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2" r:id="rId1"/>
  </p:sldMasterIdLst>
  <p:notesMasterIdLst>
    <p:notesMasterId r:id="rId19"/>
  </p:notesMasterIdLst>
  <p:handoutMasterIdLst>
    <p:handoutMasterId r:id="rId20"/>
  </p:handoutMasterIdLst>
  <p:sldIdLst>
    <p:sldId id="292" r:id="rId2"/>
    <p:sldId id="293" r:id="rId3"/>
    <p:sldId id="268" r:id="rId4"/>
    <p:sldId id="272" r:id="rId5"/>
    <p:sldId id="285" r:id="rId6"/>
    <p:sldId id="286" r:id="rId7"/>
    <p:sldId id="274" r:id="rId8"/>
    <p:sldId id="275" r:id="rId9"/>
    <p:sldId id="291" r:id="rId10"/>
    <p:sldId id="276" r:id="rId11"/>
    <p:sldId id="284" r:id="rId12"/>
    <p:sldId id="278" r:id="rId13"/>
    <p:sldId id="273" r:id="rId14"/>
    <p:sldId id="271" r:id="rId15"/>
    <p:sldId id="287" r:id="rId16"/>
    <p:sldId id="294" r:id="rId17"/>
    <p:sldId id="29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1F57EC-54C1-4A16-B1D1-2FDBA9AD8416}" v="195" dt="2019-03-05T12:38:03.7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2" autoAdjust="0"/>
    <p:restoredTop sz="83189" autoAdjust="0"/>
  </p:normalViewPr>
  <p:slideViewPr>
    <p:cSldViewPr snapToGrid="0" snapToObjects="1">
      <p:cViewPr varScale="1">
        <p:scale>
          <a:sx n="90" d="100"/>
          <a:sy n="90" d="100"/>
        </p:scale>
        <p:origin x="978" y="63"/>
      </p:cViewPr>
      <p:guideLst>
        <p:guide orient="horz" pos="2160"/>
        <p:guide pos="2880"/>
      </p:guideLst>
    </p:cSldViewPr>
  </p:slideViewPr>
  <p:notesTextViewPr>
    <p:cViewPr>
      <p:scale>
        <a:sx n="1" d="1"/>
        <a:sy n="1" d="1"/>
      </p:scale>
      <p:origin x="0" y="0"/>
    </p:cViewPr>
  </p:notesTextViewPr>
  <p:notesViewPr>
    <p:cSldViewPr snapToGrid="0" snapToObjects="1">
      <p:cViewPr varScale="1">
        <p:scale>
          <a:sx n="57" d="100"/>
          <a:sy n="57" d="100"/>
        </p:scale>
        <p:origin x="-281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D8B087-9D84-45D2-907D-8FC54EC052D4}" type="datetimeFigureOut">
              <a:rPr lang="ro-RO" smtClean="0"/>
              <a:t>02.09.2019</a:t>
            </a:fld>
            <a:endParaRPr lang="ro-R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FF4257-8CC5-44DC-B583-86DB7F489E69}" type="slidenum">
              <a:rPr lang="ro-RO" smtClean="0"/>
              <a:t>‹Nr.›</a:t>
            </a:fld>
            <a:endParaRPr lang="ro-RO"/>
          </a:p>
        </p:txBody>
      </p:sp>
    </p:spTree>
    <p:extLst>
      <p:ext uri="{BB962C8B-B14F-4D97-AF65-F5344CB8AC3E}">
        <p14:creationId xmlns:p14="http://schemas.microsoft.com/office/powerpoint/2010/main" val="2559384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816E7-8C0F-4547-AE53-14796FC594EB}" type="datetimeFigureOut">
              <a:rPr lang="en-US" smtClean="0"/>
              <a:t>9/2/2019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7C5FD-3FDE-BA4F-8F79-D41BDCD5AC82}" type="slidenum">
              <a:rPr lang="en-US" smtClean="0"/>
              <a:t>‹Nr.›</a:t>
            </a:fld>
            <a:endParaRPr lang="en-US"/>
          </a:p>
        </p:txBody>
      </p:sp>
    </p:spTree>
    <p:extLst>
      <p:ext uri="{BB962C8B-B14F-4D97-AF65-F5344CB8AC3E}">
        <p14:creationId xmlns:p14="http://schemas.microsoft.com/office/powerpoint/2010/main" val="1278516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ndex.php?curid=2612981"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commons.wikimedia.org/wiki/File:Lilie_stilisiert_2.svg" TargetMode="External"/><Relationship Id="rId4" Type="http://schemas.openxmlformats.org/officeDocument/2006/relationships/hyperlink" Target="https://commons.wikimedia.org/wiki/File:Wheel_of_Dharma.sv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mmons.wikimedia.org/wiki/File:Lilie_stilisiert_2.sv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tereaestudios.com/docs_html/arsqubica_htm/index.ht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dirty="0" err="1"/>
              <a:t>Image</a:t>
            </a:r>
            <a:r>
              <a:rPr lang="ro-RO" dirty="0"/>
              <a:t>: </a:t>
            </a:r>
            <a:r>
              <a:rPr lang="ro-RO" sz="1200" b="0" i="0" kern="1200" dirty="0" err="1">
                <a:solidFill>
                  <a:schemeClr val="tx1"/>
                </a:solidFill>
                <a:effectLst/>
                <a:latin typeface="+mn-lt"/>
                <a:ea typeface="+mn-ea"/>
                <a:cs typeface="+mn-cs"/>
              </a:rPr>
              <a:t>Mosque</a:t>
            </a:r>
            <a:r>
              <a:rPr lang="ro-RO" sz="1200" b="0" i="0" kern="1200" dirty="0">
                <a:solidFill>
                  <a:schemeClr val="tx1"/>
                </a:solidFill>
                <a:effectLst/>
                <a:latin typeface="+mn-lt"/>
                <a:ea typeface="+mn-ea"/>
                <a:cs typeface="+mn-cs"/>
              </a:rPr>
              <a:t> Abu Dhabi </a:t>
            </a:r>
            <a:r>
              <a:rPr lang="ro-RO" sz="1200" b="0" i="0" kern="1200" dirty="0" err="1">
                <a:solidFill>
                  <a:schemeClr val="tx1"/>
                </a:solidFill>
                <a:effectLst/>
                <a:latin typeface="+mn-lt"/>
                <a:ea typeface="+mn-ea"/>
                <a:cs typeface="+mn-cs"/>
              </a:rPr>
              <a:t>Uae</a:t>
            </a:r>
            <a:r>
              <a:rPr lang="ro-RO" sz="1200" b="0" i="0" kern="1200" dirty="0">
                <a:solidFill>
                  <a:schemeClr val="tx1"/>
                </a:solidFill>
                <a:effectLst/>
                <a:latin typeface="+mn-lt"/>
                <a:ea typeface="+mn-ea"/>
                <a:cs typeface="+mn-cs"/>
              </a:rPr>
              <a:t> Islam: https://www.maxpixel.net/Mosque-Abu-Dhabi-Uae-Islam-Large-Mosque-2823720 (CC0 Public </a:t>
            </a:r>
            <a:r>
              <a:rPr lang="ro-RO" sz="1200" b="0" i="0" kern="1200" dirty="0" err="1">
                <a:solidFill>
                  <a:schemeClr val="tx1"/>
                </a:solidFill>
                <a:effectLst/>
                <a:latin typeface="+mn-lt"/>
                <a:ea typeface="+mn-ea"/>
                <a:cs typeface="+mn-cs"/>
              </a:rPr>
              <a:t>Domain</a:t>
            </a:r>
            <a:r>
              <a:rPr lang="ro-RO"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7C5FD-3FDE-BA4F-8F79-D41BDCD5AC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04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ro-RO" sz="1200" dirty="0" err="1"/>
              <a:t>Image</a:t>
            </a:r>
            <a:r>
              <a:rPr lang="ro-RO" sz="1200" dirty="0"/>
              <a:t> 1: </a:t>
            </a:r>
            <a:r>
              <a:rPr lang="en-GB" sz="1200" dirty="0"/>
              <a:t>By Kenny Shen - Own work, Public Domain, </a:t>
            </a:r>
            <a:r>
              <a:rPr lang="en-GB" sz="1200" dirty="0">
                <a:hlinkClick r:id="rId3"/>
              </a:rPr>
              <a:t>https://commons.wikimedia.org/w/index.php?curid=2612981</a:t>
            </a:r>
            <a:endParaRPr lang="ro-RO" sz="1200" dirty="0"/>
          </a:p>
          <a:p>
            <a:r>
              <a:rPr lang="ro-RO" sz="1200" dirty="0" err="1"/>
              <a:t>Image</a:t>
            </a:r>
            <a:r>
              <a:rPr lang="ro-RO" sz="1200" dirty="0"/>
              <a:t> 2: </a:t>
            </a:r>
            <a:r>
              <a:rPr lang="ro-RO" sz="1200" dirty="0">
                <a:hlinkClick r:id="rId4"/>
              </a:rPr>
              <a:t>https://commons.wikimedia.org/wiki/File:Wheel_of_Dharma.svg</a:t>
            </a:r>
            <a:endParaRPr lang="ro-RO" sz="1200" dirty="0"/>
          </a:p>
          <a:p>
            <a:r>
              <a:rPr lang="ro-RO" sz="1200" dirty="0" err="1"/>
              <a:t>Image</a:t>
            </a:r>
            <a:r>
              <a:rPr lang="ro-RO" sz="1200" dirty="0"/>
              <a:t> 3: </a:t>
            </a:r>
            <a:r>
              <a:rPr lang="ro-RO" sz="1200" dirty="0">
                <a:hlinkClick r:id="rId5"/>
              </a:rPr>
              <a:t>https://commons.wikimedia.org/wiki/File:Lilie_stilisiert_2.svg</a:t>
            </a:r>
            <a:r>
              <a:rPr lang="ro-RO" sz="1200" dirty="0"/>
              <a:t> </a:t>
            </a:r>
          </a:p>
          <a:p>
            <a:endParaRPr lang="ro-RO" dirty="0"/>
          </a:p>
          <a:p>
            <a:r>
              <a:rPr lang="ro-RO" dirty="0"/>
              <a:t>More on religious symbols: </a:t>
            </a:r>
            <a:r>
              <a:rPr lang="en-GB" sz="1200" kern="1200" dirty="0">
                <a:solidFill>
                  <a:schemeClr val="tx1"/>
                </a:solidFill>
                <a:effectLst/>
                <a:latin typeface="+mn-lt"/>
                <a:ea typeface="+mn-ea"/>
                <a:cs typeface="+mn-cs"/>
              </a:rPr>
              <a:t>https://www.ancient-symbols.com/religious_symbols.html</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t>10</a:t>
            </a:fld>
            <a:endParaRPr lang="en-US"/>
          </a:p>
        </p:txBody>
      </p:sp>
    </p:spTree>
    <p:extLst>
      <p:ext uri="{BB962C8B-B14F-4D97-AF65-F5344CB8AC3E}">
        <p14:creationId xmlns:p14="http://schemas.microsoft.com/office/powerpoint/2010/main" val="632526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err="1"/>
              <a:t>Image</a:t>
            </a:r>
            <a:r>
              <a:rPr lang="ro-RO" dirty="0"/>
              <a:t> 1: https://svgsilh.com/image/880816.html</a:t>
            </a:r>
          </a:p>
          <a:p>
            <a:r>
              <a:rPr lang="ro-RO" dirty="0" err="1"/>
              <a:t>Image</a:t>
            </a:r>
            <a:r>
              <a:rPr lang="ro-RO" dirty="0"/>
              <a:t> 2: https://commons.wikimedia.org/wiki/File:Triskele-Symbol-spiral-five-thirds-turns.svg</a:t>
            </a:r>
          </a:p>
          <a:p>
            <a:endParaRPr lang="ro-RO" dirty="0"/>
          </a:p>
        </p:txBody>
      </p:sp>
      <p:sp>
        <p:nvSpPr>
          <p:cNvPr id="4" name="Slide Number Placeholder 3"/>
          <p:cNvSpPr>
            <a:spLocks noGrp="1"/>
          </p:cNvSpPr>
          <p:nvPr>
            <p:ph type="sldNum" sz="quarter" idx="5"/>
          </p:nvPr>
        </p:nvSpPr>
        <p:spPr/>
        <p:txBody>
          <a:bodyPr/>
          <a:lstStyle/>
          <a:p>
            <a:fld id="{F137C5FD-3FDE-BA4F-8F79-D41BDCD5AC82}" type="slidenum">
              <a:rPr lang="en-US" smtClean="0"/>
              <a:t>11</a:t>
            </a:fld>
            <a:endParaRPr lang="en-US"/>
          </a:p>
        </p:txBody>
      </p:sp>
    </p:spTree>
    <p:extLst>
      <p:ext uri="{BB962C8B-B14F-4D97-AF65-F5344CB8AC3E}">
        <p14:creationId xmlns:p14="http://schemas.microsoft.com/office/powerpoint/2010/main" val="1201688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ro-RO" dirty="0" err="1"/>
              <a:t>Image</a:t>
            </a:r>
            <a:r>
              <a:rPr lang="ro-RO" dirty="0"/>
              <a:t> 1: https://commons.wikimedia.org/wiki/File:Starofdavid.png</a:t>
            </a:r>
          </a:p>
          <a:p>
            <a:pPr marL="0" marR="0" lvl="0" indent="0" algn="l" defTabSz="914400" rtl="0" eaLnBrk="1" fontAlgn="auto" latinLnBrk="0" hangingPunct="1">
              <a:lnSpc>
                <a:spcPct val="100000"/>
              </a:lnSpc>
              <a:spcBef>
                <a:spcPts val="0"/>
              </a:spcBef>
              <a:spcAft>
                <a:spcPts val="0"/>
              </a:spcAft>
              <a:buClrTx/>
              <a:buSzTx/>
              <a:buFontTx/>
              <a:buNone/>
              <a:tabLst/>
              <a:defRPr/>
            </a:pPr>
            <a:r>
              <a:rPr lang="ro-RO" sz="1200" dirty="0" err="1"/>
              <a:t>Image</a:t>
            </a:r>
            <a:r>
              <a:rPr lang="ro-RO" sz="1200" dirty="0"/>
              <a:t> 2: </a:t>
            </a:r>
            <a:r>
              <a:rPr lang="ro-RO" sz="1200" dirty="0">
                <a:hlinkClick r:id="rId3"/>
              </a:rPr>
              <a:t>https://commons.wikimedia.org/wiki/File:Lilie_stilisiert_2.svg</a:t>
            </a:r>
            <a:r>
              <a:rPr lang="ro-RO"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err="1"/>
              <a:t>Image</a:t>
            </a:r>
            <a:r>
              <a:rPr lang="ro-RO" dirty="0"/>
              <a:t> 3: St </a:t>
            </a:r>
            <a:r>
              <a:rPr lang="ro-RO" dirty="0" err="1"/>
              <a:t>Peter's</a:t>
            </a:r>
            <a:r>
              <a:rPr lang="ro-RO" dirty="0"/>
              <a:t> Church, </a:t>
            </a:r>
            <a:r>
              <a:rPr lang="ro-RO" dirty="0" err="1"/>
              <a:t>Wallingford</a:t>
            </a:r>
            <a:r>
              <a:rPr lang="ro-RO" dirty="0"/>
              <a:t>/ </a:t>
            </a:r>
            <a:r>
              <a:rPr lang="ro-RO" sz="1200" b="0" i="0" kern="1200" dirty="0" err="1">
                <a:solidFill>
                  <a:schemeClr val="tx1"/>
                </a:solidFill>
                <a:effectLst/>
                <a:latin typeface="+mn-lt"/>
                <a:ea typeface="+mn-ea"/>
                <a:cs typeface="+mn-cs"/>
              </a:rPr>
              <a:t>Wallingford</a:t>
            </a:r>
            <a:r>
              <a:rPr lang="ro-RO" sz="1200" b="0" i="0" kern="1200" dirty="0">
                <a:solidFill>
                  <a:schemeClr val="tx1"/>
                </a:solidFill>
                <a:effectLst/>
                <a:latin typeface="+mn-lt"/>
                <a:ea typeface="+mn-ea"/>
                <a:cs typeface="+mn-cs"/>
              </a:rPr>
              <a:t> </a:t>
            </a:r>
            <a:r>
              <a:rPr lang="ro-RO" sz="1200" b="0" i="0" kern="1200" dirty="0" err="1">
                <a:solidFill>
                  <a:schemeClr val="tx1"/>
                </a:solidFill>
                <a:effectLst/>
                <a:latin typeface="+mn-lt"/>
                <a:ea typeface="+mn-ea"/>
                <a:cs typeface="+mn-cs"/>
              </a:rPr>
              <a:t>Castle</a:t>
            </a:r>
            <a:r>
              <a:rPr lang="ro-RO" sz="1200" b="0" i="0" kern="1200" dirty="0">
                <a:solidFill>
                  <a:schemeClr val="tx1"/>
                </a:solidFill>
                <a:effectLst/>
                <a:latin typeface="+mn-lt"/>
                <a:ea typeface="+mn-ea"/>
                <a:cs typeface="+mn-cs"/>
              </a:rPr>
              <a:t> - </a:t>
            </a:r>
            <a:r>
              <a:rPr lang="ro-RO" dirty="0"/>
              <a:t> https://medievalmosaic.com/wp-content/uploads/2017/11/Dsc08386-1.jpg</a:t>
            </a:r>
          </a:p>
          <a:p>
            <a:endParaRPr lang="ro-RO" dirty="0"/>
          </a:p>
          <a:p>
            <a:r>
              <a:rPr lang="ro-RO" dirty="0"/>
              <a:t>More on religious symbols: </a:t>
            </a:r>
            <a:r>
              <a:rPr lang="en-GB" sz="1200" kern="1200" dirty="0">
                <a:solidFill>
                  <a:schemeClr val="tx1"/>
                </a:solidFill>
                <a:effectLst/>
                <a:latin typeface="+mn-lt"/>
                <a:ea typeface="+mn-ea"/>
                <a:cs typeface="+mn-cs"/>
              </a:rPr>
              <a:t>https://www.ancient-symbols.com/religious_symbols.html</a:t>
            </a:r>
            <a:endParaRPr lang="ro-RO"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three leaves represent the medieval social classes: those who worked, those who fought and those who prayed.</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t>12</a:t>
            </a:fld>
            <a:endParaRPr lang="en-US"/>
          </a:p>
        </p:txBody>
      </p:sp>
    </p:spTree>
    <p:extLst>
      <p:ext uri="{BB962C8B-B14F-4D97-AF65-F5344CB8AC3E}">
        <p14:creationId xmlns:p14="http://schemas.microsoft.com/office/powerpoint/2010/main" val="632526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ro-RO" dirty="0"/>
              <a:t>More on https://www.newscientist.com/article/dn11235-medieval-islamic-tiling-reveals-mathematical-savvy/</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t>13</a:t>
            </a:fld>
            <a:endParaRPr lang="en-US"/>
          </a:p>
        </p:txBody>
      </p:sp>
    </p:spTree>
    <p:extLst>
      <p:ext uri="{BB962C8B-B14F-4D97-AF65-F5344CB8AC3E}">
        <p14:creationId xmlns:p14="http://schemas.microsoft.com/office/powerpoint/2010/main" val="632526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ro-RO" dirty="0" err="1"/>
              <a:t>Image</a:t>
            </a:r>
            <a:r>
              <a:rPr lang="ro-RO" dirty="0"/>
              <a:t>: https://commons.wikimedia.org/wiki/File:Shah_Nematollah_Vali_Shrine_13_detail.jpg</a:t>
            </a:r>
          </a:p>
          <a:p>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t>14</a:t>
            </a:fld>
            <a:endParaRPr lang="en-US"/>
          </a:p>
        </p:txBody>
      </p:sp>
    </p:spTree>
    <p:extLst>
      <p:ext uri="{BB962C8B-B14F-4D97-AF65-F5344CB8AC3E}">
        <p14:creationId xmlns:p14="http://schemas.microsoft.com/office/powerpoint/2010/main" val="632526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ro-RO" sz="1200" b="0" i="0" kern="1200" dirty="0">
                <a:solidFill>
                  <a:schemeClr val="tx1"/>
                </a:solidFill>
                <a:effectLst/>
                <a:latin typeface="+mn-lt"/>
                <a:ea typeface="+mn-ea"/>
                <a:cs typeface="+mn-cs"/>
              </a:rPr>
              <a:t>Tile floor from Museo Arqueológico de Sevilla, Spain. Semi-regular Tessellation. (</a:t>
            </a:r>
            <a:r>
              <a:rPr lang="en-US" dirty="0"/>
              <a:t>https://commons.wikimedia.org/wiki/File:Semi-regular-floor-3464.JPG</a:t>
            </a:r>
            <a:r>
              <a:rPr lang="ro-RO" dirty="0"/>
              <a:t>)</a:t>
            </a:r>
          </a:p>
          <a:p>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t>15</a:t>
            </a:fld>
            <a:endParaRPr lang="en-US"/>
          </a:p>
        </p:txBody>
      </p:sp>
    </p:spTree>
    <p:extLst>
      <p:ext uri="{BB962C8B-B14F-4D97-AF65-F5344CB8AC3E}">
        <p14:creationId xmlns:p14="http://schemas.microsoft.com/office/powerpoint/2010/main" val="63252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200" dirty="0">
                <a:solidFill>
                  <a:srgbClr val="C00000"/>
                </a:solidFill>
                <a:hlinkClick r:id="rId3"/>
              </a:rPr>
              <a:t>http://www.etereaestudios.com/docs_html/arsqubica_htm/index.htm</a:t>
            </a:r>
            <a:endParaRPr lang="ro-RO" sz="1200" dirty="0">
              <a:solidFill>
                <a:srgbClr val="C00000"/>
              </a:solidFill>
            </a:endParaRPr>
          </a:p>
          <a:p>
            <a:endParaRPr lang="en-GB" dirty="0"/>
          </a:p>
        </p:txBody>
      </p:sp>
      <p:sp>
        <p:nvSpPr>
          <p:cNvPr id="4" name="Slide Number Placeholder 3"/>
          <p:cNvSpPr>
            <a:spLocks noGrp="1"/>
          </p:cNvSpPr>
          <p:nvPr>
            <p:ph type="sldNum" sz="quarter" idx="10"/>
          </p:nvPr>
        </p:nvSpPr>
        <p:spPr/>
        <p:txBody>
          <a:bodyPr/>
          <a:lstStyle/>
          <a:p>
            <a:fld id="{F137C5FD-3FDE-BA4F-8F79-D41BDCD5AC82}" type="slidenum">
              <a:rPr lang="en-US" smtClean="0"/>
              <a:t>2</a:t>
            </a:fld>
            <a:endParaRPr lang="en-US"/>
          </a:p>
        </p:txBody>
      </p:sp>
    </p:spTree>
    <p:extLst>
      <p:ext uri="{BB962C8B-B14F-4D97-AF65-F5344CB8AC3E}">
        <p14:creationId xmlns:p14="http://schemas.microsoft.com/office/powerpoint/2010/main" val="1780702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ro-RO" dirty="0"/>
              <a:t>More </a:t>
            </a:r>
            <a:r>
              <a:rPr lang="ro-RO" dirty="0" err="1"/>
              <a:t>resources</a:t>
            </a:r>
            <a:r>
              <a:rPr lang="ro-RO" dirty="0"/>
              <a:t> </a:t>
            </a:r>
            <a:r>
              <a:rPr lang="ro-RO" dirty="0" err="1"/>
              <a:t>and</a:t>
            </a:r>
            <a:r>
              <a:rPr lang="ro-RO" dirty="0"/>
              <a:t> step-by-step </a:t>
            </a:r>
            <a:r>
              <a:rPr lang="ro-RO" dirty="0" err="1"/>
              <a:t>instructions</a:t>
            </a:r>
            <a:r>
              <a:rPr lang="ro-RO" dirty="0"/>
              <a:t> on design: </a:t>
            </a:r>
            <a:r>
              <a:rPr lang="ro-RO" dirty="0" err="1"/>
              <a:t>School</a:t>
            </a:r>
            <a:r>
              <a:rPr lang="ro-RO" dirty="0"/>
              <a:t> of Islamic Geometric Design (http://www.sigd.org/resources/)</a:t>
            </a:r>
          </a:p>
          <a:p>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t>3</a:t>
            </a:fld>
            <a:endParaRPr lang="en-US"/>
          </a:p>
        </p:txBody>
      </p:sp>
    </p:spTree>
    <p:extLst>
      <p:ext uri="{BB962C8B-B14F-4D97-AF65-F5344CB8AC3E}">
        <p14:creationId xmlns:p14="http://schemas.microsoft.com/office/powerpoint/2010/main" val="632526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ro-RO" dirty="0"/>
              <a:t>More on http://www.sigd.org/resources/basic-design-principles/</a:t>
            </a:r>
          </a:p>
          <a:p>
            <a:r>
              <a:rPr lang="ro-RO"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About 90% of all patterns and compositions you will ever see, can be </a:t>
            </a:r>
            <a:r>
              <a:rPr lang="en-US" sz="1200" b="0" i="0" kern="1200" dirty="0" err="1">
                <a:solidFill>
                  <a:schemeClr val="tx1"/>
                </a:solidFill>
                <a:effectLst/>
                <a:latin typeface="+mn-lt"/>
                <a:ea typeface="+mn-ea"/>
                <a:cs typeface="+mn-cs"/>
              </a:rPr>
              <a:t>categorised</a:t>
            </a:r>
            <a:r>
              <a:rPr lang="en-US" sz="1200" b="0" i="0" kern="1200" dirty="0">
                <a:solidFill>
                  <a:schemeClr val="tx1"/>
                </a:solidFill>
                <a:effectLst/>
                <a:latin typeface="+mn-lt"/>
                <a:ea typeface="+mn-ea"/>
                <a:cs typeface="+mn-cs"/>
              </a:rPr>
              <a:t> as either fourfold, fivefold or </a:t>
            </a:r>
            <a:r>
              <a:rPr lang="en-US" sz="1200" b="0" i="0" kern="1200" dirty="0" err="1">
                <a:solidFill>
                  <a:schemeClr val="tx1"/>
                </a:solidFill>
                <a:effectLst/>
                <a:latin typeface="+mn-lt"/>
                <a:ea typeface="+mn-ea"/>
                <a:cs typeface="+mn-cs"/>
              </a:rPr>
              <a:t>sixfold</a:t>
            </a:r>
            <a:r>
              <a:rPr lang="en-US" sz="1200" b="0" i="0" kern="1200" dirty="0">
                <a:solidFill>
                  <a:schemeClr val="tx1"/>
                </a:solidFill>
                <a:effectLst/>
                <a:latin typeface="+mn-lt"/>
                <a:ea typeface="+mn-ea"/>
                <a:cs typeface="+mn-cs"/>
              </a:rPr>
              <a:t>.</a:t>
            </a:r>
            <a:r>
              <a:rPr lang="ro-RO"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t>4</a:t>
            </a:fld>
            <a:endParaRPr lang="en-US"/>
          </a:p>
        </p:txBody>
      </p:sp>
    </p:spTree>
    <p:extLst>
      <p:ext uri="{BB962C8B-B14F-4D97-AF65-F5344CB8AC3E}">
        <p14:creationId xmlns:p14="http://schemas.microsoft.com/office/powerpoint/2010/main" val="632526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err="1"/>
              <a:t>Image</a:t>
            </a:r>
            <a:r>
              <a:rPr lang="ro-RO" dirty="0"/>
              <a:t> 1: https://commons.wikimedia.org/wiki/File:Penrose_sun_3.svg</a:t>
            </a:r>
          </a:p>
          <a:p>
            <a:r>
              <a:rPr lang="ro-RO" dirty="0" err="1"/>
              <a:t>Other</a:t>
            </a:r>
            <a:r>
              <a:rPr lang="ro-RO" dirty="0"/>
              <a:t>: https://commons.wikimedia.org/wiki/File:Penrose7.gif  (Public </a:t>
            </a:r>
            <a:r>
              <a:rPr lang="ro-RO" dirty="0" err="1"/>
              <a:t>Domain</a:t>
            </a:r>
            <a:r>
              <a:rPr lang="ro-RO" dirty="0"/>
              <a:t>)</a:t>
            </a:r>
          </a:p>
          <a:p>
            <a:r>
              <a:rPr lang="ro-RO" dirty="0" err="1"/>
              <a:t>Image</a:t>
            </a:r>
            <a:r>
              <a:rPr lang="ro-RO" dirty="0"/>
              <a:t> 2: https://commons.wikimedia.org/wiki/File:SSS_Penrose_tiling,_4iter,_star.svg</a:t>
            </a:r>
          </a:p>
        </p:txBody>
      </p:sp>
      <p:sp>
        <p:nvSpPr>
          <p:cNvPr id="4" name="Slide Number Placeholder 3"/>
          <p:cNvSpPr>
            <a:spLocks noGrp="1"/>
          </p:cNvSpPr>
          <p:nvPr>
            <p:ph type="sldNum" sz="quarter" idx="5"/>
          </p:nvPr>
        </p:nvSpPr>
        <p:spPr/>
        <p:txBody>
          <a:bodyPr/>
          <a:lstStyle/>
          <a:p>
            <a:fld id="{F137C5FD-3FDE-BA4F-8F79-D41BDCD5AC82}" type="slidenum">
              <a:rPr lang="en-US" smtClean="0"/>
              <a:t>5</a:t>
            </a:fld>
            <a:endParaRPr lang="en-US"/>
          </a:p>
        </p:txBody>
      </p:sp>
    </p:spTree>
    <p:extLst>
      <p:ext uri="{BB962C8B-B14F-4D97-AF65-F5344CB8AC3E}">
        <p14:creationId xmlns:p14="http://schemas.microsoft.com/office/powerpoint/2010/main" val="354482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a:t>https://commons.wikimedia.org/wiki/File:Hugieia-pentagram.svg</a:t>
            </a:r>
          </a:p>
          <a:p>
            <a:endParaRPr lang="ro-RO" dirty="0"/>
          </a:p>
          <a:p>
            <a:r>
              <a:rPr lang="ro-RO" dirty="0" err="1"/>
              <a:t>Other</a:t>
            </a:r>
            <a:r>
              <a:rPr lang="ro-RO" dirty="0"/>
              <a:t> </a:t>
            </a:r>
            <a:r>
              <a:rPr lang="ro-RO" dirty="0" err="1"/>
              <a:t>info</a:t>
            </a:r>
            <a:r>
              <a:rPr lang="ro-RO" dirty="0"/>
              <a:t>: https://en.wikipedia.org/wiki/Pentagram</a:t>
            </a:r>
          </a:p>
          <a:p>
            <a:endParaRPr lang="ro-RO" dirty="0"/>
          </a:p>
        </p:txBody>
      </p:sp>
      <p:sp>
        <p:nvSpPr>
          <p:cNvPr id="4" name="Slide Number Placeholder 3"/>
          <p:cNvSpPr>
            <a:spLocks noGrp="1"/>
          </p:cNvSpPr>
          <p:nvPr>
            <p:ph type="sldNum" sz="quarter" idx="5"/>
          </p:nvPr>
        </p:nvSpPr>
        <p:spPr/>
        <p:txBody>
          <a:bodyPr/>
          <a:lstStyle/>
          <a:p>
            <a:fld id="{F137C5FD-3FDE-BA4F-8F79-D41BDCD5AC82}" type="slidenum">
              <a:rPr lang="en-US" smtClean="0"/>
              <a:t>6</a:t>
            </a:fld>
            <a:endParaRPr lang="en-US"/>
          </a:p>
        </p:txBody>
      </p:sp>
    </p:spTree>
    <p:extLst>
      <p:ext uri="{BB962C8B-B14F-4D97-AF65-F5344CB8AC3E}">
        <p14:creationId xmlns:p14="http://schemas.microsoft.com/office/powerpoint/2010/main" val="4048247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ro-RO" dirty="0" err="1"/>
              <a:t>Image</a:t>
            </a:r>
            <a:r>
              <a:rPr lang="ro-RO" dirty="0"/>
              <a:t> 1: https://commons.wikimedia.org/wiki/File:Starofdavid.png</a:t>
            </a:r>
          </a:p>
          <a:p>
            <a:r>
              <a:rPr lang="ro-RO" dirty="0" err="1"/>
              <a:t>Image</a:t>
            </a:r>
            <a:r>
              <a:rPr lang="ro-RO" dirty="0"/>
              <a:t> 2: https://commons.wikimedia.org/wiki/File:Calanit006.jpg</a:t>
            </a:r>
          </a:p>
          <a:p>
            <a:r>
              <a:rPr lang="ro-RO" dirty="0" err="1"/>
              <a:t>Image</a:t>
            </a:r>
            <a:r>
              <a:rPr lang="ro-RO" dirty="0"/>
              <a:t> 3: https://commons.wikimedia.org/wiki/File:Goe_Platz_der_Synagoge_Detail_2.jpg</a:t>
            </a:r>
          </a:p>
          <a:p>
            <a:endParaRPr lang="ro-RO" dirty="0"/>
          </a:p>
          <a:p>
            <a:r>
              <a:rPr lang="ro-RO" dirty="0" err="1"/>
              <a:t>Other</a:t>
            </a:r>
            <a:r>
              <a:rPr lang="ro-RO" dirty="0"/>
              <a:t> </a:t>
            </a:r>
            <a:r>
              <a:rPr lang="ro-RO" dirty="0" err="1"/>
              <a:t>image</a:t>
            </a:r>
            <a:r>
              <a:rPr lang="ro-RO" dirty="0"/>
              <a:t>: https://commons.wikimedia.org/wiki/File:Leningrad_Codex_Carpet_page_e.jpg</a:t>
            </a:r>
          </a:p>
          <a:p>
            <a:endParaRPr lang="ro-RO" dirty="0"/>
          </a:p>
          <a:p>
            <a:r>
              <a:rPr lang="ro-RO" dirty="0"/>
              <a:t>More on religious symbols: </a:t>
            </a:r>
            <a:r>
              <a:rPr lang="en-GB" sz="1200" kern="1200" dirty="0">
                <a:solidFill>
                  <a:schemeClr val="tx1"/>
                </a:solidFill>
                <a:effectLst/>
                <a:latin typeface="+mn-lt"/>
                <a:ea typeface="+mn-ea"/>
                <a:cs typeface="+mn-cs"/>
              </a:rPr>
              <a:t>https://www.ancient-symbols.com/religious_symbols.html</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t>7</a:t>
            </a:fld>
            <a:endParaRPr lang="en-US"/>
          </a:p>
        </p:txBody>
      </p:sp>
    </p:spTree>
    <p:extLst>
      <p:ext uri="{BB962C8B-B14F-4D97-AF65-F5344CB8AC3E}">
        <p14:creationId xmlns:p14="http://schemas.microsoft.com/office/powerpoint/2010/main" val="632526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dirty="0" err="1"/>
              <a:t>Image</a:t>
            </a:r>
            <a:r>
              <a:rPr lang="ro-RO" dirty="0"/>
              <a:t> 1: Boris23 (talk · </a:t>
            </a:r>
            <a:r>
              <a:rPr lang="ro-RO" dirty="0" err="1"/>
              <a:t>contribs</a:t>
            </a:r>
            <a:r>
              <a:rPr lang="ro-RO" dirty="0"/>
              <a:t>) [Public </a:t>
            </a:r>
            <a:r>
              <a:rPr lang="ro-RO" dirty="0" err="1"/>
              <a:t>domain</a:t>
            </a:r>
            <a:r>
              <a:rPr lang="ro-RO" dirty="0"/>
              <a:t>]  https://commons.wikimedia.org/wiki/File:Christian_cross.svg </a:t>
            </a:r>
          </a:p>
          <a:p>
            <a:r>
              <a:rPr lang="ro-RO" dirty="0" err="1"/>
              <a:t>Image</a:t>
            </a:r>
            <a:r>
              <a:rPr lang="ro-RO" dirty="0"/>
              <a:t> 2: https://commons.wikimedia.org/wiki/File:Coa_Illustration_Cross_Carolingian.svg</a:t>
            </a:r>
          </a:p>
          <a:p>
            <a:r>
              <a:rPr lang="ro-RO" dirty="0" err="1"/>
              <a:t>Image</a:t>
            </a:r>
            <a:r>
              <a:rPr lang="ro-RO" dirty="0"/>
              <a:t> 3: https://commons.wikimedia.org/wiki/File:Christian_hospital,_tiled_cross_symbol,from_Mr._Isa_Bahadori_works_in_Isfahan..JPG</a:t>
            </a:r>
          </a:p>
          <a:p>
            <a:endParaRPr lang="ro-RO" dirty="0"/>
          </a:p>
          <a:p>
            <a:r>
              <a:rPr lang="ro-RO" dirty="0"/>
              <a:t>More on religious symbols: </a:t>
            </a:r>
            <a:r>
              <a:rPr lang="en-GB" sz="1200" kern="1200" dirty="0">
                <a:solidFill>
                  <a:schemeClr val="tx1"/>
                </a:solidFill>
                <a:effectLst/>
                <a:latin typeface="+mn-lt"/>
                <a:ea typeface="+mn-ea"/>
                <a:cs typeface="+mn-cs"/>
              </a:rPr>
              <a:t>https://www.ancient-symbols.com/religious_symbols.html</a:t>
            </a:r>
            <a:endParaRPr lang="en-US" dirty="0"/>
          </a:p>
        </p:txBody>
      </p:sp>
      <p:sp>
        <p:nvSpPr>
          <p:cNvPr id="4" name="Slide Number Placeholder 3"/>
          <p:cNvSpPr>
            <a:spLocks noGrp="1"/>
          </p:cNvSpPr>
          <p:nvPr>
            <p:ph type="sldNum" sz="quarter" idx="10"/>
          </p:nvPr>
        </p:nvSpPr>
        <p:spPr/>
        <p:txBody>
          <a:bodyPr/>
          <a:lstStyle/>
          <a:p>
            <a:fld id="{F137C5FD-3FDE-BA4F-8F79-D41BDCD5AC82}" type="slidenum">
              <a:rPr lang="en-US" smtClean="0"/>
              <a:t>8</a:t>
            </a:fld>
            <a:endParaRPr lang="en-US"/>
          </a:p>
        </p:txBody>
      </p:sp>
    </p:spTree>
    <p:extLst>
      <p:ext uri="{BB962C8B-B14F-4D97-AF65-F5344CB8AC3E}">
        <p14:creationId xmlns:p14="http://schemas.microsoft.com/office/powerpoint/2010/main" val="63252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ro-RO" dirty="0"/>
              <a:t>Img1: </a:t>
            </a:r>
            <a:r>
              <a:rPr lang="ro-RO" dirty="0" err="1"/>
              <a:t>Crescent</a:t>
            </a:r>
            <a:r>
              <a:rPr lang="ro-RO" dirty="0"/>
              <a:t> </a:t>
            </a:r>
            <a:r>
              <a:rPr lang="ro-RO" dirty="0" err="1"/>
              <a:t>Moon</a:t>
            </a:r>
            <a:r>
              <a:rPr lang="ro-RO" dirty="0"/>
              <a:t>: https://svgsilh.com/image/1301942.html (Public </a:t>
            </a:r>
            <a:r>
              <a:rPr lang="ro-RO" dirty="0" err="1"/>
              <a:t>Domain</a:t>
            </a:r>
            <a:r>
              <a:rPr lang="ro-RO"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a:t>Img2: </a:t>
            </a:r>
            <a:r>
              <a:rPr lang="ro-RO" sz="1200" b="0" i="0" kern="1200" dirty="0" err="1">
                <a:solidFill>
                  <a:schemeClr val="tx1"/>
                </a:solidFill>
                <a:effectLst/>
                <a:latin typeface="+mn-lt"/>
                <a:ea typeface="+mn-ea"/>
                <a:cs typeface="+mn-cs"/>
              </a:rPr>
              <a:t>Mosque</a:t>
            </a:r>
            <a:r>
              <a:rPr lang="ro-RO" sz="1200" b="0" i="0" kern="1200" dirty="0">
                <a:solidFill>
                  <a:schemeClr val="tx1"/>
                </a:solidFill>
                <a:effectLst/>
                <a:latin typeface="+mn-lt"/>
                <a:ea typeface="+mn-ea"/>
                <a:cs typeface="+mn-cs"/>
              </a:rPr>
              <a:t> Abu Dhabi </a:t>
            </a:r>
            <a:r>
              <a:rPr lang="ro-RO" sz="1200" b="0" i="0" kern="1200" dirty="0" err="1">
                <a:solidFill>
                  <a:schemeClr val="tx1"/>
                </a:solidFill>
                <a:effectLst/>
                <a:latin typeface="+mn-lt"/>
                <a:ea typeface="+mn-ea"/>
                <a:cs typeface="+mn-cs"/>
              </a:rPr>
              <a:t>Uae</a:t>
            </a:r>
            <a:r>
              <a:rPr lang="ro-RO" sz="1200" b="0" i="0" kern="1200" dirty="0">
                <a:solidFill>
                  <a:schemeClr val="tx1"/>
                </a:solidFill>
                <a:effectLst/>
                <a:latin typeface="+mn-lt"/>
                <a:ea typeface="+mn-ea"/>
                <a:cs typeface="+mn-cs"/>
              </a:rPr>
              <a:t> Islam: https://www.maxpixel.net/Mosque-Abu-Dhabi-Uae-Islam-Large-Mosque-2823720 (CC0 Public </a:t>
            </a:r>
            <a:r>
              <a:rPr lang="ro-RO" sz="1200" b="0" i="0" kern="1200" dirty="0" err="1">
                <a:solidFill>
                  <a:schemeClr val="tx1"/>
                </a:solidFill>
                <a:effectLst/>
                <a:latin typeface="+mn-lt"/>
                <a:ea typeface="+mn-ea"/>
                <a:cs typeface="+mn-cs"/>
              </a:rPr>
              <a:t>Domain</a:t>
            </a:r>
            <a:r>
              <a:rPr lang="ro-RO" sz="1200" b="0" i="0" kern="1200" dirty="0">
                <a:solidFill>
                  <a:schemeClr val="tx1"/>
                </a:solidFill>
                <a:effectLst/>
                <a:latin typeface="+mn-lt"/>
                <a:ea typeface="+mn-ea"/>
                <a:cs typeface="+mn-cs"/>
              </a:rPr>
              <a:t>)</a:t>
            </a:r>
          </a:p>
          <a:p>
            <a:endParaRPr lang="ro-RO" dirty="0"/>
          </a:p>
          <a:p>
            <a:r>
              <a:rPr lang="ro-RO" dirty="0"/>
              <a:t>More on religious symbols: </a:t>
            </a:r>
            <a:r>
              <a:rPr lang="en-GB" sz="1200" kern="1200" dirty="0">
                <a:solidFill>
                  <a:schemeClr val="tx1"/>
                </a:solidFill>
                <a:effectLst/>
                <a:latin typeface="+mn-lt"/>
                <a:ea typeface="+mn-ea"/>
                <a:cs typeface="+mn-cs"/>
              </a:rPr>
              <a:t>https://www.ancient-symbols.com/religious_symbols.html</a:t>
            </a:r>
            <a:endParaRPr lang="ro-RO" sz="1200" kern="1200" dirty="0">
              <a:solidFill>
                <a:schemeClr val="tx1"/>
              </a:solidFill>
              <a:effectLst/>
              <a:latin typeface="+mn-lt"/>
              <a:ea typeface="+mn-ea"/>
              <a:cs typeface="+mn-cs"/>
            </a:endParaRPr>
          </a:p>
          <a:p>
            <a:r>
              <a:rPr lang="ro-RO" sz="1200" kern="1200" dirty="0" err="1">
                <a:solidFill>
                  <a:schemeClr val="tx1"/>
                </a:solidFill>
                <a:effectLst/>
                <a:latin typeface="+mn-lt"/>
                <a:ea typeface="+mn-ea"/>
                <a:cs typeface="+mn-cs"/>
              </a:rPr>
              <a:t>Other</a:t>
            </a:r>
            <a:r>
              <a:rPr lang="ro-RO" sz="1200" kern="1200" dirty="0">
                <a:solidFill>
                  <a:schemeClr val="tx1"/>
                </a:solidFill>
                <a:effectLst/>
                <a:latin typeface="+mn-lt"/>
                <a:ea typeface="+mn-ea"/>
                <a:cs typeface="+mn-cs"/>
              </a:rPr>
              <a:t> </a:t>
            </a:r>
            <a:r>
              <a:rPr lang="ro-RO" sz="1200" kern="1200" dirty="0" err="1">
                <a:solidFill>
                  <a:schemeClr val="tx1"/>
                </a:solidFill>
                <a:effectLst/>
                <a:latin typeface="+mn-lt"/>
                <a:ea typeface="+mn-ea"/>
                <a:cs typeface="+mn-cs"/>
              </a:rPr>
              <a:t>examples</a:t>
            </a:r>
            <a:r>
              <a:rPr lang="ro-RO" sz="1200" kern="1200" dirty="0">
                <a:solidFill>
                  <a:schemeClr val="tx1"/>
                </a:solidFill>
                <a:effectLst/>
                <a:latin typeface="+mn-lt"/>
                <a:ea typeface="+mn-ea"/>
                <a:cs typeface="+mn-cs"/>
              </a:rPr>
              <a:t> of </a:t>
            </a:r>
            <a:r>
              <a:rPr lang="ro-RO" sz="1200" kern="1200" dirty="0" err="1">
                <a:solidFill>
                  <a:schemeClr val="tx1"/>
                </a:solidFill>
                <a:effectLst/>
                <a:latin typeface="+mn-lt"/>
                <a:ea typeface="+mn-ea"/>
                <a:cs typeface="+mn-cs"/>
              </a:rPr>
              <a:t>decorations</a:t>
            </a:r>
            <a:r>
              <a:rPr lang="ro-RO" sz="1200" kern="1200" dirty="0">
                <a:solidFill>
                  <a:schemeClr val="tx1"/>
                </a:solidFill>
                <a:effectLst/>
                <a:latin typeface="+mn-lt"/>
                <a:ea typeface="+mn-ea"/>
                <a:cs typeface="+mn-cs"/>
              </a:rPr>
              <a:t>: </a:t>
            </a:r>
          </a:p>
          <a:p>
            <a:r>
              <a:rPr lang="ro-RO" sz="1200" kern="1200" dirty="0">
                <a:solidFill>
                  <a:schemeClr val="tx1"/>
                </a:solidFill>
                <a:effectLst/>
                <a:latin typeface="+mn-lt"/>
                <a:ea typeface="+mn-ea"/>
                <a:cs typeface="+mn-cs"/>
              </a:rPr>
              <a:t>https://www.dreamstime.com/royalty-free-stock-photography-islam-pattern-texture-background-image17194657</a:t>
            </a:r>
          </a:p>
          <a:p>
            <a:r>
              <a:rPr lang="en-US" dirty="0"/>
              <a:t>https://www.maxpixel.net/Travel-Abu-Dhabi-Mosque-White-Orient-Architecture-615415</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7C5FD-3FDE-BA4F-8F79-D41BDCD5AC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526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o-RO"/>
          </a:p>
        </p:txBody>
      </p:sp>
      <p:sp>
        <p:nvSpPr>
          <p:cNvPr id="4" name="Date Placeholder 3"/>
          <p:cNvSpPr>
            <a:spLocks noGrp="1"/>
          </p:cNvSpPr>
          <p:nvPr>
            <p:ph type="dt" sz="half" idx="10"/>
          </p:nvPr>
        </p:nvSpPr>
        <p:spPr/>
        <p:txBody>
          <a:bodyPr/>
          <a:lstStyle/>
          <a:p>
            <a:fld id="{B3293510-4D80-6849-883F-DFF57B9D0F50}"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170153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B3293510-4D80-6849-883F-DFF57B9D0F50}"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123447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B3293510-4D80-6849-883F-DFF57B9D0F50}"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290080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B3293510-4D80-6849-883F-DFF57B9D0F50}"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4067500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293510-4D80-6849-883F-DFF57B9D0F50}"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371004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p:cNvSpPr>
            <a:spLocks noGrp="1"/>
          </p:cNvSpPr>
          <p:nvPr>
            <p:ph type="dt" sz="half" idx="10"/>
          </p:nvPr>
        </p:nvSpPr>
        <p:spPr/>
        <p:txBody>
          <a:bodyPr/>
          <a:lstStyle/>
          <a:p>
            <a:fld id="{B3293510-4D80-6849-883F-DFF57B9D0F50}"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411027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p:cNvSpPr>
            <a:spLocks noGrp="1"/>
          </p:cNvSpPr>
          <p:nvPr>
            <p:ph type="dt" sz="half" idx="10"/>
          </p:nvPr>
        </p:nvSpPr>
        <p:spPr/>
        <p:txBody>
          <a:bodyPr/>
          <a:lstStyle/>
          <a:p>
            <a:fld id="{B3293510-4D80-6849-883F-DFF57B9D0F50}" type="datetimeFigureOut">
              <a:rPr lang="en-US" smtClean="0"/>
              <a:t>9/2/2019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156622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Date Placeholder 2"/>
          <p:cNvSpPr>
            <a:spLocks noGrp="1"/>
          </p:cNvSpPr>
          <p:nvPr>
            <p:ph type="dt" sz="half" idx="10"/>
          </p:nvPr>
        </p:nvSpPr>
        <p:spPr/>
        <p:txBody>
          <a:bodyPr/>
          <a:lstStyle/>
          <a:p>
            <a:fld id="{B3293510-4D80-6849-883F-DFF57B9D0F50}" type="datetimeFigureOut">
              <a:rPr lang="en-US" smtClean="0"/>
              <a:t>9/2/2019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107481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93510-4D80-6849-883F-DFF57B9D0F50}" type="datetimeFigureOut">
              <a:rPr lang="en-US" smtClean="0"/>
              <a:t>9/2/2019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3147173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293510-4D80-6849-883F-DFF57B9D0F50}"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196187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293510-4D80-6849-883F-DFF57B9D0F50}"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C6420-9A8E-694A-8D06-3321B40299E5}" type="slidenum">
              <a:rPr lang="en-US" smtClean="0"/>
              <a:t>‹Nr.›</a:t>
            </a:fld>
            <a:endParaRPr lang="en-US"/>
          </a:p>
        </p:txBody>
      </p:sp>
    </p:spTree>
    <p:extLst>
      <p:ext uri="{BB962C8B-B14F-4D97-AF65-F5344CB8AC3E}">
        <p14:creationId xmlns:p14="http://schemas.microsoft.com/office/powerpoint/2010/main" val="172389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93510-4D80-6849-883F-DFF57B9D0F50}" type="datetimeFigureOut">
              <a:rPr lang="en-US" smtClean="0"/>
              <a:t>9/2/2019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C6420-9A8E-694A-8D06-3321B40299E5}" type="slidenum">
              <a:rPr lang="en-US" smtClean="0"/>
              <a:t>‹Nr.›</a:t>
            </a:fld>
            <a:endParaRPr lang="en-US"/>
          </a:p>
        </p:txBody>
      </p:sp>
    </p:spTree>
    <p:extLst>
      <p:ext uri="{BB962C8B-B14F-4D97-AF65-F5344CB8AC3E}">
        <p14:creationId xmlns:p14="http://schemas.microsoft.com/office/powerpoint/2010/main" val="37961741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newscientist.com/article/dn11235-medieval-islamic-tiling-reveals-mathematical-savv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www.flickr.com/photos/47714974@N0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commons.wikimedia.org/wiki/User:AnnekeBar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hyperlink" Target="https://demonstrations.wolfram.com/TheMysticRos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hyperlink" Target="http://creativecommons.org/licenses/by/4.0/" TargetMode="Externa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hyperlink" Target="http://www.etereaestudios.com/docs_html/arsqubica_htm/index.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en.wikipedia.org/wiki/Pentagra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ommons.wikimedia.org/wiki/Star_of_David" TargetMode="External"/><Relationship Id="rId3" Type="http://schemas.openxmlformats.org/officeDocument/2006/relationships/image" Target="../media/image11.png"/><Relationship Id="rId7" Type="http://schemas.openxmlformats.org/officeDocument/2006/relationships/hyperlink" Target="https://commons.wikimedia.org/wiki/Anemone_coronaria"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commons.wikimedia.org/wiki/G%C3%B6ttingen"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5F4B3F-65BF-414C-8476-ED71D616ED5F}"/>
              </a:ext>
            </a:extLst>
          </p:cNvPr>
          <p:cNvPicPr>
            <a:picLocks noChangeAspect="1"/>
          </p:cNvPicPr>
          <p:nvPr/>
        </p:nvPicPr>
        <p:blipFill rotWithShape="1">
          <a:blip r:embed="rId3"/>
          <a:srcRect l="1353" r="9646" b="-1"/>
          <a:stretch/>
        </p:blipFill>
        <p:spPr>
          <a:xfrm>
            <a:off x="20" y="10"/>
            <a:ext cx="9143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marL="0" marR="0" lvl="0" indent="0" algn="ctr" defTabSz="914400" rtl="0" eaLnBrk="1" fontAlgn="auto" latinLnBrk="0" hangingPunct="1">
              <a:lnSpc>
                <a:spcPct val="100000"/>
              </a:lnSpc>
              <a:spcBef>
                <a:spcPts val="0"/>
              </a:spcBef>
              <a:spcAft>
                <a:spcPts val="750"/>
              </a:spcAft>
              <a:buClr>
                <a:prstClr val="black"/>
              </a:buClr>
              <a:buSzPct val="100000"/>
              <a:buFontTx/>
              <a:buNone/>
              <a:tabLst/>
              <a:defRPr/>
            </a:pPr>
            <a:endParaRPr kumimoji="0" lang="en-US" sz="1200" b="0" i="0" u="none" strike="noStrike" kern="1200" cap="all" spc="0" normalizeH="0" baseline="0" noProof="0">
              <a:ln>
                <a:noFill/>
              </a:ln>
              <a:solidFill>
                <a:prstClr val="black"/>
              </a:solidFill>
              <a:effectLst/>
              <a:uLnTx/>
              <a:uFillTx/>
              <a:latin typeface="Calibri"/>
              <a:ea typeface="+mn-ea"/>
              <a:cs typeface="+mn-cs"/>
            </a:endParaRPr>
          </a:p>
        </p:txBody>
      </p:sp>
      <p:sp>
        <p:nvSpPr>
          <p:cNvPr id="4" name="Title 3"/>
          <p:cNvSpPr>
            <a:spLocks noGrp="1"/>
          </p:cNvSpPr>
          <p:nvPr>
            <p:ph type="title"/>
          </p:nvPr>
        </p:nvSpPr>
        <p:spPr>
          <a:xfrm>
            <a:off x="5184000" y="4141121"/>
            <a:ext cx="3960000" cy="1006429"/>
          </a:xfrm>
        </p:spPr>
        <p:txBody>
          <a:bodyPr vert="horz" lIns="91440" tIns="45720" rIns="91440" bIns="45720" rtlCol="0" anchor="b">
            <a:spAutoFit/>
          </a:bodyPr>
          <a:lstStyle/>
          <a:p>
            <a:pPr>
              <a:lnSpc>
                <a:spcPct val="90000"/>
              </a:lnSpc>
            </a:pPr>
            <a:r>
              <a:rPr lang="de-DE" sz="2200" b="1" dirty="0"/>
              <a:t>DIE WELT UM UNS GESTALTEN: MATHEMATIK UND KULTURELLE INSPIRATION IM DESIGN</a:t>
            </a:r>
            <a:endParaRPr lang="en-US" sz="2200" kern="1200" dirty="0">
              <a:solidFill>
                <a:schemeClr val="tx1"/>
              </a:solidFill>
              <a:latin typeface="+mj-lt"/>
              <a:ea typeface="+mj-ea"/>
              <a:cs typeface="+mj-cs"/>
            </a:endParaRP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049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05862" y="346804"/>
            <a:ext cx="2972160" cy="646331"/>
          </a:xfrm>
          <a:prstGeom prst="rect">
            <a:avLst/>
          </a:prstGeom>
        </p:spPr>
        <p:txBody>
          <a:bodyPr wrap="none">
            <a:spAutoFit/>
          </a:bodyPr>
          <a:lstStyle/>
          <a:p>
            <a:pPr algn="ctr"/>
            <a:r>
              <a:rPr lang="ro-RO" sz="3600" b="1" dirty="0"/>
              <a:t>Symbol</a:t>
            </a:r>
            <a:r>
              <a:rPr lang="de-DE" sz="3600" b="1" dirty="0"/>
              <a:t>e</a:t>
            </a:r>
            <a:r>
              <a:rPr lang="ro-RO" sz="3600" b="1" dirty="0"/>
              <a:t>   </a:t>
            </a:r>
            <a:r>
              <a:rPr lang="ro-RO" sz="3600" b="1" dirty="0">
                <a:solidFill>
                  <a:prstClr val="black"/>
                </a:solidFill>
              </a:rPr>
              <a:t> </a:t>
            </a:r>
            <a:r>
              <a:rPr lang="ro-RO" sz="2800" dirty="0">
                <a:solidFill>
                  <a:prstClr val="black"/>
                </a:solidFill>
              </a:rPr>
              <a:t>(4/</a:t>
            </a:r>
            <a:r>
              <a:rPr lang="en-GB" sz="2800" dirty="0">
                <a:solidFill>
                  <a:prstClr val="black"/>
                </a:solidFill>
              </a:rPr>
              <a:t>5</a:t>
            </a:r>
            <a:r>
              <a:rPr lang="ro-RO" sz="2800" dirty="0">
                <a:solidFill>
                  <a:prstClr val="black"/>
                </a:solidFill>
              </a:rPr>
              <a:t>)</a:t>
            </a:r>
            <a:endParaRPr lang="en-US" sz="3600" b="1" dirty="0"/>
          </a:p>
        </p:txBody>
      </p:sp>
      <p:sp>
        <p:nvSpPr>
          <p:cNvPr id="6" name="Rectangle 5"/>
          <p:cNvSpPr/>
          <p:nvPr/>
        </p:nvSpPr>
        <p:spPr>
          <a:xfrm>
            <a:off x="2324114" y="1126182"/>
            <a:ext cx="6383158" cy="5078313"/>
          </a:xfrm>
          <a:prstGeom prst="rect">
            <a:avLst/>
          </a:prstGeom>
        </p:spPr>
        <p:txBody>
          <a:bodyPr wrap="square">
            <a:spAutoFit/>
          </a:bodyPr>
          <a:lstStyle/>
          <a:p>
            <a:pPr>
              <a:lnSpc>
                <a:spcPct val="100000"/>
              </a:lnSpc>
            </a:pPr>
            <a:r>
              <a:rPr lang="de-DE" b="1" dirty="0">
                <a:solidFill>
                  <a:srgbClr val="000000"/>
                </a:solidFill>
              </a:rPr>
              <a:t>Yin-Yang</a:t>
            </a:r>
            <a:endParaRPr lang="de-DE" dirty="0"/>
          </a:p>
          <a:p>
            <a:pPr>
              <a:lnSpc>
                <a:spcPct val="100000"/>
              </a:lnSpc>
            </a:pPr>
            <a:r>
              <a:rPr lang="de-DE" dirty="0">
                <a:solidFill>
                  <a:srgbClr val="000000"/>
                </a:solidFill>
              </a:rPr>
              <a:t>Das </a:t>
            </a:r>
            <a:r>
              <a:rPr lang="de-DE" b="1" dirty="0">
                <a:solidFill>
                  <a:srgbClr val="000000"/>
                </a:solidFill>
              </a:rPr>
              <a:t>Yin</a:t>
            </a:r>
            <a:r>
              <a:rPr lang="de-DE" dirty="0">
                <a:solidFill>
                  <a:srgbClr val="000000"/>
                </a:solidFill>
              </a:rPr>
              <a:t>, der dunkle Wirbel, wird </a:t>
            </a:r>
            <a:r>
              <a:rPr lang="de-DE" dirty="0" err="1">
                <a:solidFill>
                  <a:srgbClr val="000000"/>
                </a:solidFill>
              </a:rPr>
              <a:t>assoziert</a:t>
            </a:r>
            <a:r>
              <a:rPr lang="de-DE" dirty="0">
                <a:solidFill>
                  <a:srgbClr val="000000"/>
                </a:solidFill>
              </a:rPr>
              <a:t> mit Schatten, Weiblichkeit und dem Tal einer Welle; das </a:t>
            </a:r>
            <a:r>
              <a:rPr lang="de-DE" b="1" dirty="0">
                <a:solidFill>
                  <a:srgbClr val="000000"/>
                </a:solidFill>
              </a:rPr>
              <a:t>Yang</a:t>
            </a:r>
            <a:r>
              <a:rPr lang="de-DE" dirty="0">
                <a:solidFill>
                  <a:srgbClr val="000000"/>
                </a:solidFill>
              </a:rPr>
              <a:t>, der helle Wirbel, steht für Helligkeit, Leidenschaft und Wachstum.</a:t>
            </a:r>
            <a:endParaRPr lang="de-DE" dirty="0"/>
          </a:p>
          <a:p>
            <a:pPr>
              <a:lnSpc>
                <a:spcPct val="100000"/>
              </a:lnSpc>
            </a:pPr>
            <a:endParaRPr lang="de-DE" b="1" dirty="0">
              <a:solidFill>
                <a:srgbClr val="000000"/>
              </a:solidFill>
            </a:endParaRPr>
          </a:p>
          <a:p>
            <a:pPr>
              <a:lnSpc>
                <a:spcPct val="100000"/>
              </a:lnSpc>
            </a:pPr>
            <a:endParaRPr lang="de-DE" b="1" dirty="0">
              <a:solidFill>
                <a:srgbClr val="000000"/>
              </a:solidFill>
            </a:endParaRPr>
          </a:p>
          <a:p>
            <a:pPr>
              <a:lnSpc>
                <a:spcPct val="100000"/>
              </a:lnSpc>
            </a:pPr>
            <a:r>
              <a:rPr lang="de-DE" b="1" dirty="0" err="1">
                <a:solidFill>
                  <a:srgbClr val="000000"/>
                </a:solidFill>
              </a:rPr>
              <a:t>Dharmachakra</a:t>
            </a:r>
            <a:r>
              <a:rPr lang="de-DE" b="1" dirty="0">
                <a:solidFill>
                  <a:srgbClr val="000000"/>
                </a:solidFill>
              </a:rPr>
              <a:t> </a:t>
            </a:r>
            <a:r>
              <a:rPr lang="de-DE" dirty="0">
                <a:solidFill>
                  <a:srgbClr val="000000"/>
                </a:solidFill>
              </a:rPr>
              <a:t>(Rad des Gesetzes) – buddhistisches Symbol für den idealen Herrscher</a:t>
            </a:r>
          </a:p>
          <a:p>
            <a:pPr>
              <a:lnSpc>
                <a:spcPct val="100000"/>
              </a:lnSpc>
            </a:pPr>
            <a:endParaRPr lang="ro-RO" dirty="0"/>
          </a:p>
          <a:p>
            <a:endParaRPr lang="ro-RO" dirty="0"/>
          </a:p>
          <a:p>
            <a:pPr>
              <a:lnSpc>
                <a:spcPct val="100000"/>
              </a:lnSpc>
            </a:pPr>
            <a:r>
              <a:rPr lang="de-DE" b="1" dirty="0">
                <a:solidFill>
                  <a:srgbClr val="000000"/>
                </a:solidFill>
              </a:rPr>
              <a:t>Fleur-de-</a:t>
            </a:r>
            <a:r>
              <a:rPr lang="de-DE" b="1" dirty="0" err="1">
                <a:solidFill>
                  <a:srgbClr val="000000"/>
                </a:solidFill>
              </a:rPr>
              <a:t>lis</a:t>
            </a:r>
            <a:r>
              <a:rPr lang="de-DE" dirty="0">
                <a:solidFill>
                  <a:srgbClr val="000000"/>
                </a:solidFill>
              </a:rPr>
              <a:t> (heraldische Lilie)</a:t>
            </a:r>
            <a:endParaRPr lang="de-DE" dirty="0"/>
          </a:p>
          <a:p>
            <a:pPr>
              <a:lnSpc>
                <a:spcPct val="100000"/>
              </a:lnSpc>
            </a:pPr>
            <a:r>
              <a:rPr lang="de-DE" dirty="0">
                <a:solidFill>
                  <a:srgbClr val="000000"/>
                </a:solidFill>
              </a:rPr>
              <a:t>Die drei Blätter repräsentieren die drei sozialen Klassen im Mittelalter: </a:t>
            </a:r>
            <a:endParaRPr lang="de-DE" dirty="0"/>
          </a:p>
          <a:p>
            <a:pPr>
              <a:lnSpc>
                <a:spcPct val="100000"/>
              </a:lnSpc>
              <a:buFont typeface="Arial"/>
              <a:buChar char="•"/>
            </a:pPr>
            <a:r>
              <a:rPr lang="de-DE" dirty="0">
                <a:solidFill>
                  <a:srgbClr val="000000"/>
                </a:solidFill>
              </a:rPr>
              <a:t>die Arbeitenden,</a:t>
            </a:r>
            <a:endParaRPr lang="de-DE" dirty="0"/>
          </a:p>
          <a:p>
            <a:pPr>
              <a:lnSpc>
                <a:spcPct val="100000"/>
              </a:lnSpc>
              <a:buFont typeface="Arial"/>
              <a:buChar char="•"/>
            </a:pPr>
            <a:r>
              <a:rPr lang="de-DE" dirty="0">
                <a:solidFill>
                  <a:srgbClr val="000000"/>
                </a:solidFill>
              </a:rPr>
              <a:t>die Kämpfenden, </a:t>
            </a:r>
            <a:endParaRPr lang="de-DE" dirty="0"/>
          </a:p>
          <a:p>
            <a:pPr>
              <a:lnSpc>
                <a:spcPct val="100000"/>
              </a:lnSpc>
              <a:buFont typeface="Arial"/>
              <a:buChar char="•"/>
            </a:pPr>
            <a:r>
              <a:rPr lang="de-DE" dirty="0">
                <a:solidFill>
                  <a:srgbClr val="000000"/>
                </a:solidFill>
              </a:rPr>
              <a:t>die Betenden.</a:t>
            </a:r>
            <a:endParaRPr lang="de-DE" dirty="0"/>
          </a:p>
          <a:p>
            <a:pPr>
              <a:lnSpc>
                <a:spcPct val="100000"/>
              </a:lnSpc>
            </a:pPr>
            <a:r>
              <a:rPr lang="de-DE" dirty="0">
                <a:solidFill>
                  <a:srgbClr val="000000"/>
                </a:solidFill>
              </a:rPr>
              <a:t>Das Symbol wurde insbesondere von den europäischen Rittern verwendet.</a:t>
            </a:r>
            <a:endParaRPr lang="de-DE" dirty="0"/>
          </a:p>
        </p:txBody>
      </p:sp>
      <p:sp>
        <p:nvSpPr>
          <p:cNvPr id="7" name="TextBox 6">
            <a:extLst>
              <a:ext uri="{FF2B5EF4-FFF2-40B4-BE49-F238E27FC236}">
                <a16:creationId xmlns:a16="http://schemas.microsoft.com/office/drawing/2014/main" id="{6E7C1FD0-E0ED-405E-BD5E-D73C93894F00}"/>
              </a:ext>
            </a:extLst>
          </p:cNvPr>
          <p:cNvSpPr txBox="1"/>
          <p:nvPr/>
        </p:nvSpPr>
        <p:spPr>
          <a:xfrm>
            <a:off x="379141" y="6195617"/>
            <a:ext cx="8602813" cy="646331"/>
          </a:xfrm>
          <a:prstGeom prst="rect">
            <a:avLst/>
          </a:prstGeom>
          <a:noFill/>
        </p:spPr>
        <p:txBody>
          <a:bodyPr wrap="square" rtlCol="0">
            <a:spAutoFit/>
          </a:bodyPr>
          <a:lstStyle/>
          <a:p>
            <a:r>
              <a:rPr lang="de-DE" sz="1200" dirty="0"/>
              <a:t>Bild</a:t>
            </a:r>
            <a:r>
              <a:rPr lang="ro-RO" sz="1200" dirty="0"/>
              <a:t> 1: </a:t>
            </a:r>
            <a:r>
              <a:rPr lang="en-GB" sz="1200" dirty="0"/>
              <a:t>By Kenny Shen - Own work, Public Domain, https://commons.wikimedia.org/w/index.php?curid=2612981</a:t>
            </a:r>
            <a:endParaRPr lang="ro-RO" sz="1200" dirty="0"/>
          </a:p>
          <a:p>
            <a:r>
              <a:rPr lang="de-DE" sz="1200" dirty="0"/>
              <a:t>Bild</a:t>
            </a:r>
            <a:r>
              <a:rPr lang="ro-RO" sz="1200" dirty="0"/>
              <a:t> 2: https://commons.wikimedia.org/wiki/File:Wheel_of_Dharma.svg</a:t>
            </a:r>
          </a:p>
          <a:p>
            <a:r>
              <a:rPr lang="de-DE" sz="1200" dirty="0"/>
              <a:t>Bild</a:t>
            </a:r>
            <a:r>
              <a:rPr lang="ro-RO" sz="1200" dirty="0"/>
              <a:t> 3: https://commons.wikimedia.org/wiki/File:Lilie_stilisiert_2.svg </a:t>
            </a:r>
          </a:p>
        </p:txBody>
      </p:sp>
      <p:pic>
        <p:nvPicPr>
          <p:cNvPr id="3" name="Picture 2">
            <a:extLst>
              <a:ext uri="{FF2B5EF4-FFF2-40B4-BE49-F238E27FC236}">
                <a16:creationId xmlns:a16="http://schemas.microsoft.com/office/drawing/2014/main" id="{4C7476D5-303A-478E-B85E-497C0A3B4C22}"/>
              </a:ext>
            </a:extLst>
          </p:cNvPr>
          <p:cNvPicPr>
            <a:picLocks noChangeAspect="1"/>
          </p:cNvPicPr>
          <p:nvPr/>
        </p:nvPicPr>
        <p:blipFill>
          <a:blip r:embed="rId3"/>
          <a:stretch>
            <a:fillRect/>
          </a:stretch>
        </p:blipFill>
        <p:spPr>
          <a:xfrm>
            <a:off x="528111" y="1357312"/>
            <a:ext cx="1099967" cy="1099967"/>
          </a:xfrm>
          <a:prstGeom prst="rect">
            <a:avLst/>
          </a:prstGeom>
        </p:spPr>
      </p:pic>
      <p:pic>
        <p:nvPicPr>
          <p:cNvPr id="8" name="Picture 7">
            <a:extLst>
              <a:ext uri="{FF2B5EF4-FFF2-40B4-BE49-F238E27FC236}">
                <a16:creationId xmlns:a16="http://schemas.microsoft.com/office/drawing/2014/main" id="{456409EB-65EA-4D97-A391-12D75CC06038}"/>
              </a:ext>
            </a:extLst>
          </p:cNvPr>
          <p:cNvPicPr>
            <a:picLocks noChangeAspect="1"/>
          </p:cNvPicPr>
          <p:nvPr/>
        </p:nvPicPr>
        <p:blipFill>
          <a:blip r:embed="rId4"/>
          <a:stretch>
            <a:fillRect/>
          </a:stretch>
        </p:blipFill>
        <p:spPr>
          <a:xfrm>
            <a:off x="436728" y="2759444"/>
            <a:ext cx="1191350" cy="1191350"/>
          </a:xfrm>
          <a:prstGeom prst="rect">
            <a:avLst/>
          </a:prstGeom>
        </p:spPr>
      </p:pic>
      <p:pic>
        <p:nvPicPr>
          <p:cNvPr id="10" name="Picture 9">
            <a:extLst>
              <a:ext uri="{FF2B5EF4-FFF2-40B4-BE49-F238E27FC236}">
                <a16:creationId xmlns:a16="http://schemas.microsoft.com/office/drawing/2014/main" id="{48E0AA6B-E2EF-45EA-9F33-C292D6BBA42F}"/>
              </a:ext>
            </a:extLst>
          </p:cNvPr>
          <p:cNvPicPr>
            <a:picLocks noChangeAspect="1"/>
          </p:cNvPicPr>
          <p:nvPr/>
        </p:nvPicPr>
        <p:blipFill>
          <a:blip r:embed="rId5"/>
          <a:stretch>
            <a:fillRect/>
          </a:stretch>
        </p:blipFill>
        <p:spPr>
          <a:xfrm>
            <a:off x="647314" y="4180383"/>
            <a:ext cx="770178" cy="1320305"/>
          </a:xfrm>
          <a:prstGeom prst="rect">
            <a:avLst/>
          </a:prstGeom>
        </p:spPr>
      </p:pic>
    </p:spTree>
    <p:extLst>
      <p:ext uri="{BB962C8B-B14F-4D97-AF65-F5344CB8AC3E}">
        <p14:creationId xmlns:p14="http://schemas.microsoft.com/office/powerpoint/2010/main" val="2439576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limpius Istrate\Google Drive\dfp\proiect_PiCaM\lucru\curriculum\draft_UoB\Y01_share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292" y="1805356"/>
            <a:ext cx="1085255" cy="12075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57960" y="346804"/>
            <a:ext cx="2867965" cy="646331"/>
          </a:xfrm>
          <a:prstGeom prst="rect">
            <a:avLst/>
          </a:prstGeom>
        </p:spPr>
        <p:txBody>
          <a:bodyPr wrap="none">
            <a:spAutoFit/>
          </a:bodyPr>
          <a:lstStyle/>
          <a:p>
            <a:pPr algn="ctr"/>
            <a:r>
              <a:rPr lang="ro-RO" sz="3600" b="1" dirty="0"/>
              <a:t>Symbol</a:t>
            </a:r>
            <a:r>
              <a:rPr lang="de-DE" sz="3600" b="1" dirty="0"/>
              <a:t>e</a:t>
            </a:r>
            <a:r>
              <a:rPr lang="ro-RO" sz="3600" b="1" dirty="0"/>
              <a:t>  </a:t>
            </a:r>
            <a:r>
              <a:rPr lang="ro-RO" sz="3600" b="1" dirty="0">
                <a:solidFill>
                  <a:prstClr val="black"/>
                </a:solidFill>
              </a:rPr>
              <a:t> </a:t>
            </a:r>
            <a:r>
              <a:rPr lang="ro-RO" sz="2800" dirty="0">
                <a:solidFill>
                  <a:prstClr val="black"/>
                </a:solidFill>
              </a:rPr>
              <a:t>(</a:t>
            </a:r>
            <a:r>
              <a:rPr lang="en-GB" sz="2800" dirty="0">
                <a:solidFill>
                  <a:prstClr val="black"/>
                </a:solidFill>
              </a:rPr>
              <a:t>5</a:t>
            </a:r>
            <a:r>
              <a:rPr lang="ro-RO" sz="2800" dirty="0">
                <a:solidFill>
                  <a:prstClr val="black"/>
                </a:solidFill>
              </a:rPr>
              <a:t>/</a:t>
            </a:r>
            <a:r>
              <a:rPr lang="en-GB" sz="2800" dirty="0">
                <a:solidFill>
                  <a:prstClr val="black"/>
                </a:solidFill>
              </a:rPr>
              <a:t>5</a:t>
            </a:r>
            <a:r>
              <a:rPr lang="ro-RO" sz="2800" dirty="0">
                <a:solidFill>
                  <a:prstClr val="black"/>
                </a:solidFill>
              </a:rPr>
              <a:t>)</a:t>
            </a:r>
            <a:endParaRPr lang="en-US" sz="3600" b="1" dirty="0"/>
          </a:p>
        </p:txBody>
      </p:sp>
      <p:sp>
        <p:nvSpPr>
          <p:cNvPr id="5" name="Rectangle 4"/>
          <p:cNvSpPr/>
          <p:nvPr/>
        </p:nvSpPr>
        <p:spPr>
          <a:xfrm>
            <a:off x="3129907" y="1532451"/>
            <a:ext cx="5420414" cy="1938992"/>
          </a:xfrm>
          <a:prstGeom prst="rect">
            <a:avLst/>
          </a:prstGeom>
        </p:spPr>
        <p:txBody>
          <a:bodyPr wrap="square">
            <a:spAutoFit/>
          </a:bodyPr>
          <a:lstStyle/>
          <a:p>
            <a:pPr>
              <a:lnSpc>
                <a:spcPct val="100000"/>
              </a:lnSpc>
            </a:pPr>
            <a:r>
              <a:rPr lang="de-DE" sz="2000" b="1" dirty="0">
                <a:solidFill>
                  <a:srgbClr val="000000"/>
                </a:solidFill>
              </a:rPr>
              <a:t>Das „Teilen“-Symbol –</a:t>
            </a:r>
            <a:r>
              <a:rPr lang="de-DE" sz="2000" dirty="0">
                <a:solidFill>
                  <a:srgbClr val="000000"/>
                </a:solidFill>
              </a:rPr>
              <a:t> im Internet verwendet, um einen Inhalt zu kennzeichnen, der mit anderen geteilt werden kann. Es soll den Akt des Teilens visuell durch eine Hand darstellen, die einer anderen Hand ein Objekt reicht, und zugleich stellt es ein Auge dar, auf das man schaut.</a:t>
            </a:r>
            <a:endParaRPr lang="de-DE" sz="2000" dirty="0"/>
          </a:p>
        </p:txBody>
      </p:sp>
      <p:sp>
        <p:nvSpPr>
          <p:cNvPr id="7" name="Rectangle 6"/>
          <p:cNvSpPr/>
          <p:nvPr/>
        </p:nvSpPr>
        <p:spPr>
          <a:xfrm>
            <a:off x="737753" y="3892406"/>
            <a:ext cx="6370933" cy="1692771"/>
          </a:xfrm>
          <a:prstGeom prst="rect">
            <a:avLst/>
          </a:prstGeom>
        </p:spPr>
        <p:txBody>
          <a:bodyPr wrap="square">
            <a:spAutoFit/>
          </a:bodyPr>
          <a:lstStyle/>
          <a:p>
            <a:r>
              <a:rPr lang="de-DE" sz="2000" b="1" dirty="0" err="1">
                <a:solidFill>
                  <a:srgbClr val="000000"/>
                </a:solidFill>
              </a:rPr>
              <a:t>Triskele</a:t>
            </a:r>
            <a:r>
              <a:rPr lang="de-DE" sz="2000" dirty="0">
                <a:solidFill>
                  <a:srgbClr val="000000"/>
                </a:solidFill>
              </a:rPr>
              <a:t> – ein altes keltisches Symbol, das an vielen Orten gefunden wurde, z.B. in Malta (4400-3600 v. Chr.) und Irland (um 3200 v. Chr.). Es repräsentiert viele Dinge, die ein dreifaches Wesen aufweisen: z. B. der Fluss des Lebens, der Vergangenheit, Gegenwart und Zukunft umfasst.</a:t>
            </a:r>
            <a:endParaRPr lang="de-DE" sz="2000" dirty="0"/>
          </a:p>
        </p:txBody>
      </p:sp>
      <p:pic>
        <p:nvPicPr>
          <p:cNvPr id="8" name="Picture 7">
            <a:extLst>
              <a:ext uri="{FF2B5EF4-FFF2-40B4-BE49-F238E27FC236}">
                <a16:creationId xmlns:a16="http://schemas.microsoft.com/office/drawing/2014/main" id="{FD213520-E1FA-4D0F-834A-D50DE483AE28}"/>
              </a:ext>
            </a:extLst>
          </p:cNvPr>
          <p:cNvPicPr>
            <a:picLocks noChangeAspect="1"/>
          </p:cNvPicPr>
          <p:nvPr/>
        </p:nvPicPr>
        <p:blipFill>
          <a:blip r:embed="rId4"/>
          <a:stretch>
            <a:fillRect/>
          </a:stretch>
        </p:blipFill>
        <p:spPr>
          <a:xfrm>
            <a:off x="7214839" y="3988152"/>
            <a:ext cx="1191408" cy="1116945"/>
          </a:xfrm>
          <a:prstGeom prst="rect">
            <a:avLst/>
          </a:prstGeom>
        </p:spPr>
      </p:pic>
      <p:sp>
        <p:nvSpPr>
          <p:cNvPr id="9" name="TextBox 8">
            <a:extLst>
              <a:ext uri="{FF2B5EF4-FFF2-40B4-BE49-F238E27FC236}">
                <a16:creationId xmlns:a16="http://schemas.microsoft.com/office/drawing/2014/main" id="{39C1242B-8848-461D-A2FB-72ABDC282A06}"/>
              </a:ext>
            </a:extLst>
          </p:cNvPr>
          <p:cNvSpPr txBox="1"/>
          <p:nvPr/>
        </p:nvSpPr>
        <p:spPr>
          <a:xfrm>
            <a:off x="379141" y="6351731"/>
            <a:ext cx="8602813" cy="461665"/>
          </a:xfrm>
          <a:prstGeom prst="rect">
            <a:avLst/>
          </a:prstGeom>
          <a:noFill/>
        </p:spPr>
        <p:txBody>
          <a:bodyPr wrap="square" rtlCol="0">
            <a:spAutoFit/>
          </a:bodyPr>
          <a:lstStyle/>
          <a:p>
            <a:r>
              <a:rPr lang="de-DE" sz="1200" dirty="0"/>
              <a:t>Bild</a:t>
            </a:r>
            <a:r>
              <a:rPr lang="ro-RO" sz="1200" dirty="0"/>
              <a:t> 1: https://svgsilh.com/image/880816.html</a:t>
            </a:r>
          </a:p>
          <a:p>
            <a:r>
              <a:rPr lang="de-DE" sz="1200" dirty="0"/>
              <a:t>Bild</a:t>
            </a:r>
            <a:r>
              <a:rPr lang="ro-RO" sz="1200" dirty="0"/>
              <a:t> 2: https://commons.wikimedia.org/wiki/File:Triskele-Symbol-spiral-five-thirds-turns.svg</a:t>
            </a:r>
          </a:p>
        </p:txBody>
      </p:sp>
    </p:spTree>
    <p:extLst>
      <p:ext uri="{BB962C8B-B14F-4D97-AF65-F5344CB8AC3E}">
        <p14:creationId xmlns:p14="http://schemas.microsoft.com/office/powerpoint/2010/main" val="173573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14277" y="346804"/>
            <a:ext cx="5955349" cy="646331"/>
          </a:xfrm>
          <a:prstGeom prst="rect">
            <a:avLst/>
          </a:prstGeom>
        </p:spPr>
        <p:txBody>
          <a:bodyPr wrap="none">
            <a:spAutoFit/>
          </a:bodyPr>
          <a:lstStyle/>
          <a:p>
            <a:pPr algn="ctr">
              <a:lnSpc>
                <a:spcPct val="100000"/>
              </a:lnSpc>
            </a:pPr>
            <a:r>
              <a:rPr lang="de-AT" sz="3600" b="1" dirty="0">
                <a:solidFill>
                  <a:srgbClr val="000000"/>
                </a:solidFill>
              </a:rPr>
              <a:t>Kombinationen von Symbolen</a:t>
            </a:r>
            <a:endParaRPr lang="de-AT" sz="3600" dirty="0"/>
          </a:p>
        </p:txBody>
      </p:sp>
      <p:pic>
        <p:nvPicPr>
          <p:cNvPr id="5122" name="Picture 2" descr="C:\Users\Olimpius Istrate\Google Drive\dfp\proiect_PiCaM\lucru\curriculum\draft_UoB\Jewish_Star_of_David_fleur_de_ly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561" y="1788297"/>
            <a:ext cx="3996812" cy="29976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Olimpius Istrate\Google Drive\dfp\proiect_PiCaM\lucru\curriculum\draft_UoB\R06_fleur-de-ly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774" y="4528926"/>
            <a:ext cx="818939" cy="8413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84320" y="2381016"/>
            <a:ext cx="3858120" cy="1938992"/>
          </a:xfrm>
          <a:prstGeom prst="rect">
            <a:avLst/>
          </a:prstGeom>
        </p:spPr>
        <p:txBody>
          <a:bodyPr wrap="square">
            <a:spAutoFit/>
          </a:bodyPr>
          <a:lstStyle/>
          <a:p>
            <a:pPr>
              <a:lnSpc>
                <a:spcPct val="100000"/>
              </a:lnSpc>
            </a:pPr>
            <a:r>
              <a:rPr lang="de-DE" sz="2000" b="1" dirty="0">
                <a:solidFill>
                  <a:srgbClr val="000000"/>
                </a:solidFill>
              </a:rPr>
              <a:t>Der Davidstern</a:t>
            </a:r>
            <a:r>
              <a:rPr lang="de-DE" sz="2000" dirty="0">
                <a:solidFill>
                  <a:srgbClr val="000000"/>
                </a:solidFill>
              </a:rPr>
              <a:t> (oder Schild Davids)</a:t>
            </a:r>
            <a:endParaRPr lang="de-DE" sz="2000" dirty="0"/>
          </a:p>
          <a:p>
            <a:pPr>
              <a:lnSpc>
                <a:spcPct val="100000"/>
              </a:lnSpc>
            </a:pPr>
            <a:r>
              <a:rPr lang="de-DE" sz="2000" dirty="0">
                <a:solidFill>
                  <a:srgbClr val="000000"/>
                </a:solidFill>
              </a:rPr>
              <a:t>Die zwei ineinandergreifenden Dreiecke könnten die wechselseitige Beziehung zwischen Mensch und Gott darstellen.</a:t>
            </a:r>
            <a:endParaRPr lang="de-DE" sz="2000" dirty="0"/>
          </a:p>
        </p:txBody>
      </p:sp>
      <p:pic>
        <p:nvPicPr>
          <p:cNvPr id="10" name="Picture 9">
            <a:extLst>
              <a:ext uri="{FF2B5EF4-FFF2-40B4-BE49-F238E27FC236}">
                <a16:creationId xmlns:a16="http://schemas.microsoft.com/office/drawing/2014/main" id="{8F760220-DA82-458B-9D79-A80B32C54BE8}"/>
              </a:ext>
            </a:extLst>
          </p:cNvPr>
          <p:cNvPicPr>
            <a:picLocks noChangeAspect="1"/>
          </p:cNvPicPr>
          <p:nvPr/>
        </p:nvPicPr>
        <p:blipFill>
          <a:blip r:embed="rId5"/>
          <a:stretch>
            <a:fillRect/>
          </a:stretch>
        </p:blipFill>
        <p:spPr>
          <a:xfrm>
            <a:off x="775021" y="1286570"/>
            <a:ext cx="1094446" cy="1094446"/>
          </a:xfrm>
          <a:prstGeom prst="rect">
            <a:avLst/>
          </a:prstGeom>
        </p:spPr>
      </p:pic>
      <p:sp>
        <p:nvSpPr>
          <p:cNvPr id="2" name="Rectangle 1">
            <a:extLst>
              <a:ext uri="{FF2B5EF4-FFF2-40B4-BE49-F238E27FC236}">
                <a16:creationId xmlns:a16="http://schemas.microsoft.com/office/drawing/2014/main" id="{CF3CC862-2125-4D14-9D0F-568CAD41AA17}"/>
              </a:ext>
            </a:extLst>
          </p:cNvPr>
          <p:cNvSpPr/>
          <p:nvPr/>
        </p:nvSpPr>
        <p:spPr>
          <a:xfrm>
            <a:off x="484320" y="5553301"/>
            <a:ext cx="3858120" cy="369332"/>
          </a:xfrm>
          <a:prstGeom prst="rect">
            <a:avLst/>
          </a:prstGeom>
        </p:spPr>
        <p:txBody>
          <a:bodyPr wrap="square">
            <a:spAutoFit/>
          </a:bodyPr>
          <a:lstStyle/>
          <a:p>
            <a:r>
              <a:rPr lang="ro-RO" b="1" dirty="0"/>
              <a:t>Fleur-de-lis</a:t>
            </a:r>
            <a:r>
              <a:rPr lang="ro-RO" dirty="0"/>
              <a:t> – </a:t>
            </a:r>
            <a:r>
              <a:rPr lang="de-DE" dirty="0"/>
              <a:t>Drei soziale Klassen</a:t>
            </a:r>
            <a:endParaRPr lang="ro-RO" dirty="0"/>
          </a:p>
        </p:txBody>
      </p:sp>
      <p:sp>
        <p:nvSpPr>
          <p:cNvPr id="11" name="Rectangle 10">
            <a:extLst>
              <a:ext uri="{FF2B5EF4-FFF2-40B4-BE49-F238E27FC236}">
                <a16:creationId xmlns:a16="http://schemas.microsoft.com/office/drawing/2014/main" id="{DEFFD7E8-898E-4B32-8321-61D068F7201D}"/>
              </a:ext>
            </a:extLst>
          </p:cNvPr>
          <p:cNvSpPr/>
          <p:nvPr/>
        </p:nvSpPr>
        <p:spPr>
          <a:xfrm>
            <a:off x="4801561" y="5000970"/>
            <a:ext cx="3996812" cy="646331"/>
          </a:xfrm>
          <a:prstGeom prst="rect">
            <a:avLst/>
          </a:prstGeom>
        </p:spPr>
        <p:txBody>
          <a:bodyPr wrap="square">
            <a:spAutoFit/>
          </a:bodyPr>
          <a:lstStyle/>
          <a:p>
            <a:pPr algn="ctr"/>
            <a:r>
              <a:rPr lang="de-DE" dirty="0"/>
              <a:t>Mosaik</a:t>
            </a:r>
            <a:r>
              <a:rPr lang="ro-RO" dirty="0"/>
              <a:t> in </a:t>
            </a:r>
            <a:r>
              <a:rPr lang="de-DE" dirty="0"/>
              <a:t>der Kirche St. Peter</a:t>
            </a:r>
            <a:r>
              <a:rPr lang="ro-RO" dirty="0"/>
              <a:t>, Wallingford</a:t>
            </a:r>
          </a:p>
        </p:txBody>
      </p:sp>
      <p:sp>
        <p:nvSpPr>
          <p:cNvPr id="12" name="TextBox 11">
            <a:extLst>
              <a:ext uri="{FF2B5EF4-FFF2-40B4-BE49-F238E27FC236}">
                <a16:creationId xmlns:a16="http://schemas.microsoft.com/office/drawing/2014/main" id="{549E940A-5383-4E9A-8EDA-ABBEBDA2D3AA}"/>
              </a:ext>
            </a:extLst>
          </p:cNvPr>
          <p:cNvSpPr txBox="1"/>
          <p:nvPr/>
        </p:nvSpPr>
        <p:spPr>
          <a:xfrm>
            <a:off x="379141" y="6173315"/>
            <a:ext cx="8602813" cy="646331"/>
          </a:xfrm>
          <a:prstGeom prst="rect">
            <a:avLst/>
          </a:prstGeom>
          <a:noFill/>
        </p:spPr>
        <p:txBody>
          <a:bodyPr wrap="square" rtlCol="0">
            <a:spAutoFit/>
          </a:bodyPr>
          <a:lstStyle/>
          <a:p>
            <a:r>
              <a:rPr lang="de-DE" sz="1200" dirty="0"/>
              <a:t>Bild</a:t>
            </a:r>
            <a:r>
              <a:rPr lang="ro-RO" sz="1200" dirty="0"/>
              <a:t> 1: https://commons.wikimedia.org/wiki/File:Starofdavid.png</a:t>
            </a:r>
          </a:p>
          <a:p>
            <a:pPr lvl="0">
              <a:defRPr/>
            </a:pPr>
            <a:r>
              <a:rPr lang="de-DE" sz="1200" dirty="0"/>
              <a:t>Bild</a:t>
            </a:r>
            <a:r>
              <a:rPr lang="ro-RO" sz="1200" dirty="0"/>
              <a:t> 2: https://commons.wikimedia.org/wiki/File:Lilie_stilisiert_2.svg </a:t>
            </a:r>
          </a:p>
          <a:p>
            <a:pPr lvl="0">
              <a:defRPr/>
            </a:pPr>
            <a:r>
              <a:rPr lang="de-DE" sz="1200" dirty="0"/>
              <a:t>Bild</a:t>
            </a:r>
            <a:r>
              <a:rPr lang="ro-RO" sz="1200" dirty="0"/>
              <a:t> 3: https://medievalmosaic.com/wp-content/uploads/2017/11/Dsc08386-1.jpg</a:t>
            </a:r>
          </a:p>
        </p:txBody>
      </p:sp>
    </p:spTree>
    <p:extLst>
      <p:ext uri="{BB962C8B-B14F-4D97-AF65-F5344CB8AC3E}">
        <p14:creationId xmlns:p14="http://schemas.microsoft.com/office/powerpoint/2010/main" val="2116632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4024" y="346804"/>
            <a:ext cx="7735837" cy="1323439"/>
          </a:xfrm>
          <a:prstGeom prst="rect">
            <a:avLst/>
          </a:prstGeom>
        </p:spPr>
        <p:txBody>
          <a:bodyPr wrap="none">
            <a:spAutoFit/>
          </a:bodyPr>
          <a:lstStyle/>
          <a:p>
            <a:pPr algn="ctr">
              <a:lnSpc>
                <a:spcPct val="100000"/>
              </a:lnSpc>
            </a:pPr>
            <a:r>
              <a:rPr lang="de-DE" sz="3600" i="1" dirty="0">
                <a:solidFill>
                  <a:srgbClr val="000000"/>
                </a:solidFill>
              </a:rPr>
              <a:t>Mittelalterliche islamische Parkettierung</a:t>
            </a:r>
            <a:endParaRPr lang="de-DE" sz="3600" i="1" dirty="0"/>
          </a:p>
          <a:p>
            <a:pPr algn="ctr">
              <a:lnSpc>
                <a:spcPct val="100000"/>
              </a:lnSpc>
            </a:pPr>
            <a:r>
              <a:rPr lang="de-DE" sz="3600" i="1" dirty="0">
                <a:solidFill>
                  <a:srgbClr val="000000"/>
                </a:solidFill>
              </a:rPr>
              <a:t>enthüllt mathematisches Wissen</a:t>
            </a:r>
            <a:r>
              <a:rPr lang="de-DE" sz="4400" i="1" dirty="0">
                <a:solidFill>
                  <a:srgbClr val="000000"/>
                </a:solidFill>
              </a:rPr>
              <a:t> </a:t>
            </a:r>
            <a:endParaRPr lang="de-DE" sz="3600" i="1" dirty="0"/>
          </a:p>
        </p:txBody>
      </p:sp>
      <p:pic>
        <p:nvPicPr>
          <p:cNvPr id="6146" name="Picture 2" descr="C:\Users\Olimpius Istrate\Google Drive\dfp\proiect_PiCaM\lucru\curriculum\draft_UoB\Ghirih_roof_hafez_to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251" y="1727854"/>
            <a:ext cx="5313381" cy="39850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69E5690-E074-4558-9C13-B4DF82DFA5F7}"/>
              </a:ext>
            </a:extLst>
          </p:cNvPr>
          <p:cNvSpPr/>
          <p:nvPr/>
        </p:nvSpPr>
        <p:spPr>
          <a:xfrm>
            <a:off x="512957" y="6011619"/>
            <a:ext cx="8363413" cy="553998"/>
          </a:xfrm>
          <a:prstGeom prst="rect">
            <a:avLst/>
          </a:prstGeom>
        </p:spPr>
        <p:txBody>
          <a:bodyPr wrap="square">
            <a:spAutoFit/>
          </a:bodyPr>
          <a:lstStyle/>
          <a:p>
            <a:r>
              <a:rPr lang="de-DE" i="1" dirty="0"/>
              <a:t>Artikel</a:t>
            </a:r>
            <a:r>
              <a:rPr lang="ro-RO" i="1" dirty="0"/>
              <a:t> </a:t>
            </a:r>
            <a:r>
              <a:rPr lang="de-DE" i="1" dirty="0"/>
              <a:t>von </a:t>
            </a:r>
            <a:r>
              <a:rPr lang="ro-RO" i="1" dirty="0"/>
              <a:t>Jeff Hecht </a:t>
            </a:r>
            <a:r>
              <a:rPr lang="de-DE" i="1" dirty="0"/>
              <a:t>auf</a:t>
            </a:r>
            <a:r>
              <a:rPr lang="ro-RO" i="1" dirty="0"/>
              <a:t>: NewScientist.com</a:t>
            </a:r>
          </a:p>
          <a:p>
            <a:r>
              <a:rPr lang="ro-RO" sz="1200" i="1" dirty="0">
                <a:hlinkClick r:id="rId4"/>
              </a:rPr>
              <a:t>https://www.newscientist.com/article/dn11235-medieval-islamic-tiling-reveals-mathematical-savvy/</a:t>
            </a:r>
            <a:endParaRPr lang="ro-RO" sz="1200" i="1" dirty="0"/>
          </a:p>
        </p:txBody>
      </p:sp>
    </p:spTree>
    <p:extLst>
      <p:ext uri="{BB962C8B-B14F-4D97-AF65-F5344CB8AC3E}">
        <p14:creationId xmlns:p14="http://schemas.microsoft.com/office/powerpoint/2010/main" val="377639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8727" y="575764"/>
            <a:ext cx="3399475" cy="4893647"/>
          </a:xfrm>
          <a:prstGeom prst="rect">
            <a:avLst/>
          </a:prstGeom>
        </p:spPr>
        <p:txBody>
          <a:bodyPr wrap="square">
            <a:spAutoFit/>
          </a:bodyPr>
          <a:lstStyle/>
          <a:p>
            <a:pPr algn="ctr">
              <a:lnSpc>
                <a:spcPct val="100000"/>
              </a:lnSpc>
            </a:pPr>
            <a:r>
              <a:rPr lang="de-DE" sz="2400" dirty="0" err="1">
                <a:solidFill>
                  <a:srgbClr val="000000"/>
                </a:solidFill>
              </a:rPr>
              <a:t>Girih</a:t>
            </a:r>
            <a:r>
              <a:rPr lang="de-DE" sz="2400" dirty="0">
                <a:solidFill>
                  <a:srgbClr val="000000"/>
                </a:solidFill>
              </a:rPr>
              <a:t> Designs werden aus fünf regelmäßig geformten Kacheln zusammengestellt, darunter eine Schleifenform, eine Raute, ein Fünfeck, ein längliches Sechseck und ein Zehneck.</a:t>
            </a:r>
            <a:endParaRPr lang="de-DE" sz="2400" dirty="0"/>
          </a:p>
          <a:p>
            <a:pPr algn="ctr">
              <a:lnSpc>
                <a:spcPct val="100000"/>
              </a:lnSpc>
            </a:pPr>
            <a:endParaRPr lang="de-DE" sz="2400" dirty="0"/>
          </a:p>
          <a:p>
            <a:pPr algn="ctr">
              <a:lnSpc>
                <a:spcPct val="100000"/>
              </a:lnSpc>
            </a:pPr>
            <a:r>
              <a:rPr lang="de-DE" sz="2400" i="1" dirty="0">
                <a:solidFill>
                  <a:srgbClr val="000000"/>
                </a:solidFill>
              </a:rPr>
              <a:t>Könnt ihr in diesem Muster einige der Formen entdecken?</a:t>
            </a:r>
            <a:endParaRPr lang="en-US" sz="2400" i="1" dirty="0"/>
          </a:p>
        </p:txBody>
      </p:sp>
      <p:pic>
        <p:nvPicPr>
          <p:cNvPr id="3" name="Picture 2">
            <a:extLst>
              <a:ext uri="{FF2B5EF4-FFF2-40B4-BE49-F238E27FC236}">
                <a16:creationId xmlns:a16="http://schemas.microsoft.com/office/drawing/2014/main" id="{04336B35-C9F7-498A-B3AC-0C241C915193}"/>
              </a:ext>
            </a:extLst>
          </p:cNvPr>
          <p:cNvPicPr>
            <a:picLocks noChangeAspect="1"/>
          </p:cNvPicPr>
          <p:nvPr/>
        </p:nvPicPr>
        <p:blipFill>
          <a:blip r:embed="rId3"/>
          <a:stretch>
            <a:fillRect/>
          </a:stretch>
        </p:blipFill>
        <p:spPr>
          <a:xfrm>
            <a:off x="187141" y="588370"/>
            <a:ext cx="4821586" cy="3990278"/>
          </a:xfrm>
          <a:prstGeom prst="rect">
            <a:avLst/>
          </a:prstGeom>
        </p:spPr>
      </p:pic>
      <p:sp>
        <p:nvSpPr>
          <p:cNvPr id="6" name="Rectangle 5">
            <a:extLst>
              <a:ext uri="{FF2B5EF4-FFF2-40B4-BE49-F238E27FC236}">
                <a16:creationId xmlns:a16="http://schemas.microsoft.com/office/drawing/2014/main" id="{ADCA8870-B8C4-438A-B546-607296728C2E}"/>
              </a:ext>
            </a:extLst>
          </p:cNvPr>
          <p:cNvSpPr/>
          <p:nvPr/>
        </p:nvSpPr>
        <p:spPr>
          <a:xfrm>
            <a:off x="644454" y="6520747"/>
            <a:ext cx="7855100" cy="276999"/>
          </a:xfrm>
          <a:prstGeom prst="rect">
            <a:avLst/>
          </a:prstGeom>
        </p:spPr>
        <p:txBody>
          <a:bodyPr wrap="none">
            <a:spAutoFit/>
          </a:bodyPr>
          <a:lstStyle/>
          <a:p>
            <a:pPr algn="ctr"/>
            <a:r>
              <a:rPr lang="de-DE" sz="1200" dirty="0"/>
              <a:t>Bildquelle</a:t>
            </a:r>
            <a:r>
              <a:rPr lang="ro-RO" sz="1200" dirty="0"/>
              <a:t>: https://commons.wikimedia.org/wiki/File:Shah_Nematollah_Vali_Shrine_13_detail.jpg  Author: </a:t>
            </a:r>
            <a:r>
              <a:rPr lang="ro-RO" sz="1200" dirty="0">
                <a:hlinkClick r:id="rId4"/>
              </a:rPr>
              <a:t>anaareh saaveh</a:t>
            </a:r>
            <a:endParaRPr lang="ro-RO" sz="1200" dirty="0"/>
          </a:p>
        </p:txBody>
      </p:sp>
      <p:sp>
        <p:nvSpPr>
          <p:cNvPr id="4" name="Rectangle 3">
            <a:extLst>
              <a:ext uri="{FF2B5EF4-FFF2-40B4-BE49-F238E27FC236}">
                <a16:creationId xmlns:a16="http://schemas.microsoft.com/office/drawing/2014/main" id="{7DE3F1DD-4120-48BB-A7A4-B4025B2F04E3}"/>
              </a:ext>
            </a:extLst>
          </p:cNvPr>
          <p:cNvSpPr/>
          <p:nvPr/>
        </p:nvSpPr>
        <p:spPr>
          <a:xfrm>
            <a:off x="187141" y="4744271"/>
            <a:ext cx="4572000" cy="523220"/>
          </a:xfrm>
          <a:prstGeom prst="rect">
            <a:avLst/>
          </a:prstGeom>
        </p:spPr>
        <p:txBody>
          <a:bodyPr>
            <a:spAutoFit/>
          </a:bodyPr>
          <a:lstStyle/>
          <a:p>
            <a:r>
              <a:rPr lang="de-DE" sz="1400" dirty="0">
                <a:solidFill>
                  <a:srgbClr val="222222"/>
                </a:solidFill>
              </a:rPr>
              <a:t>Detail der Kuppel des</a:t>
            </a:r>
            <a:endParaRPr lang="ro-RO" sz="1400" dirty="0">
              <a:solidFill>
                <a:srgbClr val="222222"/>
              </a:solidFill>
            </a:endParaRPr>
          </a:p>
          <a:p>
            <a:r>
              <a:rPr lang="en-GB" sz="1400" dirty="0">
                <a:solidFill>
                  <a:srgbClr val="222222"/>
                </a:solidFill>
              </a:rPr>
              <a:t>Shah </a:t>
            </a:r>
            <a:r>
              <a:rPr lang="en-GB" sz="1400" dirty="0" err="1">
                <a:solidFill>
                  <a:srgbClr val="222222"/>
                </a:solidFill>
              </a:rPr>
              <a:t>Nematollah</a:t>
            </a:r>
            <a:r>
              <a:rPr lang="en-GB" sz="1400" dirty="0">
                <a:solidFill>
                  <a:srgbClr val="222222"/>
                </a:solidFill>
              </a:rPr>
              <a:t> Vali </a:t>
            </a:r>
            <a:r>
              <a:rPr lang="en-GB" sz="1400" dirty="0" err="1">
                <a:solidFill>
                  <a:srgbClr val="222222"/>
                </a:solidFill>
              </a:rPr>
              <a:t>Schreins</a:t>
            </a:r>
            <a:endParaRPr lang="ro-RO" sz="1400" dirty="0"/>
          </a:p>
        </p:txBody>
      </p:sp>
    </p:spTree>
    <p:extLst>
      <p:ext uri="{BB962C8B-B14F-4D97-AF65-F5344CB8AC3E}">
        <p14:creationId xmlns:p14="http://schemas.microsoft.com/office/powerpoint/2010/main" val="1809301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8727" y="575764"/>
            <a:ext cx="3739488" cy="4832092"/>
          </a:xfrm>
          <a:prstGeom prst="rect">
            <a:avLst/>
          </a:prstGeom>
        </p:spPr>
        <p:txBody>
          <a:bodyPr wrap="square">
            <a:spAutoFit/>
          </a:bodyPr>
          <a:lstStyle/>
          <a:p>
            <a:pPr algn="ctr">
              <a:lnSpc>
                <a:spcPct val="100000"/>
              </a:lnSpc>
            </a:pPr>
            <a:r>
              <a:rPr lang="de-DE" sz="2800" i="1" dirty="0">
                <a:solidFill>
                  <a:srgbClr val="000000"/>
                </a:solidFill>
              </a:rPr>
              <a:t>Sucht nach Parkettierungsmustern in eurer Umgebung. </a:t>
            </a:r>
            <a:endParaRPr lang="de-DE" sz="2800" dirty="0"/>
          </a:p>
          <a:p>
            <a:pPr algn="ctr">
              <a:lnSpc>
                <a:spcPct val="100000"/>
              </a:lnSpc>
            </a:pPr>
            <a:endParaRPr lang="de-DE" sz="2800" dirty="0"/>
          </a:p>
          <a:p>
            <a:pPr algn="ctr">
              <a:lnSpc>
                <a:spcPct val="100000"/>
              </a:lnSpc>
            </a:pPr>
            <a:r>
              <a:rPr lang="de-DE" sz="2800" i="1" dirty="0">
                <a:solidFill>
                  <a:srgbClr val="000000"/>
                </a:solidFill>
              </a:rPr>
              <a:t>Macht Fotos, um sie mit anderen zu teilen und die mathematischen Eigenschaften der </a:t>
            </a:r>
            <a:r>
              <a:rPr lang="de-DE" sz="2800" i="1" dirty="0" err="1">
                <a:solidFill>
                  <a:srgbClr val="000000"/>
                </a:solidFill>
              </a:rPr>
              <a:t>Parkettierungen</a:t>
            </a:r>
            <a:r>
              <a:rPr lang="de-DE" sz="2800" i="1" dirty="0">
                <a:solidFill>
                  <a:srgbClr val="000000"/>
                </a:solidFill>
              </a:rPr>
              <a:t> zu diskutieren, die ihr gefunden habt.</a:t>
            </a:r>
            <a:endParaRPr lang="de-DE" sz="2800" dirty="0"/>
          </a:p>
        </p:txBody>
      </p:sp>
      <p:pic>
        <p:nvPicPr>
          <p:cNvPr id="1026" name="Picture 2" descr="C:\Users\Olimpius Istrate\Google Drive\dfp\proiect_PiCaM\lucru\curriculum\draft_UoB\450px-Semi-regular-floor-34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386197"/>
            <a:ext cx="428625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077E335-28E7-493B-AF07-7CBCFD2D0ABD}"/>
              </a:ext>
            </a:extLst>
          </p:cNvPr>
          <p:cNvSpPr/>
          <p:nvPr/>
        </p:nvSpPr>
        <p:spPr>
          <a:xfrm>
            <a:off x="4841462" y="5587201"/>
            <a:ext cx="4179875" cy="523220"/>
          </a:xfrm>
          <a:prstGeom prst="rect">
            <a:avLst/>
          </a:prstGeom>
        </p:spPr>
        <p:txBody>
          <a:bodyPr wrap="square">
            <a:spAutoFit/>
          </a:bodyPr>
          <a:lstStyle/>
          <a:p>
            <a:pPr>
              <a:lnSpc>
                <a:spcPct val="100000"/>
              </a:lnSpc>
            </a:pPr>
            <a:r>
              <a:rPr lang="de-AT" sz="1400" dirty="0">
                <a:solidFill>
                  <a:srgbClr val="000000"/>
                </a:solidFill>
              </a:rPr>
              <a:t>Gekachelter Boden im </a:t>
            </a:r>
            <a:r>
              <a:rPr lang="de-AT" sz="1400" dirty="0" err="1">
                <a:solidFill>
                  <a:srgbClr val="000000"/>
                </a:solidFill>
              </a:rPr>
              <a:t>Museo</a:t>
            </a:r>
            <a:r>
              <a:rPr lang="de-AT" sz="1400" dirty="0">
                <a:solidFill>
                  <a:srgbClr val="000000"/>
                </a:solidFill>
              </a:rPr>
              <a:t> </a:t>
            </a:r>
            <a:r>
              <a:rPr lang="de-AT" sz="1400" dirty="0" err="1">
                <a:solidFill>
                  <a:srgbClr val="000000"/>
                </a:solidFill>
              </a:rPr>
              <a:t>Arqueológico</a:t>
            </a:r>
            <a:r>
              <a:rPr lang="de-AT" sz="1400" dirty="0">
                <a:solidFill>
                  <a:srgbClr val="000000"/>
                </a:solidFill>
              </a:rPr>
              <a:t> de Sevilla, Spanien. Semireguläre Parkettierung.</a:t>
            </a:r>
            <a:endParaRPr lang="de-AT" sz="1400" dirty="0"/>
          </a:p>
        </p:txBody>
      </p:sp>
      <p:sp>
        <p:nvSpPr>
          <p:cNvPr id="6" name="Rectangle 5">
            <a:extLst>
              <a:ext uri="{FF2B5EF4-FFF2-40B4-BE49-F238E27FC236}">
                <a16:creationId xmlns:a16="http://schemas.microsoft.com/office/drawing/2014/main" id="{353A1C52-5DBE-4D7F-AE19-6BAB3C4B2F71}"/>
              </a:ext>
            </a:extLst>
          </p:cNvPr>
          <p:cNvSpPr/>
          <p:nvPr/>
        </p:nvSpPr>
        <p:spPr>
          <a:xfrm>
            <a:off x="1267892" y="6533447"/>
            <a:ext cx="6608220" cy="276999"/>
          </a:xfrm>
          <a:prstGeom prst="rect">
            <a:avLst/>
          </a:prstGeom>
        </p:spPr>
        <p:txBody>
          <a:bodyPr wrap="none">
            <a:spAutoFit/>
          </a:bodyPr>
          <a:lstStyle/>
          <a:p>
            <a:pPr algn="ctr"/>
            <a:r>
              <a:rPr lang="de-DE" sz="1200" dirty="0"/>
              <a:t>Bildquelle</a:t>
            </a:r>
            <a:r>
              <a:rPr lang="ro-RO" sz="1200" dirty="0"/>
              <a:t>: </a:t>
            </a:r>
            <a:r>
              <a:rPr lang="en-US" sz="1200" dirty="0"/>
              <a:t>https://commons.wikimedia.org/wiki/File:Semi-regular-floor-3464.JPG</a:t>
            </a:r>
            <a:r>
              <a:rPr lang="ro-RO" sz="1200" dirty="0"/>
              <a:t>  </a:t>
            </a:r>
            <a:r>
              <a:rPr lang="ro-RO" sz="1200" dirty="0" err="1"/>
              <a:t>Author</a:t>
            </a:r>
            <a:r>
              <a:rPr lang="ro-RO" sz="1200" dirty="0"/>
              <a:t>: </a:t>
            </a:r>
            <a:r>
              <a:rPr lang="ro-RO" sz="1200" dirty="0" err="1">
                <a:hlinkClick r:id="rId4" tooltip="User:AnnekeBart"/>
              </a:rPr>
              <a:t>AnnekeBart</a:t>
            </a:r>
            <a:endParaRPr lang="ro-RO" sz="1200" dirty="0"/>
          </a:p>
        </p:txBody>
      </p:sp>
    </p:spTree>
    <p:extLst>
      <p:ext uri="{BB962C8B-B14F-4D97-AF65-F5344CB8AC3E}">
        <p14:creationId xmlns:p14="http://schemas.microsoft.com/office/powerpoint/2010/main" val="2635975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4"/>
          <p:cNvPicPr>
            <a:picLocks noChangeAspect="1" noChangeArrowheads="1"/>
          </p:cNvPicPr>
          <p:nvPr/>
        </p:nvPicPr>
        <p:blipFill>
          <a:blip r:embed="rId2">
            <a:extLst>
              <a:ext uri="{28A0092B-C50C-407E-A947-70E740481C1C}">
                <a14:useLocalDpi xmlns:a14="http://schemas.microsoft.com/office/drawing/2010/main" val="0"/>
              </a:ext>
            </a:extLst>
          </a:blip>
          <a:srcRect l="39484" t="33978" r="50735" b="48898"/>
          <a:stretch>
            <a:fillRect/>
          </a:stretch>
        </p:blipFill>
        <p:spPr bwMode="auto">
          <a:xfrm>
            <a:off x="318829" y="1306129"/>
            <a:ext cx="2648207" cy="260787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l="45143" t="34370" r="1524" b="35841"/>
          <a:stretch>
            <a:fillRect/>
          </a:stretch>
        </p:blipFill>
        <p:spPr bwMode="auto">
          <a:xfrm>
            <a:off x="3687817" y="1502321"/>
            <a:ext cx="5028422" cy="22154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85725" y="4609994"/>
            <a:ext cx="896302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de-DE" altLang="en-US" sz="2800" i="1" dirty="0">
                <a:latin typeface="Roboto" pitchFamily="2" charset="0"/>
                <a:ea typeface="Calibri" pitchFamily="34" charset="0"/>
                <a:cs typeface="Arial" pitchFamily="34" charset="0"/>
              </a:rPr>
              <a:t>Diese beiden Bilder könnten eine soziale Welt darstellen.</a:t>
            </a:r>
          </a:p>
          <a:p>
            <a:pPr lvl="0" fontAlgn="base">
              <a:spcBef>
                <a:spcPct val="0"/>
              </a:spcBef>
              <a:spcAft>
                <a:spcPct val="0"/>
              </a:spcAft>
            </a:pPr>
            <a:r>
              <a:rPr lang="en-GB" altLang="en-US" sz="800" dirty="0" err="1">
                <a:latin typeface="Roboto" pitchFamily="2" charset="0"/>
                <a:ea typeface="Calibri" pitchFamily="34" charset="0"/>
                <a:cs typeface="Arial" pitchFamily="34" charset="0"/>
              </a:rPr>
              <a:t>Bildquelle</a:t>
            </a:r>
            <a:r>
              <a:rPr lang="en-GB" altLang="en-US" sz="800" dirty="0">
                <a:latin typeface="Roboto" pitchFamily="2" charset="0"/>
                <a:ea typeface="Calibri" pitchFamily="34" charset="0"/>
                <a:cs typeface="Arial" pitchFamily="34" charset="0"/>
              </a:rPr>
              <a:t>: </a:t>
            </a:r>
            <a:r>
              <a:rPr lang="en-GB" altLang="en-US" sz="800" dirty="0">
                <a:latin typeface="Roboto" pitchFamily="2" charset="0"/>
                <a:ea typeface="Calibri" pitchFamily="34" charset="0"/>
                <a:cs typeface="Arial" pitchFamily="34" charset="0"/>
                <a:hlinkClick r:id="rId4"/>
              </a:rPr>
              <a:t>https://demonstrations.wolfram.com/TheMysticRose/</a:t>
            </a:r>
            <a:r>
              <a:rPr lang="en-GB" altLang="en-US" sz="800" dirty="0">
                <a:latin typeface="Roboto" pitchFamily="2" charset="0"/>
                <a:ea typeface="Calibri" pitchFamily="34" charset="0"/>
                <a:cs typeface="Arial" pitchFamily="34" charset="0"/>
              </a:rPr>
              <a:t> 	</a:t>
            </a:r>
            <a:r>
              <a:rPr lang="en-GB" altLang="en-US" sz="800" dirty="0" err="1">
                <a:latin typeface="Roboto" pitchFamily="2" charset="0"/>
                <a:ea typeface="Calibri" pitchFamily="34" charset="0"/>
                <a:cs typeface="Arial" pitchFamily="34" charset="0"/>
              </a:rPr>
              <a:t>Bildquelle</a:t>
            </a:r>
            <a:r>
              <a:rPr lang="en-GB" altLang="en-US" sz="800" dirty="0">
                <a:latin typeface="Roboto" pitchFamily="2" charset="0"/>
                <a:ea typeface="Calibri" pitchFamily="34" charset="0"/>
                <a:cs typeface="Arial" pitchFamily="34" charset="0"/>
              </a:rPr>
              <a:t>: https://en.wikipedia.org/wiki/File:Network_self-organization_stages.png   Takemori39</a:t>
            </a:r>
            <a:endParaRPr lang="en-GB" altLang="en-US" sz="800" dirty="0">
              <a:latin typeface="Arial" pitchFamily="34" charset="0"/>
              <a:cs typeface="Arial" pitchFamily="34" charset="0"/>
            </a:endParaRPr>
          </a:p>
          <a:p>
            <a:pPr eaLnBrk="0" fontAlgn="base" hangingPunct="0">
              <a:spcBef>
                <a:spcPct val="0"/>
              </a:spcBef>
              <a:spcAft>
                <a:spcPct val="0"/>
              </a:spcAft>
            </a:pPr>
            <a:r>
              <a:rPr lang="en-GB" altLang="en-US" sz="800" dirty="0">
                <a:latin typeface="Roboto" pitchFamily="2" charset="0"/>
                <a:ea typeface="Calibri" pitchFamily="34" charset="0"/>
                <a:cs typeface="Arial" pitchFamily="34" charset="0"/>
              </a:rPr>
              <a:t>Michael </a:t>
            </a:r>
            <a:r>
              <a:rPr lang="en-GB" altLang="en-US" sz="800" dirty="0" err="1">
                <a:latin typeface="Roboto" pitchFamily="2" charset="0"/>
                <a:ea typeface="Calibri" pitchFamily="34" charset="0"/>
                <a:cs typeface="Arial" pitchFamily="34" charset="0"/>
              </a:rPr>
              <a:t>Croucher</a:t>
            </a:r>
            <a:r>
              <a:rPr lang="en-GB" altLang="en-US" sz="800" dirty="0">
                <a:latin typeface="Roboto" pitchFamily="2" charset="0"/>
                <a:ea typeface="Calibri" pitchFamily="34" charset="0"/>
                <a:cs typeface="Arial" pitchFamily="34" charset="0"/>
              </a:rPr>
              <a:t>  CC BY-NC-SA</a:t>
            </a:r>
            <a:endParaRPr lang="en-GB" altLang="en-US" sz="800" dirty="0">
              <a:latin typeface="Arial" pitchFamily="34" charset="0"/>
              <a:cs typeface="Arial" pitchFamily="34" charset="0"/>
            </a:endParaRPr>
          </a:p>
        </p:txBody>
      </p:sp>
    </p:spTree>
    <p:extLst>
      <p:ext uri="{BB962C8B-B14F-4D97-AF65-F5344CB8AC3E}">
        <p14:creationId xmlns:p14="http://schemas.microsoft.com/office/powerpoint/2010/main" val="2142926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2780928"/>
            <a:ext cx="1844841" cy="645466"/>
          </a:xfrm>
        </p:spPr>
      </p:pic>
      <p:pic>
        <p:nvPicPr>
          <p:cNvPr id="4" name="Picture 3" descr="heade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476672"/>
            <a:ext cx="6764655" cy="561975"/>
          </a:xfrm>
          <a:prstGeom prst="rect">
            <a:avLst/>
          </a:prstGeom>
          <a:noFill/>
        </p:spPr>
      </p:pic>
      <p:pic>
        <p:nvPicPr>
          <p:cNvPr id="6" name="Picture 5" descr="footer_mon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5379673"/>
            <a:ext cx="5840318" cy="1014725"/>
          </a:xfrm>
          <a:prstGeom prst="rect">
            <a:avLst/>
          </a:prstGeom>
          <a:noFill/>
        </p:spPr>
      </p:pic>
      <p:sp>
        <p:nvSpPr>
          <p:cNvPr id="7" name="Rectangle 6"/>
          <p:cNvSpPr/>
          <p:nvPr/>
        </p:nvSpPr>
        <p:spPr>
          <a:xfrm>
            <a:off x="798086" y="3501008"/>
            <a:ext cx="6840760" cy="1477328"/>
          </a:xfrm>
          <a:prstGeom prst="rect">
            <a:avLst/>
          </a:prstGeom>
        </p:spPr>
        <p:txBody>
          <a:bodyPr wrap="square">
            <a:spAutoFit/>
          </a:bodyPr>
          <a:lstStyle/>
          <a:p>
            <a:r>
              <a:rPr lang="el-GR" dirty="0">
                <a:latin typeface="Roboto" panose="02000000000000000000" pitchFamily="2" charset="0"/>
                <a:ea typeface="Roboto" panose="02000000000000000000" pitchFamily="2" charset="0"/>
              </a:rPr>
              <a:t>Except where otherwise noted, this work is licensed under the Creative Commons Attribution 4.0 International License. To view a copy of this license, visit </a:t>
            </a:r>
            <a:r>
              <a:rPr lang="el-GR" u="sng" dirty="0">
                <a:latin typeface="Roboto" panose="02000000000000000000" pitchFamily="2" charset="0"/>
                <a:ea typeface="Roboto" panose="02000000000000000000" pitchFamily="2" charset="0"/>
                <a:hlinkClick r:id="rId5"/>
              </a:rPr>
              <a:t>http://creativecommons.org/licenses/by/4.0/</a:t>
            </a:r>
            <a:endParaRPr lang="en-GB" dirty="0">
              <a:latin typeface="Roboto" panose="02000000000000000000" pitchFamily="2" charset="0"/>
              <a:ea typeface="Roboto" panose="02000000000000000000" pitchFamily="2" charset="0"/>
            </a:endParaRPr>
          </a:p>
          <a:p>
            <a:pPr algn="ctr"/>
            <a:r>
              <a:rPr lang="el-GR" dirty="0">
                <a:latin typeface="Roboto" panose="02000000000000000000" pitchFamily="2" charset="0"/>
                <a:ea typeface="Roboto" panose="02000000000000000000" pitchFamily="2" charset="0"/>
              </a:rPr>
              <a:t> </a:t>
            </a:r>
            <a:endParaRPr lang="en-GB"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259308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54804"/>
          </a:xfrm>
        </p:spPr>
        <p:txBody>
          <a:bodyPr>
            <a:normAutofit fontScale="90000"/>
          </a:bodyPr>
          <a:lstStyle/>
          <a:p>
            <a:r>
              <a:rPr lang="de-DE" sz="3600" dirty="0"/>
              <a:t>Stellt euch vor, ihr seid Designer der Zukunft</a:t>
            </a:r>
            <a:r>
              <a:rPr lang="en-GB" sz="3600" dirty="0"/>
              <a:t>...</a:t>
            </a:r>
          </a:p>
        </p:txBody>
      </p:sp>
      <p:sp>
        <p:nvSpPr>
          <p:cNvPr id="3" name="Content Placeholder 2"/>
          <p:cNvSpPr>
            <a:spLocks noGrp="1"/>
          </p:cNvSpPr>
          <p:nvPr>
            <p:ph idx="1"/>
          </p:nvPr>
        </p:nvSpPr>
        <p:spPr>
          <a:xfrm>
            <a:off x="4083269" y="1417638"/>
            <a:ext cx="4603531" cy="4505896"/>
          </a:xfrm>
        </p:spPr>
        <p:txBody>
          <a:bodyPr>
            <a:normAutofit/>
          </a:bodyPr>
          <a:lstStyle/>
          <a:p>
            <a:pPr marL="0" indent="0">
              <a:spcAft>
                <a:spcPts val="1200"/>
              </a:spcAft>
              <a:buNone/>
            </a:pPr>
            <a:r>
              <a:rPr lang="en-GB" dirty="0"/>
              <a:t>...</a:t>
            </a:r>
            <a:r>
              <a:rPr lang="de-DE" dirty="0"/>
              <a:t>ihr müsst ein Gefühl dafür was schön ist mit einem Verständnis für die Mathematik verbinden</a:t>
            </a:r>
            <a:r>
              <a:rPr lang="en-GB" dirty="0"/>
              <a:t>...</a:t>
            </a:r>
          </a:p>
          <a:p>
            <a:pPr marL="0" indent="0">
              <a:buNone/>
            </a:pPr>
            <a:r>
              <a:rPr lang="en-GB" dirty="0"/>
              <a:t>...</a:t>
            </a:r>
            <a:r>
              <a:rPr lang="en-GB" dirty="0" err="1"/>
              <a:t>schaut</a:t>
            </a:r>
            <a:r>
              <a:rPr lang="en-GB" dirty="0"/>
              <a:t> </a:t>
            </a:r>
            <a:r>
              <a:rPr lang="en-GB" dirty="0" err="1"/>
              <a:t>euch</a:t>
            </a:r>
            <a:r>
              <a:rPr lang="en-GB" dirty="0"/>
              <a:t> das Video </a:t>
            </a:r>
            <a:r>
              <a:rPr lang="en-GB" dirty="0" err="1">
                <a:hlinkClick r:id="rId3"/>
              </a:rPr>
              <a:t>Ars</a:t>
            </a:r>
            <a:r>
              <a:rPr lang="en-GB" dirty="0">
                <a:hlinkClick r:id="rId3"/>
              </a:rPr>
              <a:t> </a:t>
            </a:r>
            <a:r>
              <a:rPr lang="ro-RO" dirty="0">
                <a:hlinkClick r:id="rId3"/>
              </a:rPr>
              <a:t>Qubica </a:t>
            </a:r>
            <a:r>
              <a:rPr lang="de-DE" dirty="0"/>
              <a:t>an</a:t>
            </a:r>
            <a:r>
              <a:rPr lang="en-GB" dirty="0"/>
              <a:t>...</a:t>
            </a:r>
          </a:p>
        </p:txBody>
      </p:sp>
      <p:pic>
        <p:nvPicPr>
          <p:cNvPr id="4" name="Picture 3">
            <a:extLst>
              <a:ext uri="{FF2B5EF4-FFF2-40B4-BE49-F238E27FC236}">
                <a16:creationId xmlns:a16="http://schemas.microsoft.com/office/drawing/2014/main" id="{82863444-CB12-4802-B1E8-3DF0A2309B18}"/>
              </a:ext>
            </a:extLst>
          </p:cNvPr>
          <p:cNvPicPr>
            <a:picLocks noChangeAspect="1"/>
          </p:cNvPicPr>
          <p:nvPr/>
        </p:nvPicPr>
        <p:blipFill rotWithShape="1">
          <a:blip r:embed="rId4"/>
          <a:srcRect l="22033" t="4582" r="8868"/>
          <a:stretch/>
        </p:blipFill>
        <p:spPr>
          <a:xfrm>
            <a:off x="693683" y="1417638"/>
            <a:ext cx="2978597" cy="3084850"/>
          </a:xfrm>
          <a:prstGeom prst="rect">
            <a:avLst/>
          </a:prstGeom>
        </p:spPr>
      </p:pic>
      <p:sp>
        <p:nvSpPr>
          <p:cNvPr id="5" name="TextBox 4"/>
          <p:cNvSpPr txBox="1"/>
          <p:nvPr/>
        </p:nvSpPr>
        <p:spPr>
          <a:xfrm>
            <a:off x="693683" y="4723205"/>
            <a:ext cx="2948152" cy="1200329"/>
          </a:xfrm>
          <a:prstGeom prst="rect">
            <a:avLst/>
          </a:prstGeom>
          <a:noFill/>
        </p:spPr>
        <p:txBody>
          <a:bodyPr wrap="square" rtlCol="0">
            <a:spAutoFit/>
          </a:bodyPr>
          <a:lstStyle/>
          <a:p>
            <a:r>
              <a:rPr lang="de-DE" sz="1200" dirty="0"/>
              <a:t>Bildquelle</a:t>
            </a:r>
            <a:r>
              <a:rPr lang="ro-RO" sz="1200" dirty="0"/>
              <a:t>: </a:t>
            </a:r>
            <a:r>
              <a:rPr lang="nb-NO" sz="1200" dirty="0"/>
              <a:t>User:Vmenkov [CC BY-SA 3.0 (https://creativecommons.org/licenses/by-sa/3.0)]</a:t>
            </a:r>
            <a:r>
              <a:rPr lang="ro-RO" sz="1200" dirty="0"/>
              <a:t> https://commons.wikimedia.org/wiki/File:Wuhan_-_Future_City_-_Area_G_-_P1530366.JPG</a:t>
            </a:r>
            <a:endParaRPr lang="en-GB" sz="1200" dirty="0"/>
          </a:p>
        </p:txBody>
      </p:sp>
    </p:spTree>
    <p:extLst>
      <p:ext uri="{BB962C8B-B14F-4D97-AF65-F5344CB8AC3E}">
        <p14:creationId xmlns:p14="http://schemas.microsoft.com/office/powerpoint/2010/main" val="3712166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limpius Istrate\Google Drive\dfp\proiect_PiCaM\lucru\curriculum\draft_UoB\A01_shap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419" y="977369"/>
            <a:ext cx="6223000" cy="127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 y="331038"/>
            <a:ext cx="9144000" cy="523220"/>
          </a:xfrm>
          <a:prstGeom prst="rect">
            <a:avLst/>
          </a:prstGeom>
        </p:spPr>
        <p:txBody>
          <a:bodyPr wrap="square">
            <a:spAutoFit/>
          </a:bodyPr>
          <a:lstStyle/>
          <a:p>
            <a:pPr algn="ctr">
              <a:lnSpc>
                <a:spcPct val="100000"/>
              </a:lnSpc>
            </a:pPr>
            <a:r>
              <a:rPr lang="de-DE" sz="2800" dirty="0">
                <a:solidFill>
                  <a:srgbClr val="000000"/>
                </a:solidFill>
              </a:rPr>
              <a:t>Beginnt mit … einem Kreis und regelmäßigen Polygonen</a:t>
            </a:r>
            <a:endParaRPr lang="de-DE" sz="2800" dirty="0"/>
          </a:p>
        </p:txBody>
      </p:sp>
      <p:sp>
        <p:nvSpPr>
          <p:cNvPr id="6" name="Rectangle 5"/>
          <p:cNvSpPr/>
          <p:nvPr/>
        </p:nvSpPr>
        <p:spPr>
          <a:xfrm>
            <a:off x="687709" y="2471542"/>
            <a:ext cx="2383922" cy="523220"/>
          </a:xfrm>
          <a:prstGeom prst="rect">
            <a:avLst/>
          </a:prstGeom>
        </p:spPr>
        <p:txBody>
          <a:bodyPr wrap="none">
            <a:spAutoFit/>
          </a:bodyPr>
          <a:lstStyle/>
          <a:p>
            <a:pPr algn="ctr"/>
            <a:r>
              <a:rPr lang="de-DE" sz="2800" dirty="0"/>
              <a:t>Kombiniert sie</a:t>
            </a:r>
            <a:r>
              <a:rPr lang="ro-RO" sz="2800" dirty="0"/>
              <a:t>:</a:t>
            </a:r>
            <a:endParaRPr lang="en-US" sz="2800" dirty="0"/>
          </a:p>
        </p:txBody>
      </p:sp>
      <p:pic>
        <p:nvPicPr>
          <p:cNvPr id="1027" name="Picture 3" descr="C:\Users\Olimpius Istrate\Google Drive\dfp\proiect_PiCaM\lucru\curriculum\draft_UoB\A03_shapes.jpg"/>
          <p:cNvPicPr>
            <a:picLocks noChangeAspect="1" noChangeArrowheads="1"/>
          </p:cNvPicPr>
          <p:nvPr/>
        </p:nvPicPr>
        <p:blipFill rotWithShape="1">
          <a:blip r:embed="rId4">
            <a:extLst>
              <a:ext uri="{28A0092B-C50C-407E-A947-70E740481C1C}">
                <a14:useLocalDpi xmlns:a14="http://schemas.microsoft.com/office/drawing/2010/main" val="0"/>
              </a:ext>
            </a:extLst>
          </a:blip>
          <a:srcRect r="40230"/>
          <a:stretch/>
        </p:blipFill>
        <p:spPr bwMode="auto">
          <a:xfrm>
            <a:off x="210918" y="4953000"/>
            <a:ext cx="3415844"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limpius Istrate\Google Drive\dfp\proiect_PiCaM\lucru\curriculum\draft_UoB\A02_shap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9351" y="3335538"/>
            <a:ext cx="13970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Olimpius Istrate\Google Drive\dfp\proiect_PiCaM\lucru\curriculum\draft_UoB\A04_shap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7975" y="2440010"/>
            <a:ext cx="4435523" cy="28830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42F9AF6-B46A-4BCC-944E-1E2E58638B70}"/>
              </a:ext>
            </a:extLst>
          </p:cNvPr>
          <p:cNvSpPr txBox="1"/>
          <p:nvPr/>
        </p:nvSpPr>
        <p:spPr>
          <a:xfrm>
            <a:off x="6030410" y="6373185"/>
            <a:ext cx="2951544" cy="461665"/>
          </a:xfrm>
          <a:prstGeom prst="rect">
            <a:avLst/>
          </a:prstGeom>
          <a:noFill/>
        </p:spPr>
        <p:txBody>
          <a:bodyPr wrap="square" rtlCol="0">
            <a:spAutoFit/>
          </a:bodyPr>
          <a:lstStyle/>
          <a:p>
            <a:pPr algn="ctr"/>
            <a:r>
              <a:rPr lang="de-DE" sz="1200" dirty="0"/>
              <a:t>Bildquelle</a:t>
            </a:r>
            <a:r>
              <a:rPr lang="ro-RO" sz="1200" dirty="0"/>
              <a:t>: School of Islamic Geometric Design (http://www.sigd.org/resources/)</a:t>
            </a:r>
          </a:p>
        </p:txBody>
      </p:sp>
      <p:sp>
        <p:nvSpPr>
          <p:cNvPr id="9" name="Rectangle 5"/>
          <p:cNvSpPr/>
          <p:nvPr/>
        </p:nvSpPr>
        <p:spPr>
          <a:xfrm>
            <a:off x="3626762" y="5508785"/>
            <a:ext cx="2852866" cy="830997"/>
          </a:xfrm>
          <a:prstGeom prst="rect">
            <a:avLst/>
          </a:prstGeom>
        </p:spPr>
        <p:txBody>
          <a:bodyPr wrap="square">
            <a:spAutoFit/>
          </a:bodyPr>
          <a:lstStyle/>
          <a:p>
            <a:r>
              <a:rPr lang="de-DE" sz="1600" dirty="0"/>
              <a:t>Wenn sie möchten, können die Schülerinnen und Schüler die Linien im Inneren entfernen.</a:t>
            </a:r>
            <a:endParaRPr lang="en-US" sz="1600" dirty="0"/>
          </a:p>
        </p:txBody>
      </p:sp>
    </p:spTree>
    <p:extLst>
      <p:ext uri="{BB962C8B-B14F-4D97-AF65-F5344CB8AC3E}">
        <p14:creationId xmlns:p14="http://schemas.microsoft.com/office/powerpoint/2010/main" val="383207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09180" y="346804"/>
            <a:ext cx="7765524" cy="646331"/>
          </a:xfrm>
          <a:prstGeom prst="rect">
            <a:avLst/>
          </a:prstGeom>
        </p:spPr>
        <p:txBody>
          <a:bodyPr wrap="none">
            <a:spAutoFit/>
          </a:bodyPr>
          <a:lstStyle/>
          <a:p>
            <a:pPr algn="ctr"/>
            <a:r>
              <a:rPr lang="ro-RO" sz="3600" b="1" dirty="0"/>
              <a:t>Islamischer geometrischer Stammbaum</a:t>
            </a:r>
            <a:endParaRPr lang="en-US" sz="3600" b="1" dirty="0"/>
          </a:p>
        </p:txBody>
      </p:sp>
      <p:pic>
        <p:nvPicPr>
          <p:cNvPr id="5122" name="Picture 2" descr="C:\Users\Olimpius Istrate\Google Drive\dfp\proiect_PiCaM\lucru\curriculum\draft_UoB\family-tree-with-captions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869" y="1228724"/>
            <a:ext cx="8048128" cy="53694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BDAAE4D-99FB-44D4-8511-F4858FCE0EDC}"/>
              </a:ext>
            </a:extLst>
          </p:cNvPr>
          <p:cNvSpPr/>
          <p:nvPr/>
        </p:nvSpPr>
        <p:spPr>
          <a:xfrm>
            <a:off x="1051421" y="6564721"/>
            <a:ext cx="7081024" cy="276999"/>
          </a:xfrm>
          <a:prstGeom prst="rect">
            <a:avLst/>
          </a:prstGeom>
        </p:spPr>
        <p:txBody>
          <a:bodyPr wrap="square">
            <a:spAutoFit/>
          </a:bodyPr>
          <a:lstStyle/>
          <a:p>
            <a:pPr lvl="0" algn="ctr"/>
            <a:r>
              <a:rPr lang="de-DE" sz="1200" dirty="0">
                <a:solidFill>
                  <a:prstClr val="black"/>
                </a:solidFill>
              </a:rPr>
              <a:t>Bildquelle</a:t>
            </a:r>
            <a:r>
              <a:rPr lang="ro-RO" sz="1200" dirty="0">
                <a:solidFill>
                  <a:prstClr val="black"/>
                </a:solidFill>
              </a:rPr>
              <a:t>: School of Islamic Geometric Design (http://www.sigd.org/resources/)</a:t>
            </a:r>
          </a:p>
        </p:txBody>
      </p:sp>
    </p:spTree>
    <p:extLst>
      <p:ext uri="{BB962C8B-B14F-4D97-AF65-F5344CB8AC3E}">
        <p14:creationId xmlns:p14="http://schemas.microsoft.com/office/powerpoint/2010/main" val="696769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595" y="418421"/>
            <a:ext cx="8196146" cy="1200329"/>
          </a:xfrm>
          <a:prstGeom prst="rect">
            <a:avLst/>
          </a:prstGeom>
        </p:spPr>
        <p:txBody>
          <a:bodyPr wrap="square">
            <a:spAutoFit/>
          </a:bodyPr>
          <a:lstStyle/>
          <a:p>
            <a:pPr algn="ctr">
              <a:lnSpc>
                <a:spcPct val="100000"/>
              </a:lnSpc>
            </a:pPr>
            <a:r>
              <a:rPr lang="de-DE" sz="3600" b="1" dirty="0">
                <a:solidFill>
                  <a:srgbClr val="000000"/>
                </a:solidFill>
              </a:rPr>
              <a:t>Islamische Parkettierung</a:t>
            </a:r>
            <a:endParaRPr lang="de-DE" sz="3600" dirty="0"/>
          </a:p>
          <a:p>
            <a:pPr algn="ctr">
              <a:lnSpc>
                <a:spcPct val="100000"/>
              </a:lnSpc>
            </a:pPr>
            <a:r>
              <a:rPr lang="de-DE" sz="3600" b="1" dirty="0">
                <a:solidFill>
                  <a:srgbClr val="000000"/>
                </a:solidFill>
              </a:rPr>
              <a:t>mit fünffacher Symmetrie</a:t>
            </a:r>
            <a:endParaRPr lang="de-DE" sz="3600" dirty="0"/>
          </a:p>
        </p:txBody>
      </p:sp>
      <p:sp>
        <p:nvSpPr>
          <p:cNvPr id="5" name="TextBox 4">
            <a:extLst>
              <a:ext uri="{FF2B5EF4-FFF2-40B4-BE49-F238E27FC236}">
                <a16:creationId xmlns:a16="http://schemas.microsoft.com/office/drawing/2014/main" id="{052F2743-A61D-4B63-AB96-E3F322751618}"/>
              </a:ext>
            </a:extLst>
          </p:cNvPr>
          <p:cNvSpPr txBox="1"/>
          <p:nvPr/>
        </p:nvSpPr>
        <p:spPr>
          <a:xfrm>
            <a:off x="775588" y="6376458"/>
            <a:ext cx="5771104" cy="461665"/>
          </a:xfrm>
          <a:prstGeom prst="rect">
            <a:avLst/>
          </a:prstGeom>
          <a:noFill/>
        </p:spPr>
        <p:txBody>
          <a:bodyPr wrap="square" rtlCol="0">
            <a:spAutoFit/>
          </a:bodyPr>
          <a:lstStyle/>
          <a:p>
            <a:r>
              <a:rPr lang="de-DE" sz="1200" dirty="0"/>
              <a:t>Bild </a:t>
            </a:r>
            <a:r>
              <a:rPr lang="ro-RO" sz="1200" dirty="0"/>
              <a:t>1: https://commons.wikimedia.org/wiki/File:Penrose_sun_3.svg</a:t>
            </a:r>
          </a:p>
          <a:p>
            <a:r>
              <a:rPr lang="de-DE" sz="1200" dirty="0"/>
              <a:t>Bild </a:t>
            </a:r>
            <a:r>
              <a:rPr lang="ro-RO" sz="1200" dirty="0"/>
              <a:t>2: </a:t>
            </a:r>
            <a:r>
              <a:rPr lang="en-GB" sz="1200" dirty="0"/>
              <a:t>https://commons.wikimedia.org/wiki/File:SSS_Penrose_tiling,_4iter,_star.svg</a:t>
            </a:r>
            <a:r>
              <a:rPr lang="ro-RO" sz="1200" dirty="0"/>
              <a:t> </a:t>
            </a:r>
          </a:p>
        </p:txBody>
      </p:sp>
      <p:pic>
        <p:nvPicPr>
          <p:cNvPr id="10" name="Picture 9">
            <a:extLst>
              <a:ext uri="{FF2B5EF4-FFF2-40B4-BE49-F238E27FC236}">
                <a16:creationId xmlns:a16="http://schemas.microsoft.com/office/drawing/2014/main" id="{673F9EEF-8DAA-4AA2-B9A3-A0C40EE9B9E9}"/>
              </a:ext>
            </a:extLst>
          </p:cNvPr>
          <p:cNvPicPr>
            <a:picLocks noChangeAspect="1"/>
          </p:cNvPicPr>
          <p:nvPr/>
        </p:nvPicPr>
        <p:blipFill>
          <a:blip r:embed="rId3"/>
          <a:stretch>
            <a:fillRect/>
          </a:stretch>
        </p:blipFill>
        <p:spPr>
          <a:xfrm>
            <a:off x="775588" y="2367051"/>
            <a:ext cx="3571875" cy="3571875"/>
          </a:xfrm>
          <a:prstGeom prst="rect">
            <a:avLst/>
          </a:prstGeom>
        </p:spPr>
      </p:pic>
      <p:pic>
        <p:nvPicPr>
          <p:cNvPr id="12" name="Picture 11">
            <a:extLst>
              <a:ext uri="{FF2B5EF4-FFF2-40B4-BE49-F238E27FC236}">
                <a16:creationId xmlns:a16="http://schemas.microsoft.com/office/drawing/2014/main" id="{27A97651-A5D7-4C61-82C3-46F1959CFBA0}"/>
              </a:ext>
            </a:extLst>
          </p:cNvPr>
          <p:cNvPicPr>
            <a:picLocks noChangeAspect="1"/>
          </p:cNvPicPr>
          <p:nvPr/>
        </p:nvPicPr>
        <p:blipFill>
          <a:blip r:embed="rId4"/>
          <a:stretch>
            <a:fillRect/>
          </a:stretch>
        </p:blipFill>
        <p:spPr>
          <a:xfrm>
            <a:off x="5219350" y="2367051"/>
            <a:ext cx="3149061" cy="3329404"/>
          </a:xfrm>
          <a:prstGeom prst="rect">
            <a:avLst/>
          </a:prstGeom>
        </p:spPr>
      </p:pic>
    </p:spTree>
    <p:extLst>
      <p:ext uri="{BB962C8B-B14F-4D97-AF65-F5344CB8AC3E}">
        <p14:creationId xmlns:p14="http://schemas.microsoft.com/office/powerpoint/2010/main" val="2211224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3"/>
          <a:srcRect l="1042" t="14197" r="62500" b="22531"/>
          <a:stretch/>
        </p:blipFill>
        <p:spPr bwMode="auto">
          <a:xfrm>
            <a:off x="2859955" y="2844476"/>
            <a:ext cx="3032466" cy="293768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2090209" y="6573753"/>
            <a:ext cx="4571957" cy="276999"/>
          </a:xfrm>
          <a:prstGeom prst="rect">
            <a:avLst/>
          </a:prstGeom>
        </p:spPr>
        <p:txBody>
          <a:bodyPr wrap="none">
            <a:spAutoFit/>
          </a:bodyPr>
          <a:lstStyle/>
          <a:p>
            <a:pPr algn="ctr"/>
            <a:r>
              <a:rPr lang="de-DE" sz="1200" dirty="0"/>
              <a:t>Bild</a:t>
            </a:r>
            <a:r>
              <a:rPr lang="ro-RO" sz="1200" dirty="0"/>
              <a:t>: </a:t>
            </a:r>
            <a:r>
              <a:rPr lang="en-GB" sz="1200" dirty="0"/>
              <a:t>https://commons.wikimedia.org/wiki/File:Hugieia-pentagram.svg</a:t>
            </a:r>
          </a:p>
        </p:txBody>
      </p:sp>
      <p:sp>
        <p:nvSpPr>
          <p:cNvPr id="4" name="Rectangle 3"/>
          <p:cNvSpPr/>
          <p:nvPr/>
        </p:nvSpPr>
        <p:spPr>
          <a:xfrm>
            <a:off x="516659" y="1440427"/>
            <a:ext cx="8110682" cy="1200329"/>
          </a:xfrm>
          <a:prstGeom prst="rect">
            <a:avLst/>
          </a:prstGeom>
        </p:spPr>
        <p:txBody>
          <a:bodyPr wrap="square">
            <a:spAutoFit/>
          </a:bodyPr>
          <a:lstStyle/>
          <a:p>
            <a:pPr>
              <a:lnSpc>
                <a:spcPct val="100000"/>
              </a:lnSpc>
            </a:pPr>
            <a:r>
              <a:rPr lang="de-DE" sz="2400" b="1" dirty="0">
                <a:solidFill>
                  <a:srgbClr val="000000"/>
                </a:solidFill>
              </a:rPr>
              <a:t>Das Pentagramm</a:t>
            </a:r>
            <a:r>
              <a:rPr lang="de-DE" sz="2400" dirty="0">
                <a:solidFill>
                  <a:srgbClr val="000000"/>
                </a:solidFill>
              </a:rPr>
              <a:t> wurde von vielen verschiedenen Völkern als ein bedeutungsvolles Symbol verwendet. Angeblich sollen es die </a:t>
            </a:r>
            <a:r>
              <a:rPr lang="de-DE" sz="2400" dirty="0" err="1">
                <a:solidFill>
                  <a:srgbClr val="000000"/>
                </a:solidFill>
              </a:rPr>
              <a:t>Pythagoräer</a:t>
            </a:r>
            <a:r>
              <a:rPr lang="de-DE" sz="2400" dirty="0">
                <a:solidFill>
                  <a:srgbClr val="000000"/>
                </a:solidFill>
              </a:rPr>
              <a:t> als Erkennungszeichen benützt haben.</a:t>
            </a:r>
            <a:endParaRPr lang="de-DE" sz="2400" dirty="0"/>
          </a:p>
        </p:txBody>
      </p:sp>
      <p:sp>
        <p:nvSpPr>
          <p:cNvPr id="5" name="Rectangle 4"/>
          <p:cNvSpPr/>
          <p:nvPr/>
        </p:nvSpPr>
        <p:spPr>
          <a:xfrm>
            <a:off x="2387025" y="499634"/>
            <a:ext cx="3978322" cy="646331"/>
          </a:xfrm>
          <a:prstGeom prst="rect">
            <a:avLst/>
          </a:prstGeom>
        </p:spPr>
        <p:txBody>
          <a:bodyPr wrap="square">
            <a:spAutoFit/>
          </a:bodyPr>
          <a:lstStyle/>
          <a:p>
            <a:pPr algn="ctr"/>
            <a:r>
              <a:rPr lang="en-GB" sz="3600" b="1" dirty="0"/>
              <a:t>Das Pentagram</a:t>
            </a:r>
          </a:p>
        </p:txBody>
      </p:sp>
      <p:sp>
        <p:nvSpPr>
          <p:cNvPr id="6" name="Rectangle 5">
            <a:extLst>
              <a:ext uri="{FF2B5EF4-FFF2-40B4-BE49-F238E27FC236}">
                <a16:creationId xmlns:a16="http://schemas.microsoft.com/office/drawing/2014/main" id="{29169DE2-7626-40D5-AA19-E21BFF0530B4}"/>
              </a:ext>
            </a:extLst>
          </p:cNvPr>
          <p:cNvSpPr/>
          <p:nvPr/>
        </p:nvSpPr>
        <p:spPr>
          <a:xfrm>
            <a:off x="2226422" y="5782156"/>
            <a:ext cx="5471819" cy="461665"/>
          </a:xfrm>
          <a:prstGeom prst="rect">
            <a:avLst/>
          </a:prstGeom>
        </p:spPr>
        <p:txBody>
          <a:bodyPr wrap="none">
            <a:spAutoFit/>
          </a:bodyPr>
          <a:lstStyle/>
          <a:p>
            <a:r>
              <a:rPr lang="de-DE" sz="2400" dirty="0">
                <a:solidFill>
                  <a:srgbClr val="222222"/>
                </a:solidFill>
              </a:rPr>
              <a:t>Ein Pythagoreisches „</a:t>
            </a:r>
            <a:r>
              <a:rPr lang="ro-RO" sz="2400" dirty="0">
                <a:solidFill>
                  <a:srgbClr val="222222"/>
                </a:solidFill>
                <a:latin typeface="+mj-lt"/>
                <a:hlinkClick r:id="rId4"/>
              </a:rPr>
              <a:t>Hugieia Pentagram</a:t>
            </a:r>
            <a:r>
              <a:rPr lang="de-DE" sz="2400" dirty="0">
                <a:solidFill>
                  <a:srgbClr val="222222"/>
                </a:solidFill>
                <a:latin typeface="+mj-lt"/>
              </a:rPr>
              <a:t>“</a:t>
            </a:r>
            <a:endParaRPr lang="ro-RO" sz="2400" dirty="0">
              <a:latin typeface="+mj-lt"/>
            </a:endParaRPr>
          </a:p>
        </p:txBody>
      </p:sp>
    </p:spTree>
    <p:extLst>
      <p:ext uri="{BB962C8B-B14F-4D97-AF65-F5344CB8AC3E}">
        <p14:creationId xmlns:p14="http://schemas.microsoft.com/office/powerpoint/2010/main" val="858583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05863" y="346804"/>
            <a:ext cx="2972160" cy="646331"/>
          </a:xfrm>
          <a:prstGeom prst="rect">
            <a:avLst/>
          </a:prstGeom>
        </p:spPr>
        <p:txBody>
          <a:bodyPr wrap="none">
            <a:spAutoFit/>
          </a:bodyPr>
          <a:lstStyle/>
          <a:p>
            <a:pPr algn="ctr"/>
            <a:r>
              <a:rPr lang="ro-RO" sz="3600" b="1" dirty="0"/>
              <a:t>Symbol</a:t>
            </a:r>
            <a:r>
              <a:rPr lang="de-DE" sz="3600" b="1" dirty="0"/>
              <a:t>e</a:t>
            </a:r>
            <a:r>
              <a:rPr lang="ro-RO" sz="3600" b="1" dirty="0"/>
              <a:t>    </a:t>
            </a:r>
            <a:r>
              <a:rPr lang="ro-RO" sz="2800" dirty="0"/>
              <a:t>(1/</a:t>
            </a:r>
            <a:r>
              <a:rPr lang="en-GB" sz="2800" dirty="0"/>
              <a:t>5</a:t>
            </a:r>
            <a:r>
              <a:rPr lang="ro-RO" sz="2800" dirty="0"/>
              <a:t>)</a:t>
            </a:r>
            <a:endParaRPr lang="en-US" sz="2800" dirty="0"/>
          </a:p>
        </p:txBody>
      </p:sp>
      <p:sp>
        <p:nvSpPr>
          <p:cNvPr id="6" name="Rectangle 5"/>
          <p:cNvSpPr/>
          <p:nvPr/>
        </p:nvSpPr>
        <p:spPr>
          <a:xfrm>
            <a:off x="466178" y="1455944"/>
            <a:ext cx="3749937" cy="830997"/>
          </a:xfrm>
          <a:prstGeom prst="rect">
            <a:avLst/>
          </a:prstGeom>
        </p:spPr>
        <p:txBody>
          <a:bodyPr wrap="none">
            <a:spAutoFit/>
          </a:bodyPr>
          <a:lstStyle/>
          <a:p>
            <a:pPr algn="ctr">
              <a:lnSpc>
                <a:spcPct val="100000"/>
              </a:lnSpc>
            </a:pPr>
            <a:r>
              <a:rPr lang="de-AT" sz="2400" dirty="0">
                <a:solidFill>
                  <a:srgbClr val="000000"/>
                </a:solidFill>
              </a:rPr>
              <a:t>Jüdisches religiöses Symbol -</a:t>
            </a:r>
            <a:endParaRPr lang="de-AT" sz="2400" dirty="0"/>
          </a:p>
          <a:p>
            <a:pPr algn="ctr">
              <a:lnSpc>
                <a:spcPct val="100000"/>
              </a:lnSpc>
            </a:pPr>
            <a:r>
              <a:rPr lang="de-AT" sz="2400" dirty="0">
                <a:solidFill>
                  <a:srgbClr val="000000"/>
                </a:solidFill>
              </a:rPr>
              <a:t>der Davidstern</a:t>
            </a:r>
            <a:endParaRPr lang="de-AT" sz="2400" dirty="0"/>
          </a:p>
        </p:txBody>
      </p:sp>
      <p:pic>
        <p:nvPicPr>
          <p:cNvPr id="3" name="Picture 2">
            <a:extLst>
              <a:ext uri="{FF2B5EF4-FFF2-40B4-BE49-F238E27FC236}">
                <a16:creationId xmlns:a16="http://schemas.microsoft.com/office/drawing/2014/main" id="{B8E0BEC3-C021-4C32-9F6A-1A8585FD00AA}"/>
              </a:ext>
            </a:extLst>
          </p:cNvPr>
          <p:cNvPicPr>
            <a:picLocks noChangeAspect="1"/>
          </p:cNvPicPr>
          <p:nvPr/>
        </p:nvPicPr>
        <p:blipFill>
          <a:blip r:embed="rId3"/>
          <a:stretch>
            <a:fillRect/>
          </a:stretch>
        </p:blipFill>
        <p:spPr>
          <a:xfrm>
            <a:off x="511331" y="2688489"/>
            <a:ext cx="1094446" cy="1094446"/>
          </a:xfrm>
          <a:prstGeom prst="rect">
            <a:avLst/>
          </a:prstGeom>
        </p:spPr>
      </p:pic>
      <p:pic>
        <p:nvPicPr>
          <p:cNvPr id="7" name="Picture 6">
            <a:extLst>
              <a:ext uri="{FF2B5EF4-FFF2-40B4-BE49-F238E27FC236}">
                <a16:creationId xmlns:a16="http://schemas.microsoft.com/office/drawing/2014/main" id="{440B08CD-CC60-4C85-8186-F240338B7B99}"/>
              </a:ext>
            </a:extLst>
          </p:cNvPr>
          <p:cNvPicPr>
            <a:picLocks noChangeAspect="1"/>
          </p:cNvPicPr>
          <p:nvPr/>
        </p:nvPicPr>
        <p:blipFill>
          <a:blip r:embed="rId4"/>
          <a:stretch>
            <a:fillRect/>
          </a:stretch>
        </p:blipFill>
        <p:spPr>
          <a:xfrm>
            <a:off x="2827703" y="2688489"/>
            <a:ext cx="1369864" cy="1284248"/>
          </a:xfrm>
          <a:prstGeom prst="rect">
            <a:avLst/>
          </a:prstGeom>
        </p:spPr>
      </p:pic>
      <p:pic>
        <p:nvPicPr>
          <p:cNvPr id="11" name="Picture 10">
            <a:extLst>
              <a:ext uri="{FF2B5EF4-FFF2-40B4-BE49-F238E27FC236}">
                <a16:creationId xmlns:a16="http://schemas.microsoft.com/office/drawing/2014/main" id="{E37B44E7-5B16-4645-8FE7-945AA11A8C74}"/>
              </a:ext>
            </a:extLst>
          </p:cNvPr>
          <p:cNvPicPr>
            <a:picLocks noChangeAspect="1"/>
          </p:cNvPicPr>
          <p:nvPr/>
        </p:nvPicPr>
        <p:blipFill>
          <a:blip r:embed="rId5"/>
          <a:stretch>
            <a:fillRect/>
          </a:stretch>
        </p:blipFill>
        <p:spPr>
          <a:xfrm>
            <a:off x="5419493" y="1552530"/>
            <a:ext cx="3090513" cy="3090513"/>
          </a:xfrm>
          <a:prstGeom prst="rect">
            <a:avLst/>
          </a:prstGeom>
        </p:spPr>
      </p:pic>
      <p:sp>
        <p:nvSpPr>
          <p:cNvPr id="14" name="TextBox 13">
            <a:extLst>
              <a:ext uri="{FF2B5EF4-FFF2-40B4-BE49-F238E27FC236}">
                <a16:creationId xmlns:a16="http://schemas.microsoft.com/office/drawing/2014/main" id="{1CA595AB-9D25-4619-B948-64642935E1C0}"/>
              </a:ext>
            </a:extLst>
          </p:cNvPr>
          <p:cNvSpPr txBox="1"/>
          <p:nvPr/>
        </p:nvSpPr>
        <p:spPr>
          <a:xfrm>
            <a:off x="6030410" y="6205920"/>
            <a:ext cx="2951544" cy="646331"/>
          </a:xfrm>
          <a:prstGeom prst="rect">
            <a:avLst/>
          </a:prstGeom>
          <a:noFill/>
        </p:spPr>
        <p:txBody>
          <a:bodyPr wrap="square" rtlCol="0">
            <a:spAutoFit/>
          </a:bodyPr>
          <a:lstStyle/>
          <a:p>
            <a:pPr algn="ctr"/>
            <a:r>
              <a:rPr lang="de-DE" sz="1200" dirty="0"/>
              <a:t>Bild</a:t>
            </a:r>
            <a:r>
              <a:rPr lang="ro-RO" sz="1200" dirty="0"/>
              <a:t>: https://commons.wikimedia.org/wiki/File:Goe_Platz_der_Synagoge_Detail_2.jpg</a:t>
            </a:r>
          </a:p>
        </p:txBody>
      </p:sp>
      <p:sp>
        <p:nvSpPr>
          <p:cNvPr id="15" name="TextBox 14">
            <a:extLst>
              <a:ext uri="{FF2B5EF4-FFF2-40B4-BE49-F238E27FC236}">
                <a16:creationId xmlns:a16="http://schemas.microsoft.com/office/drawing/2014/main" id="{A693932C-80A2-47AE-BE03-128D8F124F3D}"/>
              </a:ext>
            </a:extLst>
          </p:cNvPr>
          <p:cNvSpPr txBox="1"/>
          <p:nvPr/>
        </p:nvSpPr>
        <p:spPr>
          <a:xfrm>
            <a:off x="3018399" y="6195617"/>
            <a:ext cx="2951544" cy="646331"/>
          </a:xfrm>
          <a:prstGeom prst="rect">
            <a:avLst/>
          </a:prstGeom>
          <a:noFill/>
        </p:spPr>
        <p:txBody>
          <a:bodyPr wrap="square" rtlCol="0">
            <a:spAutoFit/>
          </a:bodyPr>
          <a:lstStyle/>
          <a:p>
            <a:pPr algn="ctr"/>
            <a:r>
              <a:rPr lang="de-DE" sz="1200" dirty="0"/>
              <a:t>Bild</a:t>
            </a:r>
            <a:r>
              <a:rPr lang="ro-RO" sz="1200" dirty="0"/>
              <a:t>: https://commons.wikimedia.org/wiki/File:Calanit006.jpg </a:t>
            </a:r>
          </a:p>
        </p:txBody>
      </p:sp>
      <p:sp>
        <p:nvSpPr>
          <p:cNvPr id="16" name="TextBox 15">
            <a:extLst>
              <a:ext uri="{FF2B5EF4-FFF2-40B4-BE49-F238E27FC236}">
                <a16:creationId xmlns:a16="http://schemas.microsoft.com/office/drawing/2014/main" id="{9487DBBF-5FD8-4023-A068-2257A22A1495}"/>
              </a:ext>
            </a:extLst>
          </p:cNvPr>
          <p:cNvSpPr txBox="1"/>
          <p:nvPr/>
        </p:nvSpPr>
        <p:spPr>
          <a:xfrm>
            <a:off x="6388" y="6195617"/>
            <a:ext cx="2951544" cy="646331"/>
          </a:xfrm>
          <a:prstGeom prst="rect">
            <a:avLst/>
          </a:prstGeom>
          <a:noFill/>
        </p:spPr>
        <p:txBody>
          <a:bodyPr wrap="square" rtlCol="0">
            <a:spAutoFit/>
          </a:bodyPr>
          <a:lstStyle/>
          <a:p>
            <a:pPr algn="ctr"/>
            <a:r>
              <a:rPr lang="de-DE" sz="1200" dirty="0"/>
              <a:t>Bild</a:t>
            </a:r>
            <a:r>
              <a:rPr lang="ro-RO" sz="1200" dirty="0"/>
              <a:t>: https://commons.wikimedia.org/wiki/File:Starofdavid.png</a:t>
            </a:r>
          </a:p>
        </p:txBody>
      </p:sp>
      <p:sp>
        <p:nvSpPr>
          <p:cNvPr id="17" name="TextBox 16">
            <a:extLst>
              <a:ext uri="{FF2B5EF4-FFF2-40B4-BE49-F238E27FC236}">
                <a16:creationId xmlns:a16="http://schemas.microsoft.com/office/drawing/2014/main" id="{0C7945D3-E733-43D9-8BF7-98C8FAD6D752}"/>
              </a:ext>
            </a:extLst>
          </p:cNvPr>
          <p:cNvSpPr txBox="1"/>
          <p:nvPr/>
        </p:nvSpPr>
        <p:spPr>
          <a:xfrm>
            <a:off x="5419493" y="4861543"/>
            <a:ext cx="2951544" cy="923330"/>
          </a:xfrm>
          <a:prstGeom prst="rect">
            <a:avLst/>
          </a:prstGeom>
          <a:noFill/>
        </p:spPr>
        <p:txBody>
          <a:bodyPr wrap="square" rtlCol="0">
            <a:spAutoFit/>
          </a:bodyPr>
          <a:lstStyle/>
          <a:p>
            <a:pPr algn="ctr"/>
            <a:r>
              <a:rPr lang="en-GB" dirty="0" err="1"/>
              <a:t>Innerhalb</a:t>
            </a:r>
            <a:r>
              <a:rPr lang="en-GB" dirty="0"/>
              <a:t> des </a:t>
            </a:r>
            <a:r>
              <a:rPr lang="en-GB" dirty="0" err="1"/>
              <a:t>Denkmals</a:t>
            </a:r>
            <a:r>
              <a:rPr lang="en-GB" dirty="0"/>
              <a:t> am </a:t>
            </a:r>
            <a:r>
              <a:rPr lang="en-GB" dirty="0" err="1"/>
              <a:t>Standort</a:t>
            </a:r>
            <a:r>
              <a:rPr lang="en-GB" dirty="0"/>
              <a:t> der </a:t>
            </a:r>
            <a:r>
              <a:rPr lang="en-GB" dirty="0" err="1"/>
              <a:t>ehemaligen</a:t>
            </a:r>
            <a:r>
              <a:rPr lang="en-GB" dirty="0"/>
              <a:t> </a:t>
            </a:r>
            <a:r>
              <a:rPr lang="en-GB" dirty="0" err="1"/>
              <a:t>Synagoge</a:t>
            </a:r>
            <a:r>
              <a:rPr lang="en-GB" dirty="0"/>
              <a:t> in </a:t>
            </a:r>
            <a:r>
              <a:rPr lang="en-GB" dirty="0" err="1">
                <a:hlinkClick r:id="rId6" tooltip="Göttingen"/>
              </a:rPr>
              <a:t>Göttingen</a:t>
            </a:r>
            <a:endParaRPr lang="ro-RO" sz="1200" dirty="0"/>
          </a:p>
        </p:txBody>
      </p:sp>
      <p:sp>
        <p:nvSpPr>
          <p:cNvPr id="18" name="TextBox 17">
            <a:extLst>
              <a:ext uri="{FF2B5EF4-FFF2-40B4-BE49-F238E27FC236}">
                <a16:creationId xmlns:a16="http://schemas.microsoft.com/office/drawing/2014/main" id="{D9025DFC-478C-4011-B5C2-79A3F706BE5E}"/>
              </a:ext>
            </a:extLst>
          </p:cNvPr>
          <p:cNvSpPr txBox="1"/>
          <p:nvPr/>
        </p:nvSpPr>
        <p:spPr>
          <a:xfrm>
            <a:off x="2138268" y="4861543"/>
            <a:ext cx="2951544" cy="923330"/>
          </a:xfrm>
          <a:prstGeom prst="rect">
            <a:avLst/>
          </a:prstGeom>
          <a:noFill/>
        </p:spPr>
        <p:txBody>
          <a:bodyPr wrap="square" rtlCol="0">
            <a:spAutoFit/>
          </a:bodyPr>
          <a:lstStyle/>
          <a:p>
            <a:pPr algn="ctr"/>
            <a:r>
              <a:rPr lang="en-GB" dirty="0">
                <a:hlinkClick r:id="rId7" tooltip="Anemone coronaria"/>
              </a:rPr>
              <a:t>Anemone </a:t>
            </a:r>
            <a:r>
              <a:rPr lang="en-GB" dirty="0" err="1">
                <a:hlinkClick r:id="rId7" tooltip="Anemone coronaria"/>
              </a:rPr>
              <a:t>coronaria</a:t>
            </a:r>
            <a:r>
              <a:rPr lang="en-GB" dirty="0"/>
              <a:t> </a:t>
            </a:r>
            <a:r>
              <a:rPr lang="en-GB" dirty="0" err="1"/>
              <a:t>mit</a:t>
            </a:r>
            <a:r>
              <a:rPr lang="en-GB" dirty="0"/>
              <a:t> </a:t>
            </a:r>
            <a:r>
              <a:rPr lang="en-GB" dirty="0" err="1"/>
              <a:t>sechs</a:t>
            </a:r>
            <a:r>
              <a:rPr lang="en-GB" dirty="0"/>
              <a:t> </a:t>
            </a:r>
            <a:r>
              <a:rPr lang="en-GB" dirty="0" err="1"/>
              <a:t>Blütenblättern</a:t>
            </a:r>
            <a:r>
              <a:rPr lang="en-GB" dirty="0"/>
              <a:t>, die </a:t>
            </a:r>
            <a:r>
              <a:rPr lang="en-GB" dirty="0" err="1"/>
              <a:t>einen</a:t>
            </a:r>
            <a:r>
              <a:rPr lang="en-GB" dirty="0"/>
              <a:t> </a:t>
            </a:r>
            <a:r>
              <a:rPr lang="en-GB" dirty="0" err="1">
                <a:hlinkClick r:id="rId8" tooltip="Star of David"/>
              </a:rPr>
              <a:t>Davidstern</a:t>
            </a:r>
            <a:r>
              <a:rPr lang="en-GB" dirty="0"/>
              <a:t> </a:t>
            </a:r>
            <a:r>
              <a:rPr lang="en-GB" dirty="0" err="1"/>
              <a:t>formen</a:t>
            </a:r>
            <a:endParaRPr lang="ro-RO" sz="1200" dirty="0"/>
          </a:p>
        </p:txBody>
      </p:sp>
    </p:spTree>
    <p:extLst>
      <p:ext uri="{BB962C8B-B14F-4D97-AF65-F5344CB8AC3E}">
        <p14:creationId xmlns:p14="http://schemas.microsoft.com/office/powerpoint/2010/main" val="364201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05862" y="346804"/>
            <a:ext cx="2972160" cy="646331"/>
          </a:xfrm>
          <a:prstGeom prst="rect">
            <a:avLst/>
          </a:prstGeom>
        </p:spPr>
        <p:txBody>
          <a:bodyPr wrap="none">
            <a:spAutoFit/>
          </a:bodyPr>
          <a:lstStyle/>
          <a:p>
            <a:pPr algn="ctr"/>
            <a:r>
              <a:rPr lang="ro-RO" sz="3600" b="1" dirty="0"/>
              <a:t>Symbol</a:t>
            </a:r>
            <a:r>
              <a:rPr lang="de-DE" sz="3600" b="1" dirty="0"/>
              <a:t>e</a:t>
            </a:r>
            <a:r>
              <a:rPr lang="ro-RO" sz="3600" b="1" dirty="0">
                <a:solidFill>
                  <a:prstClr val="black"/>
                </a:solidFill>
              </a:rPr>
              <a:t>    </a:t>
            </a:r>
            <a:r>
              <a:rPr lang="ro-RO" sz="2800" dirty="0">
                <a:solidFill>
                  <a:prstClr val="black"/>
                </a:solidFill>
              </a:rPr>
              <a:t>(2/</a:t>
            </a:r>
            <a:r>
              <a:rPr lang="en-GB" sz="2800" dirty="0">
                <a:solidFill>
                  <a:prstClr val="black"/>
                </a:solidFill>
              </a:rPr>
              <a:t>5</a:t>
            </a:r>
            <a:r>
              <a:rPr lang="ro-RO" sz="2800" dirty="0">
                <a:solidFill>
                  <a:prstClr val="black"/>
                </a:solidFill>
              </a:rPr>
              <a:t>)</a:t>
            </a:r>
            <a:endParaRPr lang="en-US" sz="3600" b="1" dirty="0"/>
          </a:p>
        </p:txBody>
      </p:sp>
      <p:sp>
        <p:nvSpPr>
          <p:cNvPr id="6" name="Rectangle 5"/>
          <p:cNvSpPr/>
          <p:nvPr/>
        </p:nvSpPr>
        <p:spPr>
          <a:xfrm>
            <a:off x="643185" y="1441128"/>
            <a:ext cx="3402599" cy="461665"/>
          </a:xfrm>
          <a:prstGeom prst="rect">
            <a:avLst/>
          </a:prstGeom>
        </p:spPr>
        <p:txBody>
          <a:bodyPr wrap="none">
            <a:spAutoFit/>
          </a:bodyPr>
          <a:lstStyle/>
          <a:p>
            <a:pPr algn="ctr">
              <a:lnSpc>
                <a:spcPct val="100000"/>
              </a:lnSpc>
            </a:pPr>
            <a:r>
              <a:rPr lang="de-AT" sz="2400" dirty="0">
                <a:solidFill>
                  <a:srgbClr val="000000"/>
                </a:solidFill>
              </a:rPr>
              <a:t>Das Kreuz im Christentum</a:t>
            </a:r>
            <a:endParaRPr lang="de-AT" sz="2400" dirty="0"/>
          </a:p>
        </p:txBody>
      </p:sp>
      <p:sp>
        <p:nvSpPr>
          <p:cNvPr id="2" name="Rectangle 1"/>
          <p:cNvSpPr/>
          <p:nvPr/>
        </p:nvSpPr>
        <p:spPr>
          <a:xfrm>
            <a:off x="2506909" y="3758131"/>
            <a:ext cx="2256132" cy="1200329"/>
          </a:xfrm>
          <a:prstGeom prst="rect">
            <a:avLst/>
          </a:prstGeom>
        </p:spPr>
        <p:txBody>
          <a:bodyPr wrap="square">
            <a:spAutoFit/>
          </a:bodyPr>
          <a:lstStyle/>
          <a:p>
            <a:pPr>
              <a:lnSpc>
                <a:spcPct val="100000"/>
              </a:lnSpc>
            </a:pPr>
            <a:r>
              <a:rPr lang="de-DE" b="1" dirty="0" err="1">
                <a:solidFill>
                  <a:srgbClr val="000000"/>
                </a:solidFill>
              </a:rPr>
              <a:t>Karolingerkreuz</a:t>
            </a:r>
            <a:r>
              <a:rPr lang="de-DE" dirty="0">
                <a:solidFill>
                  <a:srgbClr val="000000"/>
                </a:solidFill>
              </a:rPr>
              <a:t> - repräsentiert Einheit, Gleichgewicht und die Ewigkeit Gottes.</a:t>
            </a:r>
            <a:endParaRPr lang="de-DE" dirty="0"/>
          </a:p>
        </p:txBody>
      </p:sp>
      <p:pic>
        <p:nvPicPr>
          <p:cNvPr id="4" name="Picture 3">
            <a:extLst>
              <a:ext uri="{FF2B5EF4-FFF2-40B4-BE49-F238E27FC236}">
                <a16:creationId xmlns:a16="http://schemas.microsoft.com/office/drawing/2014/main" id="{67BDB564-4BCB-40E1-89BF-E34D7EF2DB0B}"/>
              </a:ext>
            </a:extLst>
          </p:cNvPr>
          <p:cNvPicPr>
            <a:picLocks noChangeAspect="1"/>
          </p:cNvPicPr>
          <p:nvPr/>
        </p:nvPicPr>
        <p:blipFill>
          <a:blip r:embed="rId3"/>
          <a:stretch>
            <a:fillRect/>
          </a:stretch>
        </p:blipFill>
        <p:spPr>
          <a:xfrm>
            <a:off x="643185" y="2295901"/>
            <a:ext cx="773020" cy="1078632"/>
          </a:xfrm>
          <a:prstGeom prst="rect">
            <a:avLst/>
          </a:prstGeom>
        </p:spPr>
      </p:pic>
      <p:pic>
        <p:nvPicPr>
          <p:cNvPr id="9" name="Picture 8">
            <a:extLst>
              <a:ext uri="{FF2B5EF4-FFF2-40B4-BE49-F238E27FC236}">
                <a16:creationId xmlns:a16="http://schemas.microsoft.com/office/drawing/2014/main" id="{549E3E34-109D-4799-BBDF-8EC534B157DC}"/>
              </a:ext>
            </a:extLst>
          </p:cNvPr>
          <p:cNvPicPr>
            <a:picLocks noChangeAspect="1"/>
          </p:cNvPicPr>
          <p:nvPr/>
        </p:nvPicPr>
        <p:blipFill>
          <a:blip r:embed="rId4"/>
          <a:stretch>
            <a:fillRect/>
          </a:stretch>
        </p:blipFill>
        <p:spPr>
          <a:xfrm>
            <a:off x="618092" y="3878879"/>
            <a:ext cx="1366442" cy="1366442"/>
          </a:xfrm>
          <a:prstGeom prst="rect">
            <a:avLst/>
          </a:prstGeom>
        </p:spPr>
      </p:pic>
      <p:pic>
        <p:nvPicPr>
          <p:cNvPr id="11" name="Picture 10">
            <a:extLst>
              <a:ext uri="{FF2B5EF4-FFF2-40B4-BE49-F238E27FC236}">
                <a16:creationId xmlns:a16="http://schemas.microsoft.com/office/drawing/2014/main" id="{9487E297-4970-405B-ABD5-9F68195F051D}"/>
              </a:ext>
            </a:extLst>
          </p:cNvPr>
          <p:cNvPicPr>
            <a:picLocks noChangeAspect="1"/>
          </p:cNvPicPr>
          <p:nvPr/>
        </p:nvPicPr>
        <p:blipFill>
          <a:blip r:embed="rId5"/>
          <a:stretch>
            <a:fillRect/>
          </a:stretch>
        </p:blipFill>
        <p:spPr>
          <a:xfrm>
            <a:off x="5397190" y="1346559"/>
            <a:ext cx="2337115" cy="3116154"/>
          </a:xfrm>
          <a:prstGeom prst="rect">
            <a:avLst/>
          </a:prstGeom>
        </p:spPr>
      </p:pic>
      <p:sp>
        <p:nvSpPr>
          <p:cNvPr id="14" name="TextBox 13">
            <a:extLst>
              <a:ext uri="{FF2B5EF4-FFF2-40B4-BE49-F238E27FC236}">
                <a16:creationId xmlns:a16="http://schemas.microsoft.com/office/drawing/2014/main" id="{839B0C33-46F3-4960-856A-574074424E0C}"/>
              </a:ext>
            </a:extLst>
          </p:cNvPr>
          <p:cNvSpPr txBox="1"/>
          <p:nvPr/>
        </p:nvSpPr>
        <p:spPr>
          <a:xfrm>
            <a:off x="6030410" y="6016353"/>
            <a:ext cx="2951544" cy="830997"/>
          </a:xfrm>
          <a:prstGeom prst="rect">
            <a:avLst/>
          </a:prstGeom>
          <a:noFill/>
        </p:spPr>
        <p:txBody>
          <a:bodyPr wrap="square" rtlCol="0">
            <a:spAutoFit/>
          </a:bodyPr>
          <a:lstStyle/>
          <a:p>
            <a:pPr algn="ctr"/>
            <a:r>
              <a:rPr lang="de-DE" sz="1200" dirty="0"/>
              <a:t>Bild</a:t>
            </a:r>
            <a:r>
              <a:rPr lang="ro-RO" sz="1200" dirty="0"/>
              <a:t> 3: https://commons.wikimedia.org/wiki/File:Christian_hospital,_tiled_cross_symbol,from_Mr._Isa_Bahadori_works_in_Isfahan..JPG</a:t>
            </a:r>
          </a:p>
        </p:txBody>
      </p:sp>
      <p:sp>
        <p:nvSpPr>
          <p:cNvPr id="15" name="TextBox 14">
            <a:extLst>
              <a:ext uri="{FF2B5EF4-FFF2-40B4-BE49-F238E27FC236}">
                <a16:creationId xmlns:a16="http://schemas.microsoft.com/office/drawing/2014/main" id="{19AD1D9D-6E95-4A29-AE27-4BBE347760CE}"/>
              </a:ext>
            </a:extLst>
          </p:cNvPr>
          <p:cNvSpPr txBox="1"/>
          <p:nvPr/>
        </p:nvSpPr>
        <p:spPr>
          <a:xfrm>
            <a:off x="3018399" y="6195617"/>
            <a:ext cx="2951544" cy="646331"/>
          </a:xfrm>
          <a:prstGeom prst="rect">
            <a:avLst/>
          </a:prstGeom>
          <a:noFill/>
        </p:spPr>
        <p:txBody>
          <a:bodyPr wrap="square" rtlCol="0">
            <a:spAutoFit/>
          </a:bodyPr>
          <a:lstStyle/>
          <a:p>
            <a:pPr algn="ctr"/>
            <a:r>
              <a:rPr lang="de-DE" sz="1200" dirty="0"/>
              <a:t>Bild</a:t>
            </a:r>
            <a:r>
              <a:rPr lang="ro-RO" sz="1200" dirty="0"/>
              <a:t> 2: https://commons.wikimedia.org/wiki/File:Coa_Illustration_Cross_Carolingian.svg </a:t>
            </a:r>
          </a:p>
        </p:txBody>
      </p:sp>
      <p:sp>
        <p:nvSpPr>
          <p:cNvPr id="16" name="TextBox 15">
            <a:extLst>
              <a:ext uri="{FF2B5EF4-FFF2-40B4-BE49-F238E27FC236}">
                <a16:creationId xmlns:a16="http://schemas.microsoft.com/office/drawing/2014/main" id="{8B0FFB5E-38B6-4339-841E-35BBF4EE8D91}"/>
              </a:ext>
            </a:extLst>
          </p:cNvPr>
          <p:cNvSpPr txBox="1"/>
          <p:nvPr/>
        </p:nvSpPr>
        <p:spPr>
          <a:xfrm>
            <a:off x="6388" y="6195617"/>
            <a:ext cx="2951544" cy="646331"/>
          </a:xfrm>
          <a:prstGeom prst="rect">
            <a:avLst/>
          </a:prstGeom>
          <a:noFill/>
        </p:spPr>
        <p:txBody>
          <a:bodyPr wrap="square" rtlCol="0">
            <a:spAutoFit/>
          </a:bodyPr>
          <a:lstStyle/>
          <a:p>
            <a:pPr algn="ctr"/>
            <a:r>
              <a:rPr lang="de-DE" sz="1200" dirty="0"/>
              <a:t>Bild</a:t>
            </a:r>
            <a:r>
              <a:rPr lang="ro-RO" sz="1200" dirty="0"/>
              <a:t> 1: https://commons.wikimedia.org/wiki/File:Christian_cross.svg </a:t>
            </a:r>
          </a:p>
        </p:txBody>
      </p:sp>
      <p:sp>
        <p:nvSpPr>
          <p:cNvPr id="17" name="Rectangle 16">
            <a:extLst>
              <a:ext uri="{FF2B5EF4-FFF2-40B4-BE49-F238E27FC236}">
                <a16:creationId xmlns:a16="http://schemas.microsoft.com/office/drawing/2014/main" id="{DB43604A-162E-4D38-9286-D5E62F8AC14C}"/>
              </a:ext>
            </a:extLst>
          </p:cNvPr>
          <p:cNvSpPr/>
          <p:nvPr/>
        </p:nvSpPr>
        <p:spPr>
          <a:xfrm>
            <a:off x="5341303" y="4754650"/>
            <a:ext cx="2256132" cy="923330"/>
          </a:xfrm>
          <a:prstGeom prst="rect">
            <a:avLst/>
          </a:prstGeom>
        </p:spPr>
        <p:txBody>
          <a:bodyPr wrap="square">
            <a:spAutoFit/>
          </a:bodyPr>
          <a:lstStyle/>
          <a:p>
            <a:r>
              <a:rPr lang="en-GB" dirty="0" err="1"/>
              <a:t>Christliches</a:t>
            </a:r>
            <a:r>
              <a:rPr lang="en-GB" dirty="0"/>
              <a:t> </a:t>
            </a:r>
            <a:r>
              <a:rPr lang="en-GB" dirty="0" err="1"/>
              <a:t>Krankenhaus</a:t>
            </a:r>
            <a:r>
              <a:rPr lang="en-GB" dirty="0"/>
              <a:t>, </a:t>
            </a:r>
            <a:r>
              <a:rPr lang="en-GB" b="1" dirty="0" err="1"/>
              <a:t>gefliestes</a:t>
            </a:r>
            <a:r>
              <a:rPr lang="en-GB" b="1" dirty="0"/>
              <a:t> </a:t>
            </a:r>
            <a:r>
              <a:rPr lang="en-GB" b="1" dirty="0" err="1"/>
              <a:t>Kreuz</a:t>
            </a:r>
            <a:endParaRPr lang="en-GB" b="1" dirty="0"/>
          </a:p>
        </p:txBody>
      </p:sp>
    </p:spTree>
    <p:extLst>
      <p:ext uri="{BB962C8B-B14F-4D97-AF65-F5344CB8AC3E}">
        <p14:creationId xmlns:p14="http://schemas.microsoft.com/office/powerpoint/2010/main" val="720835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05862" y="346804"/>
            <a:ext cx="2972160" cy="646331"/>
          </a:xfrm>
          <a:prstGeom prst="rect">
            <a:avLst/>
          </a:prstGeom>
        </p:spPr>
        <p:txBody>
          <a:bodyPr wrap="none">
            <a:spAutoFit/>
          </a:bodyPr>
          <a:lstStyle/>
          <a:p>
            <a:pPr lvl="0" algn="ctr">
              <a:defRPr/>
            </a:pPr>
            <a:r>
              <a:rPr lang="ro-RO" sz="3600" b="1" dirty="0">
                <a:solidFill>
                  <a:prstClr val="black"/>
                </a:solidFill>
              </a:rPr>
              <a:t>Symbol</a:t>
            </a:r>
            <a:r>
              <a:rPr lang="de-DE" sz="3600" b="1" dirty="0">
                <a:solidFill>
                  <a:prstClr val="black"/>
                </a:solidFill>
              </a:rPr>
              <a:t>e</a:t>
            </a:r>
            <a:r>
              <a:rPr kumimoji="0" lang="ro-RO" sz="3600" b="1" i="0" u="none" strike="noStrike" kern="1200" cap="none" spc="0" normalizeH="0" baseline="0" noProof="0" dirty="0">
                <a:ln>
                  <a:noFill/>
                </a:ln>
                <a:solidFill>
                  <a:prstClr val="black"/>
                </a:solidFill>
                <a:effectLst/>
                <a:uLnTx/>
                <a:uFillTx/>
                <a:latin typeface="Calibri"/>
                <a:ea typeface="+mn-ea"/>
                <a:cs typeface="+mn-cs"/>
              </a:rPr>
              <a:t>    </a:t>
            </a:r>
            <a:r>
              <a:rPr kumimoji="0" lang="ro-RO" sz="2800" b="0" i="0" u="none" strike="noStrike" kern="1200" cap="none" spc="0" normalizeH="0" baseline="0" noProof="0" dirty="0">
                <a:ln>
                  <a:noFill/>
                </a:ln>
                <a:solidFill>
                  <a:prstClr val="black"/>
                </a:solidFill>
                <a:effectLst/>
                <a:uLnTx/>
                <a:uFillTx/>
                <a:latin typeface="Calibri"/>
                <a:ea typeface="+mn-ea"/>
                <a:cs typeface="+mn-cs"/>
              </a:rPr>
              <a:t>(3/</a:t>
            </a:r>
            <a:r>
              <a:rPr kumimoji="0" lang="en-GB" sz="2800" b="0" i="0" u="none" strike="noStrike" kern="1200" cap="none" spc="0" normalizeH="0" baseline="0" noProof="0" dirty="0">
                <a:ln>
                  <a:noFill/>
                </a:ln>
                <a:solidFill>
                  <a:prstClr val="black"/>
                </a:solidFill>
                <a:effectLst/>
                <a:uLnTx/>
                <a:uFillTx/>
                <a:latin typeface="Calibri"/>
                <a:ea typeface="+mn-ea"/>
                <a:cs typeface="+mn-cs"/>
              </a:rPr>
              <a:t>5</a:t>
            </a:r>
            <a:r>
              <a:rPr kumimoji="0" lang="ro-RO" sz="2800" b="0" i="0" u="none" strike="noStrike" kern="1200" cap="none" spc="0" normalizeH="0" baseline="0" noProof="0" dirty="0">
                <a:ln>
                  <a:noFill/>
                </a:ln>
                <a:solidFill>
                  <a:prstClr val="black"/>
                </a:solidFill>
                <a:effectLst/>
                <a:uLnTx/>
                <a:uFillTx/>
                <a:latin typeface="Calibri"/>
                <a:ea typeface="+mn-ea"/>
                <a:cs typeface="+mn-cs"/>
              </a:rPr>
              <a:t>)</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5"/>
          <p:cNvSpPr/>
          <p:nvPr/>
        </p:nvSpPr>
        <p:spPr>
          <a:xfrm>
            <a:off x="3866808" y="5320992"/>
            <a:ext cx="4849098" cy="461665"/>
          </a:xfrm>
          <a:prstGeom prst="rect">
            <a:avLst/>
          </a:prstGeom>
        </p:spPr>
        <p:txBody>
          <a:bodyPr wrap="square">
            <a:spAutoFit/>
          </a:bodyPr>
          <a:lstStyle/>
          <a:p>
            <a:pPr lvl="0" algn="ctr"/>
            <a:r>
              <a:rPr lang="de-DE" sz="2400" dirty="0"/>
              <a:t>Moschee </a:t>
            </a:r>
            <a:r>
              <a:rPr lang="ro-RO" sz="2400" dirty="0"/>
              <a:t>Abu Dhabi UAE Islam</a:t>
            </a:r>
            <a:endParaRPr lang="ro-RO" sz="2400" i="1" dirty="0">
              <a:solidFill>
                <a:prstClr val="black"/>
              </a:solidFill>
            </a:endParaRPr>
          </a:p>
        </p:txBody>
      </p:sp>
      <p:pic>
        <p:nvPicPr>
          <p:cNvPr id="3" name="Picture 2">
            <a:extLst>
              <a:ext uri="{FF2B5EF4-FFF2-40B4-BE49-F238E27FC236}">
                <a16:creationId xmlns:a16="http://schemas.microsoft.com/office/drawing/2014/main" id="{5757F12F-09F7-42DD-8776-D7473D4D4E25}"/>
              </a:ext>
            </a:extLst>
          </p:cNvPr>
          <p:cNvPicPr>
            <a:picLocks noChangeAspect="1"/>
          </p:cNvPicPr>
          <p:nvPr/>
        </p:nvPicPr>
        <p:blipFill>
          <a:blip r:embed="rId3"/>
          <a:stretch>
            <a:fillRect/>
          </a:stretch>
        </p:blipFill>
        <p:spPr>
          <a:xfrm>
            <a:off x="727671" y="2335482"/>
            <a:ext cx="1356854" cy="1248200"/>
          </a:xfrm>
          <a:prstGeom prst="rect">
            <a:avLst/>
          </a:prstGeom>
        </p:spPr>
      </p:pic>
      <p:pic>
        <p:nvPicPr>
          <p:cNvPr id="8" name="Picture 7">
            <a:extLst>
              <a:ext uri="{FF2B5EF4-FFF2-40B4-BE49-F238E27FC236}">
                <a16:creationId xmlns:a16="http://schemas.microsoft.com/office/drawing/2014/main" id="{0C4883FA-FA07-4DED-91CD-278E1926393C}"/>
              </a:ext>
            </a:extLst>
          </p:cNvPr>
          <p:cNvPicPr>
            <a:picLocks noChangeAspect="1"/>
          </p:cNvPicPr>
          <p:nvPr/>
        </p:nvPicPr>
        <p:blipFill>
          <a:blip r:embed="rId4"/>
          <a:stretch>
            <a:fillRect/>
          </a:stretch>
        </p:blipFill>
        <p:spPr>
          <a:xfrm>
            <a:off x="3866808" y="2023766"/>
            <a:ext cx="4849098" cy="3232732"/>
          </a:xfrm>
          <a:prstGeom prst="rect">
            <a:avLst/>
          </a:prstGeom>
        </p:spPr>
      </p:pic>
      <p:sp>
        <p:nvSpPr>
          <p:cNvPr id="7" name="TextBox 6">
            <a:extLst>
              <a:ext uri="{FF2B5EF4-FFF2-40B4-BE49-F238E27FC236}">
                <a16:creationId xmlns:a16="http://schemas.microsoft.com/office/drawing/2014/main" id="{65FE3ABE-8E2A-4909-953D-B7CBCB75EDA5}"/>
              </a:ext>
            </a:extLst>
          </p:cNvPr>
          <p:cNvSpPr txBox="1"/>
          <p:nvPr/>
        </p:nvSpPr>
        <p:spPr>
          <a:xfrm>
            <a:off x="3594538" y="6396335"/>
            <a:ext cx="5387416" cy="461665"/>
          </a:xfrm>
          <a:prstGeom prst="rect">
            <a:avLst/>
          </a:prstGeom>
          <a:noFill/>
        </p:spPr>
        <p:txBody>
          <a:bodyPr wrap="square" rtlCol="0">
            <a:spAutoFit/>
          </a:bodyPr>
          <a:lstStyle/>
          <a:p>
            <a:pPr algn="ctr"/>
            <a:r>
              <a:rPr lang="de-DE" sz="1200" dirty="0"/>
              <a:t>Bild</a:t>
            </a:r>
            <a:r>
              <a:rPr lang="ro-RO" sz="1200" dirty="0"/>
              <a:t> 2: https://www.maxpixel.net/Mosque-Abu-Dhabi-Uae-Islam-Large-Mosque-2823720</a:t>
            </a:r>
          </a:p>
        </p:txBody>
      </p:sp>
      <p:sp>
        <p:nvSpPr>
          <p:cNvPr id="9" name="TextBox 8">
            <a:extLst>
              <a:ext uri="{FF2B5EF4-FFF2-40B4-BE49-F238E27FC236}">
                <a16:creationId xmlns:a16="http://schemas.microsoft.com/office/drawing/2014/main" id="{C8E98895-CE37-4DD2-8B19-C6153995F960}"/>
              </a:ext>
            </a:extLst>
          </p:cNvPr>
          <p:cNvSpPr txBox="1"/>
          <p:nvPr/>
        </p:nvSpPr>
        <p:spPr>
          <a:xfrm>
            <a:off x="178363" y="6396335"/>
            <a:ext cx="2951544" cy="461665"/>
          </a:xfrm>
          <a:prstGeom prst="rect">
            <a:avLst/>
          </a:prstGeom>
          <a:noFill/>
        </p:spPr>
        <p:txBody>
          <a:bodyPr wrap="square" rtlCol="0">
            <a:spAutoFit/>
          </a:bodyPr>
          <a:lstStyle/>
          <a:p>
            <a:pPr algn="ctr"/>
            <a:r>
              <a:rPr lang="de-DE" sz="1200" dirty="0"/>
              <a:t>Bild</a:t>
            </a:r>
            <a:r>
              <a:rPr lang="ro-RO" sz="1200" dirty="0"/>
              <a:t> 1: https://svgsilh.com/image/1301942.html </a:t>
            </a:r>
          </a:p>
        </p:txBody>
      </p:sp>
      <p:sp>
        <p:nvSpPr>
          <p:cNvPr id="10" name="Rectangle 9">
            <a:extLst>
              <a:ext uri="{FF2B5EF4-FFF2-40B4-BE49-F238E27FC236}">
                <a16:creationId xmlns:a16="http://schemas.microsoft.com/office/drawing/2014/main" id="{A4B3E54B-5BBB-4BD1-8EE5-E7B4916CD5CA}"/>
              </a:ext>
            </a:extLst>
          </p:cNvPr>
          <p:cNvSpPr/>
          <p:nvPr/>
        </p:nvSpPr>
        <p:spPr>
          <a:xfrm>
            <a:off x="55669" y="1433476"/>
            <a:ext cx="4057714" cy="830997"/>
          </a:xfrm>
          <a:prstGeom prst="rect">
            <a:avLst/>
          </a:prstGeom>
        </p:spPr>
        <p:txBody>
          <a:bodyPr wrap="none">
            <a:spAutoFit/>
          </a:bodyPr>
          <a:lstStyle/>
          <a:p>
            <a:pPr algn="ctr">
              <a:lnSpc>
                <a:spcPct val="100000"/>
              </a:lnSpc>
            </a:pPr>
            <a:r>
              <a:rPr lang="de-AT" sz="2400" dirty="0">
                <a:solidFill>
                  <a:srgbClr val="000000"/>
                </a:solidFill>
              </a:rPr>
              <a:t>Islamisches religiöses Symbol - </a:t>
            </a:r>
            <a:endParaRPr lang="de-AT" sz="2400" dirty="0"/>
          </a:p>
          <a:p>
            <a:pPr algn="ctr">
              <a:lnSpc>
                <a:spcPct val="100000"/>
              </a:lnSpc>
            </a:pPr>
            <a:r>
              <a:rPr lang="de-AT" sz="2400" dirty="0">
                <a:solidFill>
                  <a:srgbClr val="000000"/>
                </a:solidFill>
              </a:rPr>
              <a:t>die Mondsichel</a:t>
            </a:r>
            <a:endParaRPr lang="de-AT" sz="2400" dirty="0"/>
          </a:p>
        </p:txBody>
      </p:sp>
    </p:spTree>
    <p:extLst>
      <p:ext uri="{BB962C8B-B14F-4D97-AF65-F5344CB8AC3E}">
        <p14:creationId xmlns:p14="http://schemas.microsoft.com/office/powerpoint/2010/main" val="502926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1858</Words>
  <Application>Microsoft Office PowerPoint</Application>
  <PresentationFormat>Bildschirmpräsentation (4:3)</PresentationFormat>
  <Paragraphs>151</Paragraphs>
  <Slides>17</Slides>
  <Notes>15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17</vt:i4>
      </vt:variant>
    </vt:vector>
  </HeadingPairs>
  <TitlesOfParts>
    <vt:vector size="21" baseType="lpstr">
      <vt:lpstr>Roboto</vt:lpstr>
      <vt:lpstr>Arial</vt:lpstr>
      <vt:lpstr>Calibri</vt:lpstr>
      <vt:lpstr>Office Theme</vt:lpstr>
      <vt:lpstr>DIE WELT UM UNS GESTALTEN: MATHEMATIK UND KULTURELLE INSPIRATION IM DESIGN</vt:lpstr>
      <vt:lpstr>Stellt euch vor, ihr seid Designer der Zukunft...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2018-05-06T05:58:35Z</dcterms:created>
  <dcterms:modified xsi:type="dcterms:W3CDTF">2019-09-02T09:11:15Z</dcterms:modified>
</cp:coreProperties>
</file>