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5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306"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7" r:id="rId50"/>
    <p:sldId id="308" r:id="rId51"/>
    <p:sldId id="309" r:id="rId52"/>
    <p:sldId id="310" r:id="rId53"/>
  </p:sldIdLst>
  <p:sldSz cx="9906000" cy="6858000" type="A4"/>
  <p:notesSz cx="6797675" cy="9926638"/>
  <p:embeddedFontLst>
    <p:embeddedFont>
      <p:font typeface="Roboto" panose="02000000000000000000" pitchFamily="2" charset="0"/>
      <p:regular r:id="rId55"/>
      <p:bold r:id="rId56"/>
      <p:italic r:id="rId57"/>
      <p:boldItalic r:id="rId58"/>
    </p:embeddedFont>
    <p:embeddedFont>
      <p:font typeface="Verdana" panose="020B0604030504040204" pitchFamily="34" charset="0"/>
      <p:regular r:id="rId59"/>
      <p:bold r:id="rId60"/>
      <p:italic r:id="rId61"/>
      <p:boldItalic r:id="rId62"/>
    </p:embeddedFont>
    <p:embeddedFont>
      <p:font typeface="Bookman Old Style" panose="02050604050505020204" pitchFamily="18" charset="0"/>
      <p:regular r:id="rId63"/>
      <p:bold r:id="rId64"/>
      <p:italic r:id="rId65"/>
      <p:boldItalic r:id="rId66"/>
    </p:embeddedFont>
    <p:embeddedFont>
      <p:font typeface="Calibri" panose="020F0502020204030204" pitchFamily="3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DE80794-3F0F-4573-A9DD-01F2FC551BC5}">
  <a:tblStyle styleId="{4DE80794-3F0F-4573-A9DD-01F2FC551BC5}" styleName="Table_0">
    <a:wholeTbl>
      <a:tcTxStyle b="off" i="off">
        <a:font>
          <a:latin typeface="Calibri"/>
          <a:ea typeface="Calibri"/>
          <a:cs typeface="Calibri"/>
        </a:font>
        <a:schemeClr val="lt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5"/>
          </a:solidFill>
        </a:fill>
      </a:tcStyle>
    </a:wholeTbl>
    <a:band1H>
      <a:tcTxStyle/>
      <a:tcStyle>
        <a:tcBdr/>
        <a:fill>
          <a:solidFill>
            <a:srgbClr val="487AA8"/>
          </a:solidFill>
        </a:fill>
      </a:tcStyle>
    </a:band1H>
    <a:band2H>
      <a:tcTxStyle/>
      <a:tcStyle>
        <a:tcBdr/>
      </a:tcStyle>
    </a:band2H>
    <a:band1V>
      <a:tcTxStyle/>
      <a:tcStyle>
        <a:tcBdr/>
        <a:fill>
          <a:solidFill>
            <a:srgbClr val="487AA8"/>
          </a:solidFill>
        </a:fill>
      </a:tcStyle>
    </a:band1V>
    <a:band2V>
      <a:tcTxStyle/>
      <a:tcStyle>
        <a:tcBdr/>
      </a:tcStyle>
    </a:band2V>
    <a:lastCol>
      <a:tcTxStyle b="on" i="off"/>
      <a:tcStyle>
        <a:tcBdr>
          <a:left>
            <a:ln w="25400" cap="flat" cmpd="sng">
              <a:solidFill>
                <a:schemeClr val="lt1"/>
              </a:solidFill>
              <a:prstDash val="solid"/>
              <a:round/>
              <a:headEnd type="none" w="sm" len="sm"/>
              <a:tailEnd type="none" w="sm" len="sm"/>
            </a:ln>
          </a:left>
        </a:tcBdr>
        <a:fill>
          <a:solidFill>
            <a:srgbClr val="487AA8"/>
          </a:solidFill>
        </a:fill>
      </a:tcStyle>
    </a:lastCol>
    <a:firstCol>
      <a:tcTxStyle b="on" i="off"/>
      <a:tcStyle>
        <a:tcBdr>
          <a:right>
            <a:ln w="25400" cap="flat" cmpd="sng">
              <a:solidFill>
                <a:schemeClr val="lt1"/>
              </a:solidFill>
              <a:prstDash val="solid"/>
              <a:round/>
              <a:headEnd type="none" w="sm" len="sm"/>
              <a:tailEnd type="none" w="sm" len="sm"/>
            </a:ln>
          </a:right>
        </a:tcBdr>
        <a:fill>
          <a:solidFill>
            <a:srgbClr val="487AA8"/>
          </a:solidFill>
        </a:fill>
      </a:tcStyle>
    </a:firstCol>
    <a:lastRow>
      <a:tcTxStyle b="on" i="off"/>
      <a:tcStyle>
        <a:tcBdr>
          <a:top>
            <a:ln w="25400" cap="flat" cmpd="sng">
              <a:solidFill>
                <a:schemeClr val="lt1"/>
              </a:solidFill>
              <a:prstDash val="solid"/>
              <a:round/>
              <a:headEnd type="none" w="sm" len="sm"/>
              <a:tailEnd type="none" w="sm" len="sm"/>
            </a:ln>
          </a:top>
        </a:tcBdr>
        <a:fill>
          <a:solidFill>
            <a:srgbClr val="3C668C"/>
          </a:solidFill>
        </a:fill>
      </a:tcStyle>
    </a:lastRow>
    <a:seCell>
      <a:tcTxStyle/>
      <a:tcStyle>
        <a:tcBdr>
          <a:left>
            <a:ln w="9525" cap="flat" cmpd="sng">
              <a:solidFill>
                <a:srgbClr val="000000">
                  <a:alpha val="0"/>
                </a:srgbClr>
              </a:solidFill>
              <a:prstDash val="solid"/>
              <a:round/>
              <a:headEnd type="none" w="sm" len="sm"/>
              <a:tailEnd type="none" w="sm" len="sm"/>
            </a:ln>
          </a:left>
        </a:tcBdr>
      </a:tcStyle>
    </a:seCell>
    <a:swCell>
      <a:tcTxStyle/>
      <a:tcStyle>
        <a:tcBdr>
          <a:right>
            <a:ln w="9525" cap="flat" cmpd="sng">
              <a:solidFill>
                <a:srgbClr val="000000">
                  <a:alpha val="0"/>
                </a:srgbClr>
              </a:solidFill>
              <a:prstDash val="solid"/>
              <a:round/>
              <a:headEnd type="none" w="sm" len="sm"/>
              <a:tailEnd type="none" w="sm" len="sm"/>
            </a:ln>
          </a:right>
        </a:tcBdr>
      </a:tcStyle>
    </a:swCell>
    <a:firstRow>
      <a:tcTxStyle b="on" i="off"/>
      <a:tcStyle>
        <a:tcBdr>
          <a:bottom>
            <a:ln w="25400" cap="flat" cmpd="sng">
              <a:solidFill>
                <a:schemeClr val="lt1"/>
              </a:solidFill>
              <a:prstDash val="solid"/>
              <a:round/>
              <a:headEnd type="none" w="sm" len="sm"/>
              <a:tailEnd type="none" w="sm" len="sm"/>
            </a:ln>
          </a:bottom>
        </a:tcBdr>
        <a:fill>
          <a:solidFill>
            <a:schemeClr val="dk1"/>
          </a:solidFill>
        </a:fill>
      </a:tcStyle>
    </a:firstRow>
    <a:neCell>
      <a:tcTxStyle/>
      <a:tcStyle>
        <a:tcBdr>
          <a:left>
            <a:ln w="9525" cap="flat" cmpd="sng">
              <a:solidFill>
                <a:srgbClr val="000000">
                  <a:alpha val="0"/>
                </a:srgbClr>
              </a:solidFill>
              <a:prstDash val="solid"/>
              <a:round/>
              <a:headEnd type="none" w="sm" len="sm"/>
              <a:tailEnd type="none" w="sm" len="sm"/>
            </a:ln>
          </a:left>
        </a:tcBdr>
      </a:tcStyle>
    </a:neCell>
    <a:nwCell>
      <a:tcTxStyle/>
      <a:tcStyle>
        <a:tcBdr>
          <a:right>
            <a:ln w="9525" cap="flat" cmpd="sng">
              <a:solidFill>
                <a:srgbClr val="000000">
                  <a:alpha val="0"/>
                </a:srgbClr>
              </a:solidFill>
              <a:prstDash val="solid"/>
              <a:round/>
              <a:headEnd type="none" w="sm" len="sm"/>
              <a:tailEnd type="none" w="sm" len="sm"/>
            </a:ln>
          </a:right>
        </a:tcBdr>
      </a:tcStyle>
    </a:nwCell>
  </a:tblStyle>
  <a:tblStyle styleId="{DA03E7DA-9634-4971-AC6D-E9112B5E3C11}" styleName="Table_1">
    <a:wholeTbl>
      <a:tcTxStyle b="off" i="off">
        <a:font>
          <a:latin typeface="Calibri"/>
          <a:ea typeface="Calibri"/>
          <a:cs typeface="Calibri"/>
        </a:font>
        <a:schemeClr val="lt1"/>
      </a:tcTxStyle>
      <a:tcStyle>
        <a:tcBdr>
          <a:left>
            <a:ln w="9525" cap="flat" cmpd="sng">
              <a:solidFill>
                <a:srgbClr val="BFC8E4"/>
              </a:solidFill>
              <a:prstDash val="solid"/>
              <a:round/>
              <a:headEnd type="none" w="sm" len="sm"/>
              <a:tailEnd type="none" w="sm" len="sm"/>
            </a:ln>
          </a:left>
          <a:right>
            <a:ln w="9525" cap="flat" cmpd="sng">
              <a:solidFill>
                <a:srgbClr val="BFC8E4"/>
              </a:solidFill>
              <a:prstDash val="solid"/>
              <a:round/>
              <a:headEnd type="none" w="sm" len="sm"/>
              <a:tailEnd type="none" w="sm" len="sm"/>
            </a:ln>
          </a:right>
          <a:top>
            <a:ln w="9525" cap="flat" cmpd="sng">
              <a:solidFill>
                <a:srgbClr val="BFC8E4"/>
              </a:solidFill>
              <a:prstDash val="solid"/>
              <a:round/>
              <a:headEnd type="none" w="sm" len="sm"/>
              <a:tailEnd type="none" w="sm" len="sm"/>
            </a:ln>
          </a:top>
          <a:bottom>
            <a:ln w="9525" cap="flat" cmpd="sng">
              <a:solidFill>
                <a:srgbClr val="BFC8E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lt1">
              <a:alpha val="20000"/>
            </a:schemeClr>
          </a:solidFill>
        </a:fill>
      </a:tcStyle>
    </a:band1H>
    <a:band2H>
      <a:tcTxStyle/>
      <a:tcStyle>
        <a:tcBdr/>
      </a:tcStyle>
    </a:band2H>
    <a:band1V>
      <a:tcTxStyle/>
      <a:tcStyle>
        <a:tcBdr/>
        <a:fill>
          <a:solidFill>
            <a:schemeClr val="lt1">
              <a:alpha val="20000"/>
            </a:schemeClr>
          </a:solidFill>
        </a:fill>
      </a:tcStyle>
    </a:band1V>
    <a:band2V>
      <a:tcTxStyle/>
      <a:tcStyle>
        <a:tcBdr/>
      </a:tcStyle>
    </a:band2V>
    <a:lastCol>
      <a:tcTxStyle b="on" i="off"/>
      <a:tcStyle>
        <a:tcBdr>
          <a:left>
            <a:ln w="9525" cap="flat" cmpd="sng">
              <a:solidFill>
                <a:schemeClr val="lt1"/>
              </a:solidFill>
              <a:prstDash val="solid"/>
              <a:round/>
              <a:headEnd type="none" w="sm" len="sm"/>
              <a:tailEnd type="none" w="sm" len="sm"/>
            </a:ln>
          </a:left>
        </a:tcBdr>
      </a:tcStyle>
    </a:lastCol>
    <a:firstCol>
      <a:tcTxStyle b="on" i="off"/>
      <a:tcStyle>
        <a:tcBdr>
          <a:right>
            <a:ln w="9525" cap="flat" cmpd="sng">
              <a:solidFill>
                <a:schemeClr val="lt1"/>
              </a:solidFill>
              <a:prstDash val="solid"/>
              <a:round/>
              <a:headEnd type="none" w="sm" len="sm"/>
              <a:tailEnd type="none" w="sm" len="sm"/>
            </a:ln>
          </a:right>
        </a:tcBdr>
      </a:tcStyle>
    </a:firstCol>
    <a:lastRow>
      <a:tcTxStyle b="on" i="off"/>
      <a:tcStyle>
        <a:tcBdr>
          <a:top>
            <a:ln w="9525" cap="flat" cmpd="sng">
              <a:solidFill>
                <a:schemeClr val="lt1"/>
              </a:solidFill>
              <a:prstDash val="solid"/>
              <a:round/>
              <a:headEnd type="none" w="sm" len="sm"/>
              <a:tailEnd type="none" w="sm" len="sm"/>
            </a:ln>
          </a:top>
        </a:tcBdr>
        <a:fill>
          <a:solidFill>
            <a:srgbClr val="FFFFFF">
              <a:alpha val="0"/>
            </a:srgbClr>
          </a:solidFill>
        </a:fill>
      </a:tcStyle>
    </a:lastRow>
    <a:seCell>
      <a:tcTxStyle/>
      <a:tcStyle>
        <a:tcBdr>
          <a:left>
            <a:ln w="9525" cap="flat" cmpd="sng">
              <a:solidFill>
                <a:srgbClr val="000000">
                  <a:alpha val="0"/>
                </a:srgbClr>
              </a:solidFill>
              <a:prstDash val="solid"/>
              <a:round/>
              <a:headEnd type="none" w="sm" len="sm"/>
              <a:tailEnd type="none" w="sm" len="sm"/>
            </a:ln>
          </a:left>
          <a:top>
            <a:ln w="9525" cap="flat" cmpd="sng">
              <a:solidFill>
                <a:srgbClr val="000000">
                  <a:alpha val="0"/>
                </a:srgbClr>
              </a:solidFill>
              <a:prstDash val="solid"/>
              <a:round/>
              <a:headEnd type="none" w="sm" len="sm"/>
              <a:tailEnd type="none" w="sm" len="sm"/>
            </a:ln>
          </a:top>
        </a:tcBdr>
      </a:tcStyle>
    </a:seCell>
    <a:swCell>
      <a:tcTxStyle/>
      <a:tcStyle>
        <a:tcBdr>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tcBdr>
      </a:tcStyle>
    </a:swCell>
    <a:firstRow>
      <a:tcTxStyle b="on" i="off"/>
      <a:tcStyle>
        <a:tcBdr>
          <a:bottom>
            <a:ln w="9525" cap="flat" cmpd="sng">
              <a:solidFill>
                <a:schemeClr val="lt1"/>
              </a:solidFill>
              <a:prstDash val="solid"/>
              <a:round/>
              <a:headEnd type="none" w="sm" len="sm"/>
              <a:tailEnd type="none" w="sm" len="sm"/>
            </a:ln>
          </a:bottom>
        </a:tcBdr>
        <a:fill>
          <a:solidFill>
            <a:srgbClr val="FFFFFF">
              <a:alpha val="0"/>
            </a:srgbClr>
          </a:solidFill>
        </a:fill>
      </a:tcStyle>
    </a:firstRow>
    <a:neCell>
      <a:tcTxStyle/>
      <a:tcStyle>
        <a:tcBdr>
          <a:bottom>
            <a:ln w="9525" cap="flat" cmpd="sng">
              <a:solidFill>
                <a:srgbClr val="000000">
                  <a:alpha val="0"/>
                </a:srgbClr>
              </a:solidFill>
              <a:prstDash val="solid"/>
              <a:round/>
              <a:headEnd type="none" w="sm" len="sm"/>
              <a:tailEnd type="none" w="sm" len="sm"/>
            </a:ln>
          </a:bottom>
        </a:tcBdr>
      </a:tcStyle>
    </a:neCell>
    <a:nwCell>
      <a:tcTxStyle/>
      <a:tcStyle>
        <a:tcBdr/>
      </a:tcStyle>
    </a:nwCell>
  </a:tblStyle>
  <a:tblStyle styleId="{466D0541-FC7E-4419-AF32-2C6A05B2B117}"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C11CD475-0D3C-4715-B2E6-72B8F942170B}" styleName="Table_3">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A76E6A7-EE45-4E24-A935-81812902ED7C}" styleName="Table_4">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923" autoAdjust="0"/>
    <p:restoredTop sz="91423" autoAdjust="0"/>
  </p:normalViewPr>
  <p:slideViewPr>
    <p:cSldViewPr snapToGrid="0">
      <p:cViewPr varScale="1">
        <p:scale>
          <a:sx n="54" d="100"/>
          <a:sy n="54" d="100"/>
        </p:scale>
        <p:origin x="96" y="258"/>
      </p:cViewPr>
      <p:guideLst>
        <p:guide orient="horz" pos="2160"/>
        <p:guide pos="3840"/>
        <p:guide pos="31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‹Nr.›</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19528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ndex.php?title=User:ShandiGP&amp;action=edit&amp;redlink=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lickr.com/people/72746018@N00"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commons.wikimedia.org/wiki/User:RainerTypk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Credit Chris/Flickr. https://www.flickr.com/photos/chrisinplymouth/4239651011/</a:t>
            </a:r>
            <a:endParaRPr/>
          </a:p>
        </p:txBody>
      </p:sp>
      <p:sp>
        <p:nvSpPr>
          <p:cNvPr id="87" name="Google Shape;87;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a:t>
            </a:fld>
            <a:endParaRPr/>
          </a:p>
        </p:txBody>
      </p:sp>
    </p:spTree>
    <p:extLst>
      <p:ext uri="{BB962C8B-B14F-4D97-AF65-F5344CB8AC3E}">
        <p14:creationId xmlns:p14="http://schemas.microsoft.com/office/powerpoint/2010/main" val="2340534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10: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2590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1: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sng" strike="noStrike" dirty="0" err="1">
                <a:solidFill>
                  <a:schemeClr val="hlink"/>
                </a:solidFill>
                <a:latin typeface="Calibri"/>
                <a:ea typeface="Calibri"/>
                <a:cs typeface="Calibri"/>
                <a:sym typeface="Calibri"/>
                <a:hlinkClick r:id="rId3"/>
              </a:rPr>
              <a:t>Shandi</a:t>
            </a:r>
            <a:r>
              <a:rPr lang="en-US" sz="1200" b="0" i="0" u="sng" strike="noStrike" dirty="0">
                <a:solidFill>
                  <a:schemeClr val="hlink"/>
                </a:solidFill>
                <a:latin typeface="Calibri"/>
                <a:ea typeface="Calibri"/>
                <a:cs typeface="Calibri"/>
                <a:sym typeface="Calibri"/>
                <a:hlinkClick r:id="rId3"/>
              </a:rPr>
              <a:t> </a:t>
            </a:r>
            <a:r>
              <a:rPr lang="en-US" sz="1200" b="0" i="0" u="sng" strike="noStrike" dirty="0" err="1">
                <a:solidFill>
                  <a:schemeClr val="hlink"/>
                </a:solidFill>
                <a:latin typeface="Calibri"/>
                <a:ea typeface="Calibri"/>
                <a:cs typeface="Calibri"/>
                <a:sym typeface="Calibri"/>
                <a:hlinkClick r:id="rId3"/>
              </a:rPr>
              <a:t>Greve</a:t>
            </a:r>
            <a:r>
              <a:rPr lang="en-US" sz="1200" b="0" i="0" u="sng" strike="noStrike" dirty="0">
                <a:solidFill>
                  <a:schemeClr val="hlink"/>
                </a:solidFill>
                <a:latin typeface="Calibri"/>
                <a:ea typeface="Calibri"/>
                <a:cs typeface="Calibri"/>
                <a:sym typeface="Calibri"/>
                <a:hlinkClick r:id="rId3"/>
              </a:rPr>
              <a:t> </a:t>
            </a:r>
            <a:r>
              <a:rPr lang="en-US" sz="1200" b="0" i="0" u="sng" strike="noStrike" dirty="0" err="1">
                <a:solidFill>
                  <a:schemeClr val="hlink"/>
                </a:solidFill>
                <a:latin typeface="Calibri"/>
                <a:ea typeface="Calibri"/>
                <a:cs typeface="Calibri"/>
                <a:sym typeface="Calibri"/>
                <a:hlinkClick r:id="rId3"/>
              </a:rPr>
              <a:t>Penrod</a:t>
            </a:r>
            <a:r>
              <a:rPr lang="en-US" sz="1200" b="0" i="0" u="none" strike="noStrike" dirty="0">
                <a:solidFill>
                  <a:schemeClr val="dk1"/>
                </a:solidFill>
                <a:latin typeface="Calibri"/>
                <a:ea typeface="Calibri"/>
                <a:cs typeface="Calibri"/>
                <a:sym typeface="Calibri"/>
              </a:rPr>
              <a:t> (CC) </a:t>
            </a:r>
            <a:r>
              <a:rPr lang="el-GR" sz="1200" b="0" i="0" u="none" strike="noStrike" dirty="0">
                <a:solidFill>
                  <a:schemeClr val="dk1"/>
                </a:solidFill>
                <a:latin typeface="Calibri"/>
                <a:ea typeface="Calibri"/>
                <a:cs typeface="Calibri"/>
                <a:sym typeface="Calibri"/>
              </a:rPr>
              <a:t>Περισσότερες πληροφορίες για το </a:t>
            </a:r>
            <a:r>
              <a:rPr lang="en-US" sz="1200" b="0" i="0" u="none" strike="noStrike" dirty="0" err="1">
                <a:solidFill>
                  <a:schemeClr val="dk1"/>
                </a:solidFill>
                <a:latin typeface="Calibri"/>
                <a:ea typeface="Calibri"/>
                <a:cs typeface="Calibri"/>
                <a:sym typeface="Calibri"/>
              </a:rPr>
              <a:t>Feng</a:t>
            </a:r>
            <a:r>
              <a:rPr lang="en-US" sz="1200" b="0" i="0" u="none" strike="noStrike" dirty="0">
                <a:solidFill>
                  <a:schemeClr val="dk1"/>
                </a:solidFill>
                <a:latin typeface="Calibri"/>
                <a:ea typeface="Calibri"/>
                <a:cs typeface="Calibri"/>
                <a:sym typeface="Calibri"/>
              </a:rPr>
              <a:t> </a:t>
            </a:r>
            <a:r>
              <a:rPr lang="en-US" sz="1200" b="0" i="0" u="none" strike="noStrike" dirty="0" err="1">
                <a:solidFill>
                  <a:schemeClr val="dk1"/>
                </a:solidFill>
                <a:latin typeface="Calibri"/>
                <a:ea typeface="Calibri"/>
                <a:cs typeface="Calibri"/>
                <a:sym typeface="Calibri"/>
              </a:rPr>
              <a:t>Shui</a:t>
            </a:r>
            <a:r>
              <a:rPr lang="en-US" sz="1200" b="0" i="0" u="none" strike="noStrike" dirty="0">
                <a:solidFill>
                  <a:schemeClr val="dk1"/>
                </a:solidFill>
                <a:latin typeface="Calibri"/>
                <a:ea typeface="Calibri"/>
                <a:cs typeface="Calibri"/>
                <a:sym typeface="Calibri"/>
              </a:rPr>
              <a:t> </a:t>
            </a:r>
            <a:r>
              <a:rPr lang="el-GR" sz="1200" b="0" i="0" u="none" strike="noStrike" dirty="0">
                <a:solidFill>
                  <a:schemeClr val="dk1"/>
                </a:solidFill>
                <a:latin typeface="Calibri"/>
                <a:ea typeface="Calibri"/>
                <a:cs typeface="Calibri"/>
                <a:sym typeface="Calibri"/>
              </a:rPr>
              <a:t>μπορούν</a:t>
            </a:r>
            <a:r>
              <a:rPr lang="el-GR" sz="1200" b="0" i="0" u="none" strike="noStrike" baseline="0" dirty="0">
                <a:solidFill>
                  <a:schemeClr val="dk1"/>
                </a:solidFill>
                <a:latin typeface="Calibri"/>
                <a:ea typeface="Calibri"/>
                <a:cs typeface="Calibri"/>
                <a:sym typeface="Calibri"/>
              </a:rPr>
              <a:t> να βρεθούν εδώ</a:t>
            </a:r>
            <a:r>
              <a:rPr lang="en-US" sz="1200" b="0" i="0" u="none" strike="noStrike" dirty="0">
                <a:solidFill>
                  <a:schemeClr val="dk1"/>
                </a:solidFill>
                <a:latin typeface="Calibri"/>
                <a:ea typeface="Calibri"/>
                <a:cs typeface="Calibri"/>
                <a:sym typeface="Calibri"/>
              </a:rPr>
              <a:t>: http://www.chinasage.info/fengshui.htm</a:t>
            </a:r>
            <a:endParaRPr/>
          </a:p>
        </p:txBody>
      </p:sp>
      <p:sp>
        <p:nvSpPr>
          <p:cNvPr id="180" name="Google Shape;180;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11</a:t>
            </a:fld>
            <a:endParaRPr/>
          </a:p>
        </p:txBody>
      </p:sp>
    </p:spTree>
    <p:extLst>
      <p:ext uri="{BB962C8B-B14F-4D97-AF65-F5344CB8AC3E}">
        <p14:creationId xmlns:p14="http://schemas.microsoft.com/office/powerpoint/2010/main" val="617296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2: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i="1" dirty="0"/>
              <a:t>Το 2 και το 3 που χρησιμοποιούνται στη Δύση προήλθαν από τους Ινδικούς αριθμούς ( οι αριθμοί</a:t>
            </a:r>
            <a:r>
              <a:rPr lang="el-GR" i="1" baseline="0" dirty="0"/>
              <a:t>  σε αυτό το τετράγωνο είναι στη γραφή </a:t>
            </a:r>
            <a:r>
              <a:rPr lang="en-US" i="1" baseline="0" dirty="0" err="1"/>
              <a:t>Gurmukhi</a:t>
            </a:r>
            <a:r>
              <a:rPr lang="en-US" i="1" baseline="0" dirty="0"/>
              <a:t>)</a:t>
            </a:r>
            <a:endParaRPr lang="el-GR" i="1" dirty="0"/>
          </a:p>
          <a:p>
            <a:pPr marL="0" marR="0" lvl="0" indent="0" algn="l" rtl="0">
              <a:lnSpc>
                <a:spcPct val="100000"/>
              </a:lnSpc>
              <a:spcBef>
                <a:spcPts val="0"/>
              </a:spcBef>
              <a:spcAft>
                <a:spcPts val="0"/>
              </a:spcAft>
              <a:buClr>
                <a:schemeClr val="dk1"/>
              </a:buClr>
              <a:buSzPts val="1200"/>
              <a:buFont typeface="Calibri"/>
              <a:buNone/>
            </a:pPr>
            <a:r>
              <a:rPr lang="el-GR" i="1" dirty="0"/>
              <a:t>Η μαγική σταθερά 34</a:t>
            </a:r>
            <a:r>
              <a:rPr lang="el-GR" i="1" baseline="0" dirty="0"/>
              <a:t> μπορεί να δημιουργηθεί με 52 διαφορετικούς γεωμετρικούς τρόπους, προσθέτοντας:</a:t>
            </a:r>
            <a:endParaRPr lang="el-GR" i="1" dirty="0"/>
          </a:p>
          <a:p>
            <a:pPr marL="0" marR="0" lvl="0" indent="0" algn="l" rtl="0">
              <a:lnSpc>
                <a:spcPct val="100000"/>
              </a:lnSpc>
              <a:spcBef>
                <a:spcPts val="0"/>
              </a:spcBef>
              <a:spcAft>
                <a:spcPts val="0"/>
              </a:spcAft>
              <a:buClr>
                <a:schemeClr val="dk1"/>
              </a:buClr>
              <a:buSzPts val="1200"/>
              <a:buFont typeface="Arial" pitchFamily="34" charset="0"/>
              <a:buChar char="•"/>
            </a:pPr>
            <a:r>
              <a:rPr lang="el-GR" dirty="0"/>
              <a:t> γραμμές και στήλες (8)</a:t>
            </a:r>
          </a:p>
          <a:p>
            <a:pPr marL="0" marR="0" lvl="0" indent="0" algn="l" rtl="0">
              <a:lnSpc>
                <a:spcPct val="100000"/>
              </a:lnSpc>
              <a:spcBef>
                <a:spcPts val="0"/>
              </a:spcBef>
              <a:spcAft>
                <a:spcPts val="0"/>
              </a:spcAft>
              <a:buClr>
                <a:schemeClr val="dk1"/>
              </a:buClr>
              <a:buSzPts val="1200"/>
              <a:buFont typeface="Arial" pitchFamily="34" charset="0"/>
              <a:buChar char="•"/>
            </a:pPr>
            <a:r>
              <a:rPr lang="el-GR" baseline="0" dirty="0"/>
              <a:t> οποιαδήποτε δύο ζευγάρια των αντίθετων κορυφών των 3</a:t>
            </a:r>
            <a:r>
              <a:rPr lang="en-US" baseline="0" dirty="0"/>
              <a:t>x3</a:t>
            </a:r>
            <a:r>
              <a:rPr lang="el-GR" baseline="0" dirty="0"/>
              <a:t> τετραγώνων που δημιουργούνται</a:t>
            </a:r>
            <a:r>
              <a:rPr lang="en-US" baseline="0" dirty="0"/>
              <a:t>(28) – </a:t>
            </a:r>
            <a:r>
              <a:rPr lang="el-GR" baseline="0" dirty="0"/>
              <a:t>περιλαμβάνει τις δύο διαγώνιους, έξι σπασμένες διαγώνιες και τέσσερα 3</a:t>
            </a:r>
            <a:r>
              <a:rPr lang="en-US" baseline="0" dirty="0"/>
              <a:t>x3</a:t>
            </a:r>
            <a:r>
              <a:rPr lang="el-GR" baseline="0" dirty="0"/>
              <a:t> τετράγωνα</a:t>
            </a:r>
          </a:p>
          <a:p>
            <a:pPr marL="0" marR="0" lvl="0" indent="0" algn="l" rtl="0">
              <a:lnSpc>
                <a:spcPct val="100000"/>
              </a:lnSpc>
              <a:spcBef>
                <a:spcPts val="0"/>
              </a:spcBef>
              <a:spcAft>
                <a:spcPts val="0"/>
              </a:spcAft>
              <a:buClr>
                <a:schemeClr val="dk1"/>
              </a:buClr>
              <a:buSzPts val="1200"/>
              <a:buFont typeface="Arial" pitchFamily="34" charset="0"/>
              <a:buChar char="•"/>
            </a:pPr>
            <a:r>
              <a:rPr lang="el-GR" baseline="0" dirty="0"/>
              <a:t> τους αριθμούς των 2</a:t>
            </a:r>
            <a:r>
              <a:rPr lang="en-US" baseline="0" dirty="0"/>
              <a:t>x</a:t>
            </a:r>
            <a:r>
              <a:rPr lang="el-GR" baseline="0" dirty="0"/>
              <a:t>2 τετραγώνων που δημιουργούνται (9)</a:t>
            </a:r>
          </a:p>
          <a:p>
            <a:pPr marL="0" marR="0" lvl="0" indent="0" algn="l" rtl="0">
              <a:lnSpc>
                <a:spcPct val="100000"/>
              </a:lnSpc>
              <a:spcBef>
                <a:spcPts val="0"/>
              </a:spcBef>
              <a:spcAft>
                <a:spcPts val="0"/>
              </a:spcAft>
              <a:buClr>
                <a:schemeClr val="dk1"/>
              </a:buClr>
              <a:buSzPts val="1200"/>
              <a:buFont typeface="Arial" pitchFamily="34" charset="0"/>
              <a:buChar char="•"/>
            </a:pPr>
            <a:r>
              <a:rPr lang="el-GR" baseline="0" dirty="0"/>
              <a:t> τις τέσσερις κορυφές ολόκληρου του τετραγώνου (1)</a:t>
            </a:r>
          </a:p>
          <a:p>
            <a:pPr marL="0" marR="0" lvl="0" indent="0" algn="l" rtl="0">
              <a:lnSpc>
                <a:spcPct val="100000"/>
              </a:lnSpc>
              <a:spcBef>
                <a:spcPts val="0"/>
              </a:spcBef>
              <a:spcAft>
                <a:spcPts val="0"/>
              </a:spcAft>
              <a:buClr>
                <a:schemeClr val="dk1"/>
              </a:buClr>
              <a:buSzPts val="1200"/>
              <a:buFont typeface="Arial" pitchFamily="34" charset="0"/>
              <a:buChar char="•"/>
            </a:pPr>
            <a:r>
              <a:rPr lang="en-US" baseline="0" dirty="0"/>
              <a:t> </a:t>
            </a:r>
            <a:r>
              <a:rPr lang="el-GR" baseline="0" dirty="0"/>
              <a:t>ένα ζευγάρι διαδοχικών αριθμών στην πάνω γραμμή, μαζί με το αντίστοιχο ζευγάρι στην κάτω γραμμή, και παρομοίως στις δύο πλαϊνές στήλες (6)</a:t>
            </a:r>
            <a:endParaRPr dirty="0"/>
          </a:p>
          <a:p>
            <a:pPr marL="0" lvl="0" indent="0" algn="l" rtl="0">
              <a:spcBef>
                <a:spcPts val="0"/>
              </a:spcBef>
              <a:spcAft>
                <a:spcPts val="0"/>
              </a:spcAft>
              <a:buNone/>
            </a:pPr>
            <a:endParaRPr sz="1200" b="0" i="0" u="sng" strike="noStrike" dirty="0">
              <a:solidFill>
                <a:schemeClr val="hlink"/>
              </a:solidFill>
              <a:latin typeface="Calibri"/>
              <a:ea typeface="Calibri"/>
              <a:cs typeface="Calibri"/>
              <a:sym typeface="Calibri"/>
              <a:hlinkClick r:id="rId3"/>
            </a:endParaRPr>
          </a:p>
          <a:p>
            <a:pPr marL="0" lvl="0" indent="0" algn="l" rtl="0">
              <a:spcBef>
                <a:spcPts val="0"/>
              </a:spcBef>
              <a:spcAft>
                <a:spcPts val="0"/>
              </a:spcAft>
              <a:buNone/>
            </a:pPr>
            <a:r>
              <a:rPr lang="en-US" sz="1200" b="0" i="0" u="sng" strike="noStrike" dirty="0">
                <a:solidFill>
                  <a:schemeClr val="hlink"/>
                </a:solidFill>
                <a:latin typeface="Calibri"/>
                <a:ea typeface="Calibri"/>
                <a:cs typeface="Calibri"/>
                <a:sym typeface="Calibri"/>
                <a:hlinkClick r:id="rId3"/>
              </a:rPr>
              <a:t>Jean-Pierre </a:t>
            </a:r>
            <a:r>
              <a:rPr lang="en-US" sz="1200" b="0" i="0" u="sng" strike="noStrike" dirty="0" err="1">
                <a:solidFill>
                  <a:schemeClr val="hlink"/>
                </a:solidFill>
                <a:latin typeface="Calibri"/>
                <a:ea typeface="Calibri"/>
                <a:cs typeface="Calibri"/>
                <a:sym typeface="Calibri"/>
                <a:hlinkClick r:id="rId3"/>
              </a:rPr>
              <a:t>Dalbéra</a:t>
            </a:r>
            <a:r>
              <a:rPr lang="en-US" sz="1200" b="0" i="0" u="none" strike="noStrike" dirty="0">
                <a:solidFill>
                  <a:schemeClr val="dk1"/>
                </a:solidFill>
                <a:latin typeface="Calibri"/>
                <a:ea typeface="Calibri"/>
                <a:cs typeface="Calibri"/>
                <a:sym typeface="Calibri"/>
              </a:rPr>
              <a:t> (Temple picture). </a:t>
            </a:r>
            <a:r>
              <a:rPr lang="en-US" sz="1200" b="0" i="0" u="sng" strike="noStrike" dirty="0" err="1">
                <a:solidFill>
                  <a:schemeClr val="hlink"/>
                </a:solidFill>
                <a:latin typeface="Calibri"/>
                <a:ea typeface="Calibri"/>
                <a:cs typeface="Calibri"/>
                <a:sym typeface="Calibri"/>
                <a:hlinkClick r:id="rId4"/>
              </a:rPr>
              <a:t>RainerTypke</a:t>
            </a:r>
            <a:r>
              <a:rPr lang="en-US" sz="1200" b="0" i="0" u="none" strike="noStrike" dirty="0">
                <a:solidFill>
                  <a:schemeClr val="dk1"/>
                </a:solidFill>
                <a:latin typeface="Calibri"/>
                <a:ea typeface="Calibri"/>
                <a:cs typeface="Calibri"/>
                <a:sym typeface="Calibri"/>
              </a:rPr>
              <a:t> (</a:t>
            </a:r>
            <a:r>
              <a:rPr lang="en-US" sz="1200" b="0" i="0" u="none" strike="noStrike" dirty="0" err="1">
                <a:solidFill>
                  <a:schemeClr val="dk1"/>
                </a:solidFill>
                <a:latin typeface="Calibri"/>
                <a:ea typeface="Calibri"/>
                <a:cs typeface="Calibri"/>
                <a:sym typeface="Calibri"/>
              </a:rPr>
              <a:t>Jaina</a:t>
            </a:r>
            <a:r>
              <a:rPr lang="en-US" sz="1200" b="0" i="0" u="none" strike="noStrike" dirty="0">
                <a:solidFill>
                  <a:schemeClr val="dk1"/>
                </a:solidFill>
                <a:latin typeface="Calibri"/>
                <a:ea typeface="Calibri"/>
                <a:cs typeface="Calibri"/>
                <a:sym typeface="Calibri"/>
              </a:rPr>
              <a:t> Square picture)</a:t>
            </a:r>
            <a:endParaRPr dirty="0"/>
          </a:p>
        </p:txBody>
      </p:sp>
      <p:sp>
        <p:nvSpPr>
          <p:cNvPr id="187" name="Google Shape;187;p1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12</a:t>
            </a:fld>
            <a:endParaRPr/>
          </a:p>
        </p:txBody>
      </p:sp>
    </p:spTree>
    <p:extLst>
      <p:ext uri="{BB962C8B-B14F-4D97-AF65-F5344CB8AC3E}">
        <p14:creationId xmlns:p14="http://schemas.microsoft.com/office/powerpoint/2010/main" val="1244677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dirty="0"/>
              <a:t>Shams al-</a:t>
            </a:r>
            <a:r>
              <a:rPr lang="en-US" i="1" dirty="0" err="1"/>
              <a:t>Ma'arif</a:t>
            </a:r>
            <a:endParaRPr/>
          </a:p>
          <a:p>
            <a:pPr marL="0" lvl="0" indent="0" algn="l" rtl="0">
              <a:spcBef>
                <a:spcPts val="0"/>
              </a:spcBef>
              <a:spcAft>
                <a:spcPts val="0"/>
              </a:spcAft>
              <a:buNone/>
            </a:pPr>
            <a:r>
              <a:rPr lang="el-GR" dirty="0"/>
              <a:t>Η Αραβική ονομασία για τα μαγικά τετράγωνα είναι </a:t>
            </a:r>
            <a:r>
              <a:rPr lang="en-US" i="1" dirty="0" err="1"/>
              <a:t>wafq</a:t>
            </a:r>
            <a:r>
              <a:rPr lang="en-US" i="1" dirty="0"/>
              <a:t> al-</a:t>
            </a:r>
            <a:r>
              <a:rPr lang="en-US" i="1" dirty="0" err="1"/>
              <a:t>a'dad</a:t>
            </a:r>
            <a:r>
              <a:rPr lang="en-US" i="1" dirty="0"/>
              <a:t> </a:t>
            </a:r>
            <a:r>
              <a:rPr lang="el-GR" i="0" dirty="0"/>
              <a:t>που</a:t>
            </a:r>
            <a:r>
              <a:rPr lang="el-GR" i="0" baseline="0" dirty="0"/>
              <a:t> μεταφράζεται ως </a:t>
            </a:r>
            <a:r>
              <a:rPr lang="el-GR" i="1" baseline="0" dirty="0"/>
              <a:t>αρμονική διάταξη των αριθμών.</a:t>
            </a:r>
          </a:p>
          <a:p>
            <a:pPr marL="0" lvl="0" indent="0" algn="l" rtl="0">
              <a:spcBef>
                <a:spcPts val="0"/>
              </a:spcBef>
              <a:spcAft>
                <a:spcPts val="0"/>
              </a:spcAft>
              <a:buNone/>
            </a:pPr>
            <a:r>
              <a:rPr lang="el-GR" i="0" baseline="0" dirty="0"/>
              <a:t>Το 1 και το 9 που χρησιμοποιούνται στη Δύση προήλθαν από τους Αραβικούς αριθμούς.</a:t>
            </a:r>
            <a:endParaRPr lang="el-GR" i="0" dirty="0"/>
          </a:p>
          <a:p>
            <a:pPr marL="0" lvl="0" indent="0" algn="l" rtl="0">
              <a:spcBef>
                <a:spcPts val="0"/>
              </a:spcBef>
              <a:spcAft>
                <a:spcPts val="0"/>
              </a:spcAft>
              <a:buNone/>
            </a:pPr>
            <a:r>
              <a:rPr lang="en-US" i="1" dirty="0"/>
              <a:t>https://en.wikipedia.org/wiki/Arabic_numerals#/media/File:Numeration-brahmi_fr.png</a:t>
            </a:r>
            <a:endParaRPr i="1"/>
          </a:p>
          <a:p>
            <a:pPr marL="0" lvl="0" indent="0" algn="l" rtl="0">
              <a:spcBef>
                <a:spcPts val="0"/>
              </a:spcBef>
              <a:spcAft>
                <a:spcPts val="0"/>
              </a:spcAft>
              <a:buNone/>
            </a:pPr>
            <a:r>
              <a:rPr lang="el-GR" i="1" dirty="0"/>
              <a:t>Ο</a:t>
            </a:r>
            <a:r>
              <a:rPr lang="el-GR" i="1" baseline="0" dirty="0"/>
              <a:t> </a:t>
            </a:r>
            <a:r>
              <a:rPr lang="en-US" i="1" dirty="0"/>
              <a:t>Ahmed al-</a:t>
            </a:r>
            <a:r>
              <a:rPr lang="en-US" i="1" dirty="0" err="1"/>
              <a:t>Buni</a:t>
            </a:r>
            <a:r>
              <a:rPr lang="en-US" i="1" dirty="0"/>
              <a:t>  </a:t>
            </a:r>
            <a:r>
              <a:rPr lang="el-GR" i="0" dirty="0"/>
              <a:t>ήταν από την βόρεια Αφρική και μπορεί να επηρεάστηκε από τα</a:t>
            </a:r>
            <a:r>
              <a:rPr lang="el-GR" i="0" baseline="0" dirty="0"/>
              <a:t> δυτικά αραβικά κείμενα όπου προέρχεται το 7. Η μαγική σταθερά 35 μπορεί να επιτευχθεί με πολλούς τρόπους, όπως προσθέτοντας τους αριθμούς των 2</a:t>
            </a:r>
            <a:r>
              <a:rPr lang="en-US" i="0" baseline="0" dirty="0"/>
              <a:t>x</a:t>
            </a:r>
            <a:r>
              <a:rPr lang="el-GR" i="0" baseline="0" dirty="0"/>
              <a:t>2 τετραγώνων που δημιουργούνται στις κορυφές του μεγάλου τετραγώνου καθώς και του 2</a:t>
            </a:r>
            <a:r>
              <a:rPr lang="en-US" i="0" baseline="0" dirty="0"/>
              <a:t>x2 </a:t>
            </a:r>
            <a:r>
              <a:rPr lang="el-GR" i="0" baseline="0" dirty="0"/>
              <a:t>τετραγώνου στη μέση, όπως επίσης προσθέτοντας μία στήλη, γραμμή ή διαγώνιο.</a:t>
            </a:r>
            <a:endParaRPr lang="el-GR" i="0" dirty="0"/>
          </a:p>
        </p:txBody>
      </p:sp>
      <p:sp>
        <p:nvSpPr>
          <p:cNvPr id="197" name="Google Shape;197;p1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13</a:t>
            </a:fld>
            <a:endParaRPr/>
          </a:p>
        </p:txBody>
      </p:sp>
    </p:spTree>
    <p:extLst>
      <p:ext uri="{BB962C8B-B14F-4D97-AF65-F5344CB8AC3E}">
        <p14:creationId xmlns:p14="http://schemas.microsoft.com/office/powerpoint/2010/main" val="1621025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4: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l-GR" dirty="0"/>
              <a:t>Ρωμαϊκοί αριθμοί που απεικονίζονται σε ένα Γαλλικό ρολόι </a:t>
            </a:r>
            <a:r>
              <a:rPr lang="en-US" dirty="0"/>
              <a:t>(</a:t>
            </a:r>
            <a:r>
              <a:rPr lang="el-GR" dirty="0"/>
              <a:t>Προβηγκία)</a:t>
            </a:r>
            <a:r>
              <a:rPr lang="el-GR" baseline="0" dirty="0"/>
              <a:t> και μία ημερομηνία σε μία γέφυρα του </a:t>
            </a:r>
            <a:r>
              <a:rPr lang="en-US" baseline="0" dirty="0"/>
              <a:t>Bath (</a:t>
            </a:r>
            <a:r>
              <a:rPr lang="el-GR" baseline="0" dirty="0"/>
              <a:t>Αγγλία).</a:t>
            </a:r>
          </a:p>
          <a:p>
            <a:pPr marL="0" marR="0" lvl="0" indent="0" algn="l" rtl="0">
              <a:lnSpc>
                <a:spcPct val="100000"/>
              </a:lnSpc>
              <a:spcBef>
                <a:spcPts val="0"/>
              </a:spcBef>
              <a:spcAft>
                <a:spcPts val="0"/>
              </a:spcAft>
              <a:buClr>
                <a:schemeClr val="dk1"/>
              </a:buClr>
              <a:buSzPts val="1200"/>
              <a:buFont typeface="Calibri"/>
              <a:buNone/>
            </a:pPr>
            <a:r>
              <a:rPr lang="el-GR" baseline="0" dirty="0"/>
              <a:t>Φανταστείτε να κάνετε προσθέσεις με αυτούς τους αριθμούς!</a:t>
            </a:r>
            <a:endParaRPr lang="el-G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Clock tower CC0 Public Domain</a:t>
            </a:r>
            <a:endParaRPr dirty="0"/>
          </a:p>
          <a:p>
            <a:pPr marL="0" marR="0" lvl="0" indent="0" algn="l" rtl="0">
              <a:lnSpc>
                <a:spcPct val="100000"/>
              </a:lnSpc>
              <a:spcBef>
                <a:spcPts val="0"/>
              </a:spcBef>
              <a:spcAft>
                <a:spcPts val="0"/>
              </a:spcAft>
              <a:buClr>
                <a:schemeClr val="dk1"/>
              </a:buClr>
              <a:buSzPts val="1200"/>
              <a:buFont typeface="Calibri"/>
              <a:buNone/>
            </a:pPr>
            <a:r>
              <a:rPr lang="en-US" dirty="0"/>
              <a:t>Cleveland Bridge plaque, Bath (1827)</a:t>
            </a:r>
            <a:endParaRPr dirty="0"/>
          </a:p>
          <a:p>
            <a:pPr marL="0" marR="0" lvl="0" indent="0" algn="l" rtl="0">
              <a:lnSpc>
                <a:spcPct val="100000"/>
              </a:lnSpc>
              <a:spcBef>
                <a:spcPts val="0"/>
              </a:spcBef>
              <a:spcAft>
                <a:spcPts val="0"/>
              </a:spcAft>
              <a:buClr>
                <a:schemeClr val="dk1"/>
              </a:buClr>
              <a:buSzPts val="1200"/>
              <a:buFont typeface="Calibri"/>
              <a:buNone/>
            </a:pPr>
            <a:r>
              <a:rPr lang="en-US" dirty="0"/>
              <a:t>cc-by-</a:t>
            </a:r>
            <a:r>
              <a:rPr lang="en-US" dirty="0" err="1"/>
              <a:t>sa</a:t>
            </a:r>
            <a:r>
              <a:rPr lang="en-US" dirty="0"/>
              <a:t>/2.0 - © Jaggery - geograph.org.uk/p/3346422</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06" name="Google Shape;206;p1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14</a:t>
            </a:fld>
            <a:endParaRPr/>
          </a:p>
        </p:txBody>
      </p:sp>
    </p:spTree>
    <p:extLst>
      <p:ext uri="{BB962C8B-B14F-4D97-AF65-F5344CB8AC3E}">
        <p14:creationId xmlns:p14="http://schemas.microsoft.com/office/powerpoint/2010/main" val="2033402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5: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dirty="0"/>
              <a:t>Αυτό μπορεί</a:t>
            </a:r>
            <a:r>
              <a:rPr lang="el-GR" baseline="0" dirty="0"/>
              <a:t> να συνοδευτεί από το παιδικό βιβλίο </a:t>
            </a:r>
            <a:r>
              <a:rPr lang="en-US" dirty="0"/>
              <a:t>‘Blockhead, the life of Fibonacci’ </a:t>
            </a:r>
            <a:r>
              <a:rPr lang="el-GR" dirty="0"/>
              <a:t>των</a:t>
            </a:r>
            <a:r>
              <a:rPr lang="en-US" dirty="0"/>
              <a:t> Joseph </a:t>
            </a:r>
            <a:r>
              <a:rPr lang="en-US" dirty="0" err="1"/>
              <a:t>D’Agnese</a:t>
            </a:r>
            <a:r>
              <a:rPr lang="en-US" dirty="0"/>
              <a:t> </a:t>
            </a:r>
            <a:r>
              <a:rPr lang="el-GR" dirty="0"/>
              <a:t>και</a:t>
            </a:r>
            <a:r>
              <a:rPr lang="en-US" dirty="0"/>
              <a:t> John O’Brien. Henry Holt Publishers ISBN 978-0-8050-6305-9</a:t>
            </a:r>
            <a:endParaRPr dirty="0"/>
          </a:p>
          <a:p>
            <a:pPr marL="0" lvl="0" indent="0" algn="l" rtl="0">
              <a:spcBef>
                <a:spcPts val="0"/>
              </a:spcBef>
              <a:spcAft>
                <a:spcPts val="0"/>
              </a:spcAft>
              <a:buNone/>
            </a:pPr>
            <a:endParaRPr dirty="0"/>
          </a:p>
        </p:txBody>
      </p:sp>
      <p:sp>
        <p:nvSpPr>
          <p:cNvPr id="216" name="Google Shape;216;p1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15</a:t>
            </a:fld>
            <a:endParaRPr/>
          </a:p>
        </p:txBody>
      </p:sp>
    </p:spTree>
    <p:extLst>
      <p:ext uri="{BB962C8B-B14F-4D97-AF65-F5344CB8AC3E}">
        <p14:creationId xmlns:p14="http://schemas.microsoft.com/office/powerpoint/2010/main" val="4175431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sz="1200" b="0" i="0" dirty="0">
                <a:solidFill>
                  <a:schemeClr val="dk1"/>
                </a:solidFill>
                <a:latin typeface="Calibri"/>
                <a:ea typeface="Calibri"/>
                <a:cs typeface="Calibri"/>
                <a:sym typeface="Calibri"/>
              </a:rPr>
              <a:t>Οι</a:t>
            </a:r>
            <a:r>
              <a:rPr lang="el-GR" sz="1200" b="0" i="0" baseline="0" dirty="0">
                <a:solidFill>
                  <a:schemeClr val="dk1"/>
                </a:solidFill>
                <a:latin typeface="Calibri"/>
                <a:ea typeface="Calibri"/>
                <a:cs typeface="Calibri"/>
                <a:sym typeface="Calibri"/>
              </a:rPr>
              <a:t> δύο διαφορετικοί τρόποι για να δημιουργηθεί το</a:t>
            </a:r>
            <a:r>
              <a:rPr lang="en-US" sz="1200" b="0" i="0" dirty="0">
                <a:solidFill>
                  <a:schemeClr val="dk1"/>
                </a:solidFill>
                <a:latin typeface="Calibri"/>
                <a:ea typeface="Calibri"/>
                <a:cs typeface="Calibri"/>
                <a:sym typeface="Calibri"/>
              </a:rPr>
              <a:t> 1729 :</a:t>
            </a:r>
            <a:endParaRPr/>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
            </a:r>
            <a:br>
              <a:rPr lang="en-US" sz="1200" b="0" i="0" dirty="0">
                <a:solidFill>
                  <a:schemeClr val="dk1"/>
                </a:solidFill>
                <a:latin typeface="Calibri"/>
                <a:ea typeface="Calibri"/>
                <a:cs typeface="Calibri"/>
                <a:sym typeface="Calibri"/>
              </a:rPr>
            </a:br>
            <a:r>
              <a:rPr lang="en-US" dirty="0"/>
              <a:t>1729 = 1</a:t>
            </a:r>
            <a:r>
              <a:rPr lang="en-US" baseline="30000" dirty="0"/>
              <a:t>3</a:t>
            </a:r>
            <a:r>
              <a:rPr lang="en-US" dirty="0"/>
              <a:t> + 12</a:t>
            </a:r>
            <a:r>
              <a:rPr lang="en-US" baseline="30000" dirty="0"/>
              <a:t>3</a:t>
            </a:r>
            <a:r>
              <a:rPr lang="en-US" dirty="0"/>
              <a:t> = 9</a:t>
            </a:r>
            <a:r>
              <a:rPr lang="en-US" baseline="30000" dirty="0"/>
              <a:t>3</a:t>
            </a:r>
            <a:r>
              <a:rPr lang="en-US" dirty="0"/>
              <a:t> + 10</a:t>
            </a:r>
            <a:r>
              <a:rPr lang="en-US" baseline="30000" dirty="0"/>
              <a:t>3</a:t>
            </a:r>
            <a:r>
              <a:rPr lang="en-US" dirty="0"/>
              <a:t>.</a:t>
            </a:r>
            <a:endParaRPr/>
          </a:p>
        </p:txBody>
      </p:sp>
      <p:sp>
        <p:nvSpPr>
          <p:cNvPr id="223" name="Google Shape;223;p1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16</a:t>
            </a:fld>
            <a:endParaRPr/>
          </a:p>
        </p:txBody>
      </p:sp>
    </p:spTree>
    <p:extLst>
      <p:ext uri="{BB962C8B-B14F-4D97-AF65-F5344CB8AC3E}">
        <p14:creationId xmlns:p14="http://schemas.microsoft.com/office/powerpoint/2010/main" val="1178148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Για αυτή τη δράση δώστε στα παιδιά τετραγωνισμένο χαρτί.</a:t>
            </a:r>
          </a:p>
        </p:txBody>
      </p:sp>
      <p:sp>
        <p:nvSpPr>
          <p:cNvPr id="4" name="Θέση αριθμού διαφάνειας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9553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l-GR" dirty="0"/>
              <a:t>Πρόκειται για το μαγικό τετράγωνο της</a:t>
            </a:r>
            <a:r>
              <a:rPr lang="el-GR" baseline="0" dirty="0"/>
              <a:t> ημερομηνίας γέννησης του </a:t>
            </a:r>
            <a:r>
              <a:rPr lang="en-US" baseline="0" dirty="0" err="1"/>
              <a:t>Srinivasa</a:t>
            </a:r>
            <a:r>
              <a:rPr lang="en-US" baseline="0" dirty="0"/>
              <a:t> </a:t>
            </a:r>
            <a:r>
              <a:rPr lang="en-US" baseline="0" dirty="0" err="1"/>
              <a:t>Ramanujan</a:t>
            </a:r>
            <a:r>
              <a:rPr lang="el-GR" baseline="0" dirty="0"/>
              <a:t>.</a:t>
            </a:r>
            <a:endParaRPr/>
          </a:p>
        </p:txBody>
      </p:sp>
      <p:sp>
        <p:nvSpPr>
          <p:cNvPr id="252" name="Google Shape;252;p18: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4657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19: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0721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sz="1200" b="0" i="0" u="none" strike="noStrike" dirty="0">
                <a:solidFill>
                  <a:schemeClr val="dk1"/>
                </a:solidFill>
                <a:latin typeface="Calibri"/>
                <a:ea typeface="Calibri"/>
                <a:cs typeface="Calibri"/>
                <a:sym typeface="Calibri"/>
              </a:rPr>
              <a:t>Η κινεζική</a:t>
            </a:r>
            <a:r>
              <a:rPr lang="el-GR" sz="1200" b="0" i="0" u="none" strike="noStrike" baseline="0" dirty="0">
                <a:solidFill>
                  <a:schemeClr val="dk1"/>
                </a:solidFill>
                <a:latin typeface="Calibri"/>
                <a:ea typeface="Calibri"/>
                <a:cs typeface="Calibri"/>
                <a:sym typeface="Calibri"/>
              </a:rPr>
              <a:t> λογοτεχνία, που χρονολογείται από το 2800 π.Χ. (μερικοί λένε το 640 π.Χ.), αφηγείται τον μύθο του </a:t>
            </a:r>
            <a:r>
              <a:rPr lang="en-US" sz="1200" b="0" i="0" u="none" strike="noStrike" baseline="0" dirty="0">
                <a:solidFill>
                  <a:schemeClr val="dk1"/>
                </a:solidFill>
                <a:latin typeface="Calibri"/>
                <a:ea typeface="Calibri"/>
                <a:cs typeface="Calibri"/>
                <a:sym typeface="Calibri"/>
              </a:rPr>
              <a:t>Lo </a:t>
            </a:r>
            <a:r>
              <a:rPr lang="en-US" sz="1200" b="0" i="0" u="none" strike="noStrike" baseline="0" dirty="0" err="1">
                <a:solidFill>
                  <a:schemeClr val="dk1"/>
                </a:solidFill>
                <a:latin typeface="Calibri"/>
                <a:ea typeface="Calibri"/>
                <a:cs typeface="Calibri"/>
                <a:sym typeface="Calibri"/>
              </a:rPr>
              <a:t>Shu</a:t>
            </a:r>
            <a:r>
              <a:rPr lang="en-US" sz="1200" b="0" i="0" u="none" strike="noStrike" baseline="0" dirty="0">
                <a:solidFill>
                  <a:schemeClr val="dk1"/>
                </a:solidFill>
                <a:latin typeface="Calibri"/>
                <a:ea typeface="Calibri"/>
                <a:cs typeface="Calibri"/>
                <a:sym typeface="Calibri"/>
              </a:rPr>
              <a:t> </a:t>
            </a:r>
            <a:r>
              <a:rPr lang="el-GR" sz="1200" b="0" i="0" u="none" strike="noStrike" baseline="0" dirty="0">
                <a:solidFill>
                  <a:schemeClr val="dk1"/>
                </a:solidFill>
                <a:latin typeface="Calibri"/>
                <a:ea typeface="Calibri"/>
                <a:cs typeface="Calibri"/>
                <a:sym typeface="Calibri"/>
              </a:rPr>
              <a:t>ή την «κύλιση του ποταμού </a:t>
            </a:r>
            <a:r>
              <a:rPr lang="en-US" sz="1200" b="0" i="0" u="none" strike="noStrike" baseline="0" dirty="0">
                <a:solidFill>
                  <a:schemeClr val="dk1"/>
                </a:solidFill>
                <a:latin typeface="Calibri"/>
                <a:ea typeface="Calibri"/>
                <a:cs typeface="Calibri"/>
                <a:sym typeface="Calibri"/>
              </a:rPr>
              <a:t>Lo</a:t>
            </a:r>
            <a:r>
              <a:rPr lang="el-GR" sz="1200" b="0" i="0" u="none" strike="noStrike" baseline="0" dirty="0">
                <a:solidFill>
                  <a:schemeClr val="dk1"/>
                </a:solidFill>
                <a:latin typeface="Calibri"/>
                <a:ea typeface="Calibri"/>
                <a:cs typeface="Calibri"/>
                <a:sym typeface="Calibri"/>
              </a:rPr>
              <a:t>». Στην αρχαία Κίνα, συνέβη μία μεγάλη πλημμύρα. Οι άνθρωποι προσέφεραν θυσία στον θεό ενός από τους ποταμούς που υπερχείλισαν, του ποταμού </a:t>
            </a:r>
            <a:r>
              <a:rPr lang="en-US" sz="1200" b="0" i="0" u="none" strike="noStrike" baseline="0" dirty="0">
                <a:solidFill>
                  <a:schemeClr val="dk1"/>
                </a:solidFill>
                <a:latin typeface="Calibri"/>
                <a:ea typeface="Calibri"/>
                <a:cs typeface="Calibri"/>
                <a:sym typeface="Calibri"/>
              </a:rPr>
              <a:t>Lo, </a:t>
            </a:r>
            <a:r>
              <a:rPr lang="el-GR" sz="1200" b="0" i="0" u="none" strike="noStrike" baseline="0" dirty="0">
                <a:solidFill>
                  <a:schemeClr val="dk1"/>
                </a:solidFill>
                <a:latin typeface="Calibri"/>
                <a:ea typeface="Calibri"/>
                <a:cs typeface="Calibri"/>
                <a:sym typeface="Calibri"/>
              </a:rPr>
              <a:t>προσπαθώντας να κατευνάσουν την οργή του. Ύστερα, αναδύθηκε από το νερό μία χελώνα με ένα περίεργο μοτίβο σχηματισμένο σε τετράγωνο πάνω στο καβούκι της, που θεωρήθηκε καλός οιωνός. Στην Ινδία αποκαλείται «</a:t>
            </a:r>
            <a:r>
              <a:rPr lang="en-US" sz="1200" b="0" i="0" u="none" strike="noStrike" baseline="0" dirty="0" err="1">
                <a:solidFill>
                  <a:schemeClr val="dk1"/>
                </a:solidFill>
                <a:latin typeface="Calibri"/>
                <a:ea typeface="Calibri"/>
                <a:cs typeface="Calibri"/>
                <a:sym typeface="Calibri"/>
              </a:rPr>
              <a:t>laxmi</a:t>
            </a:r>
            <a:r>
              <a:rPr lang="en-US" sz="1200" b="0" i="0" u="none" strike="noStrike" baseline="0" dirty="0">
                <a:solidFill>
                  <a:schemeClr val="dk1"/>
                </a:solidFill>
                <a:latin typeface="Calibri"/>
                <a:ea typeface="Calibri"/>
                <a:cs typeface="Calibri"/>
                <a:sym typeface="Calibri"/>
              </a:rPr>
              <a:t> </a:t>
            </a:r>
            <a:r>
              <a:rPr lang="en-US" sz="1200" b="0" i="0" u="none" strike="noStrike" baseline="0" dirty="0" err="1">
                <a:solidFill>
                  <a:schemeClr val="dk1"/>
                </a:solidFill>
                <a:latin typeface="Calibri"/>
                <a:ea typeface="Calibri"/>
                <a:cs typeface="Calibri"/>
                <a:sym typeface="Calibri"/>
              </a:rPr>
              <a:t>vantra</a:t>
            </a:r>
            <a:r>
              <a:rPr lang="el-GR" sz="1200" b="0" i="0" u="none" strike="noStrike" baseline="0" dirty="0">
                <a:solidFill>
                  <a:schemeClr val="dk1"/>
                </a:solidFill>
                <a:latin typeface="Calibri"/>
                <a:ea typeface="Calibri"/>
                <a:cs typeface="Calibri"/>
                <a:sym typeface="Calibri"/>
              </a:rPr>
              <a:t>». Αυτό το τετράγωνο ήταν αξιοσημείωτο επειδή οι αριθμοί σε κάθε οριζόντια, κάθετη και διαγώνια σειρά είχαν άθροισμα 15. Δεκαπέντε είναι ο αριθμός των ημερών μεταξύ της νέας σελήνης και της πανσελήνου. Ο αριθμός 5 ήταν εξέχων στην αρχαία Κίνα και αυτό το μαγικό τετράγωνο είχε στο κέντρο του πλέγματος το 5.</a:t>
            </a:r>
            <a:endParaRPr lang="en-US" sz="1200" b="0" i="0" u="none" strike="noStrike" baseline="0" dirty="0">
              <a:solidFill>
                <a:schemeClr val="dk1"/>
              </a:solidFill>
              <a:latin typeface="Calibri"/>
              <a:ea typeface="Calibri"/>
              <a:cs typeface="Calibri"/>
              <a:sym typeface="Calibri"/>
            </a:endParaRPr>
          </a:p>
        </p:txBody>
      </p:sp>
      <p:sp>
        <p:nvSpPr>
          <p:cNvPr id="94" name="Google Shape;94;p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a:t>
            </a:fld>
            <a:endParaRPr/>
          </a:p>
        </p:txBody>
      </p:sp>
    </p:spTree>
    <p:extLst>
      <p:ext uri="{BB962C8B-B14F-4D97-AF65-F5344CB8AC3E}">
        <p14:creationId xmlns:p14="http://schemas.microsoft.com/office/powerpoint/2010/main" val="3214357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0: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2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dirty="0"/>
              <a:t>Τι παρατηρείτε σε αυτό το μοτίβο;</a:t>
            </a:r>
            <a:endParaRPr/>
          </a:p>
        </p:txBody>
      </p:sp>
      <p:sp>
        <p:nvSpPr>
          <p:cNvPr id="263" name="Google Shape;263;p2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20</a:t>
            </a:fld>
            <a:endParaRPr/>
          </a:p>
        </p:txBody>
      </p:sp>
    </p:spTree>
    <p:extLst>
      <p:ext uri="{BB962C8B-B14F-4D97-AF65-F5344CB8AC3E}">
        <p14:creationId xmlns:p14="http://schemas.microsoft.com/office/powerpoint/2010/main" val="1114808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1: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2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dirty="0"/>
              <a:t>Το τετράγωνο «</a:t>
            </a:r>
            <a:r>
              <a:rPr lang="en-US" dirty="0" err="1"/>
              <a:t>Sator</a:t>
            </a:r>
            <a:r>
              <a:rPr lang="el-GR" dirty="0"/>
              <a:t>» είναι η πρώτη</a:t>
            </a:r>
            <a:r>
              <a:rPr lang="el-GR" baseline="0" dirty="0"/>
              <a:t> χρονολογημένη καρκινική γραφή</a:t>
            </a:r>
            <a:r>
              <a:rPr lang="en-US" baseline="0" dirty="0"/>
              <a:t> (</a:t>
            </a:r>
            <a:r>
              <a:rPr lang="el-GR" sz="1200" b="0" i="0" u="none" strike="noStrike" cap="none" dirty="0">
                <a:solidFill>
                  <a:schemeClr val="dk1"/>
                </a:solidFill>
                <a:latin typeface="Calibri"/>
                <a:ea typeface="Calibri"/>
                <a:cs typeface="Calibri"/>
                <a:sym typeface="Calibri"/>
              </a:rPr>
              <a:t>Η καρκινική γραφή -παλίνδρομο (</a:t>
            </a:r>
            <a:r>
              <a:rPr lang="el-GR" sz="1200" b="0" i="0" u="none" strike="noStrike" cap="none" dirty="0" err="1">
                <a:solidFill>
                  <a:schemeClr val="dk1"/>
                </a:solidFill>
                <a:latin typeface="Calibri"/>
                <a:ea typeface="Calibri"/>
                <a:cs typeface="Calibri"/>
                <a:sym typeface="Calibri"/>
              </a:rPr>
              <a:t>palindrome</a:t>
            </a:r>
            <a:r>
              <a:rPr lang="el-GR" sz="1200" b="0" i="0" u="none" strike="noStrike" cap="none" dirty="0">
                <a:solidFill>
                  <a:schemeClr val="dk1"/>
                </a:solidFill>
                <a:latin typeface="Calibri"/>
                <a:ea typeface="Calibri"/>
                <a:cs typeface="Calibri"/>
                <a:sym typeface="Calibri"/>
              </a:rPr>
              <a:t>), είναι οποιαδήποτε ακολουθία γραμμάτων, αριθμών ή χαρακτήρων που διαβάζεται το ίδιο από διαφορετικές κατευθύνσεις.</a:t>
            </a:r>
            <a:r>
              <a:rPr lang="en-US" sz="1200" b="0" i="0" u="none" strike="noStrike" cap="none" dirty="0">
                <a:solidFill>
                  <a:schemeClr val="dk1"/>
                </a:solidFill>
                <a:latin typeface="Calibri"/>
                <a:ea typeface="Calibri"/>
                <a:cs typeface="Calibri"/>
                <a:sym typeface="Calibri"/>
              </a:rPr>
              <a:t>)</a:t>
            </a:r>
            <a:r>
              <a:rPr lang="el-GR" baseline="0" dirty="0"/>
              <a:t>. Βρέθηκε στα χαλάσματα της Πομπηίας, στο </a:t>
            </a:r>
            <a:r>
              <a:rPr lang="en-US" dirty="0"/>
              <a:t>Herculaneum, </a:t>
            </a:r>
            <a:r>
              <a:rPr lang="el-GR" dirty="0"/>
              <a:t>μία πόλη που θάφτηκε στις στάχτες του βουνού Βεζούβιου το 79 </a:t>
            </a:r>
            <a:r>
              <a:rPr lang="el-GR" dirty="0" err="1"/>
              <a:t>μ.Χ</a:t>
            </a:r>
            <a:r>
              <a:rPr lang="el-GR" dirty="0"/>
              <a:t>. Αποτελείται</a:t>
            </a:r>
            <a:r>
              <a:rPr lang="el-GR" baseline="0" dirty="0"/>
              <a:t> από μία πρόταση γραμμένη στα Λατινικά: </a:t>
            </a:r>
            <a:r>
              <a:rPr lang="en-US" dirty="0"/>
              <a:t>"</a:t>
            </a:r>
            <a:r>
              <a:rPr lang="en-US" dirty="0" err="1"/>
              <a:t>Sator</a:t>
            </a:r>
            <a:r>
              <a:rPr lang="en-US" dirty="0"/>
              <a:t> </a:t>
            </a:r>
            <a:r>
              <a:rPr lang="en-US" dirty="0" err="1"/>
              <a:t>Arepo</a:t>
            </a:r>
            <a:r>
              <a:rPr lang="en-US" dirty="0"/>
              <a:t> Tenet Opera </a:t>
            </a:r>
            <a:r>
              <a:rPr lang="en-US" dirty="0" err="1"/>
              <a:t>Rotas</a:t>
            </a:r>
            <a:r>
              <a:rPr lang="en-US" dirty="0"/>
              <a:t>.” </a:t>
            </a:r>
            <a:r>
              <a:rPr lang="el-GR" dirty="0"/>
              <a:t> Κάποιες</a:t>
            </a:r>
            <a:r>
              <a:rPr lang="el-GR" baseline="0" dirty="0"/>
              <a:t> από τις πιθανές ερμηνείες είναι: ‘ο αγρότης χρησιμοποιεί το άροτρό του για την δουλεία του’ ή ‘Ο σπορέας ελέγχει με  προσοχή τις ρόδες’.</a:t>
            </a:r>
            <a:endParaRPr lang="en-US" baseline="0" dirty="0"/>
          </a:p>
        </p:txBody>
      </p:sp>
      <p:sp>
        <p:nvSpPr>
          <p:cNvPr id="270" name="Google Shape;270;p2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21</a:t>
            </a:fld>
            <a:endParaRPr/>
          </a:p>
        </p:txBody>
      </p:sp>
    </p:spTree>
    <p:extLst>
      <p:ext uri="{BB962C8B-B14F-4D97-AF65-F5344CB8AC3E}">
        <p14:creationId xmlns:p14="http://schemas.microsoft.com/office/powerpoint/2010/main" val="706832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2: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2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dirty="0"/>
              <a:t>Σε ένα Λατινικό Τετράγωνο οι αριθμοί εμφανίζονται τόσες φορές στο τετράγωνο όσες</a:t>
            </a:r>
            <a:r>
              <a:rPr lang="el-GR" baseline="0" dirty="0"/>
              <a:t> και το μήκος μίας από της πλευρές του τετραγώνου (π.χ. 3 στο παραπάνω παράδειγμα), αλλά οι αριθμοί είναι διαταγμένοι με τέτοιο τρόπο ώστε καμία γραμμή ή στήλη να μην έχει τον ίδιο αριθμό πάνω από μία φορά.</a:t>
            </a:r>
            <a:endParaRPr lang="el-GR" dirty="0"/>
          </a:p>
        </p:txBody>
      </p:sp>
      <p:sp>
        <p:nvSpPr>
          <p:cNvPr id="277" name="Google Shape;277;p2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22</a:t>
            </a:fld>
            <a:endParaRPr/>
          </a:p>
        </p:txBody>
      </p:sp>
    </p:spTree>
    <p:extLst>
      <p:ext uri="{BB962C8B-B14F-4D97-AF65-F5344CB8AC3E}">
        <p14:creationId xmlns:p14="http://schemas.microsoft.com/office/powerpoint/2010/main" val="2613081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23: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4683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4: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dirty="0"/>
              <a:t>Κοιτάξτε</a:t>
            </a:r>
            <a:r>
              <a:rPr lang="el-GR" baseline="0" dirty="0"/>
              <a:t> το σχολικό σας πρόγραμμα. Παρατηρήστε ότι δουλεύει σαν ένα Λατινικό Τετράγωνο (με κάθε καθηγητή και τάξη να εμφανίζονται μόνο μία φορά σε κάθε χρονικό περιθώριο μίας δεδομένης ημέρας). </a:t>
            </a:r>
            <a:endParaRPr lang="el-GR" dirty="0"/>
          </a:p>
          <a:p>
            <a:pPr marL="0" lvl="0" indent="0" algn="l" rtl="0">
              <a:spcBef>
                <a:spcPts val="0"/>
              </a:spcBef>
              <a:spcAft>
                <a:spcPts val="0"/>
              </a:spcAft>
              <a:buNone/>
            </a:pPr>
            <a:r>
              <a:rPr lang="el-GR" dirty="0"/>
              <a:t>Τι</a:t>
            </a:r>
            <a:r>
              <a:rPr lang="el-GR" baseline="0" dirty="0"/>
              <a:t> άλλο θα μπορούσε να οργανωθεί με αυτόν τον τρόπο;</a:t>
            </a:r>
            <a:endParaRPr/>
          </a:p>
        </p:txBody>
      </p:sp>
      <p:sp>
        <p:nvSpPr>
          <p:cNvPr id="292" name="Google Shape;292;p2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24</a:t>
            </a:fld>
            <a:endParaRPr/>
          </a:p>
        </p:txBody>
      </p:sp>
    </p:spTree>
    <p:extLst>
      <p:ext uri="{BB962C8B-B14F-4D97-AF65-F5344CB8AC3E}">
        <p14:creationId xmlns:p14="http://schemas.microsoft.com/office/powerpoint/2010/main" val="2697130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5: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2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dirty="0"/>
              <a:t>Το</a:t>
            </a:r>
            <a:r>
              <a:rPr lang="en-US" dirty="0"/>
              <a:t> Sudoku </a:t>
            </a:r>
            <a:r>
              <a:rPr lang="el-GR" dirty="0"/>
              <a:t>είναι</a:t>
            </a:r>
            <a:r>
              <a:rPr lang="el-GR" baseline="0" dirty="0"/>
              <a:t> ένα</a:t>
            </a:r>
            <a:r>
              <a:rPr lang="en-US" dirty="0"/>
              <a:t> 9x9 </a:t>
            </a:r>
            <a:r>
              <a:rPr lang="el-GR" dirty="0"/>
              <a:t>Λατινικό</a:t>
            </a:r>
            <a:r>
              <a:rPr lang="el-GR" baseline="0" dirty="0"/>
              <a:t> Τετράγωνο</a:t>
            </a:r>
            <a:r>
              <a:rPr lang="en-US" dirty="0"/>
              <a:t>. </a:t>
            </a:r>
            <a:r>
              <a:rPr lang="el-GR" dirty="0"/>
              <a:t>Μερικά </a:t>
            </a:r>
            <a:r>
              <a:rPr lang="en-US" dirty="0"/>
              <a:t>Sudoku</a:t>
            </a:r>
            <a:r>
              <a:rPr lang="en-US" baseline="0" dirty="0"/>
              <a:t> </a:t>
            </a:r>
            <a:r>
              <a:rPr lang="el-GR" baseline="0" dirty="0"/>
              <a:t>μπορούν να δημιουργηθούν από μαγικά τετράγωνα</a:t>
            </a:r>
            <a:r>
              <a:rPr lang="en-US" dirty="0"/>
              <a:t>: http://www.sachsentext.de/en/node/825 </a:t>
            </a:r>
            <a:endParaRPr/>
          </a:p>
        </p:txBody>
      </p:sp>
      <p:sp>
        <p:nvSpPr>
          <p:cNvPr id="299" name="Google Shape;299;p2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25</a:t>
            </a:fld>
            <a:endParaRPr/>
          </a:p>
        </p:txBody>
      </p:sp>
    </p:spTree>
    <p:extLst>
      <p:ext uri="{BB962C8B-B14F-4D97-AF65-F5344CB8AC3E}">
        <p14:creationId xmlns:p14="http://schemas.microsoft.com/office/powerpoint/2010/main" val="1898960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6: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2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l-GR" sz="1200" dirty="0"/>
              <a:t>Τι συμβαίνει αν προσθέσουμε</a:t>
            </a:r>
            <a:r>
              <a:rPr lang="el-GR" sz="1200" baseline="0" dirty="0"/>
              <a:t> το 1 στο 2 του 12; Ή αν προσθέσουμε το 1 στο 6 του 16; Αυτό λέγεται «ψηφιακή διαδρομή» (</a:t>
            </a:r>
            <a:r>
              <a:rPr lang="en-US" sz="1200" baseline="0" dirty="0"/>
              <a:t>digital root) </a:t>
            </a:r>
            <a:r>
              <a:rPr lang="el-GR" sz="1200" baseline="0" dirty="0"/>
              <a:t>και γίνεται προσθέτοντας δύο ψηφία (ή περισσότερα) μαζί μέχρι να απομείνει μόνο ένα ψηφίο.</a:t>
            </a:r>
            <a:endParaRPr lang="el-GR" sz="1200" dirty="0"/>
          </a:p>
        </p:txBody>
      </p:sp>
      <p:sp>
        <p:nvSpPr>
          <p:cNvPr id="306" name="Google Shape;306;p2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26</a:t>
            </a:fld>
            <a:endParaRPr/>
          </a:p>
        </p:txBody>
      </p:sp>
    </p:spTree>
    <p:extLst>
      <p:ext uri="{BB962C8B-B14F-4D97-AF65-F5344CB8AC3E}">
        <p14:creationId xmlns:p14="http://schemas.microsoft.com/office/powerpoint/2010/main" val="751304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7: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dirty="0"/>
              <a:t>Ποιες αριθμητικές ακολουθίες και μοτίβα μπορούν</a:t>
            </a:r>
            <a:r>
              <a:rPr lang="el-GR" baseline="0" dirty="0"/>
              <a:t> να παρατηρήσουν οι μαθητές;</a:t>
            </a:r>
            <a:endParaRPr lang="el-GR" dirty="0"/>
          </a:p>
          <a:p>
            <a:pPr marL="0" lvl="0" indent="0" algn="l" rtl="0">
              <a:spcBef>
                <a:spcPts val="0"/>
              </a:spcBef>
              <a:spcAft>
                <a:spcPts val="0"/>
              </a:spcAft>
              <a:buNone/>
            </a:pPr>
            <a:endParaRPr/>
          </a:p>
          <a:p>
            <a:pPr marL="0" lvl="0" indent="0" algn="l" rtl="0">
              <a:spcBef>
                <a:spcPts val="0"/>
              </a:spcBef>
              <a:spcAft>
                <a:spcPts val="0"/>
              </a:spcAft>
              <a:buNone/>
            </a:pPr>
            <a:r>
              <a:rPr lang="el-GR" dirty="0"/>
              <a:t>Η πρώτη</a:t>
            </a:r>
            <a:r>
              <a:rPr lang="el-GR" baseline="0" dirty="0"/>
              <a:t> γραμμή και στήλη πηγαίνει από το 1 – 9</a:t>
            </a:r>
          </a:p>
          <a:p>
            <a:pPr marL="0" lvl="0" indent="0" algn="l" rtl="0">
              <a:spcBef>
                <a:spcPts val="0"/>
              </a:spcBef>
              <a:spcAft>
                <a:spcPts val="0"/>
              </a:spcAft>
              <a:buNone/>
            </a:pPr>
            <a:r>
              <a:rPr lang="el-GR" baseline="0" dirty="0"/>
              <a:t>Η όγδοη γραμμή και στήλη είναι η αντιστροφή της πρώτης γραμμής και στήλης</a:t>
            </a:r>
          </a:p>
          <a:p>
            <a:pPr marL="0" lvl="0" indent="0" algn="l" rtl="0">
              <a:spcBef>
                <a:spcPts val="0"/>
              </a:spcBef>
              <a:spcAft>
                <a:spcPts val="0"/>
              </a:spcAft>
              <a:buNone/>
            </a:pPr>
            <a:r>
              <a:rPr lang="el-GR" baseline="0" dirty="0"/>
              <a:t>Η δεύτερη στήλη (και γραμμή) είναι ζυγοί αριθμοί 2,4,6,8 και μετά μονοί αριθμοί 1,3,5,7.</a:t>
            </a:r>
            <a:endParaRPr lang="el-GR" dirty="0"/>
          </a:p>
          <a:p>
            <a:pPr marL="0" lvl="0" indent="0" algn="l" rtl="0">
              <a:spcBef>
                <a:spcPts val="0"/>
              </a:spcBef>
              <a:spcAft>
                <a:spcPts val="0"/>
              </a:spcAft>
              <a:buNone/>
            </a:pPr>
            <a:r>
              <a:rPr lang="el-GR" dirty="0"/>
              <a:t>Η έβδομη γραμμή</a:t>
            </a:r>
            <a:r>
              <a:rPr lang="el-GR" baseline="0" dirty="0"/>
              <a:t> (και στήλη) είναι η αντίστροφη της δεύτερης γραμμής (και στήλης)</a:t>
            </a:r>
          </a:p>
          <a:p>
            <a:pPr marL="0" lvl="0" indent="0" algn="l" rtl="0">
              <a:spcBef>
                <a:spcPts val="0"/>
              </a:spcBef>
              <a:spcAft>
                <a:spcPts val="0"/>
              </a:spcAft>
              <a:buNone/>
            </a:pPr>
            <a:r>
              <a:rPr lang="el-GR" baseline="0" dirty="0"/>
              <a:t>Η τρίτη γραμμή και στήλη ανεβαίνουν κατά 3: 3, 6, 9, 3, 6, 9.</a:t>
            </a:r>
          </a:p>
          <a:p>
            <a:pPr marL="0" lvl="0" indent="0" algn="l" rtl="0">
              <a:spcBef>
                <a:spcPts val="0"/>
              </a:spcBef>
              <a:spcAft>
                <a:spcPts val="0"/>
              </a:spcAft>
              <a:buNone/>
            </a:pPr>
            <a:r>
              <a:rPr lang="el-GR" baseline="0" dirty="0"/>
              <a:t>Η έκτη γραμμή (και στήλη) είναι η αντιστροφή της τρίτης γραμμής (και στήλης).</a:t>
            </a:r>
          </a:p>
          <a:p>
            <a:pPr marL="0" lvl="0" indent="0" algn="l" rtl="0">
              <a:spcBef>
                <a:spcPts val="0"/>
              </a:spcBef>
              <a:spcAft>
                <a:spcPts val="0"/>
              </a:spcAft>
              <a:buNone/>
            </a:pPr>
            <a:r>
              <a:rPr lang="el-GR" dirty="0"/>
              <a:t>Η τέταρτη γραμμή και στήλη έχει ένα μοτίβο από</a:t>
            </a:r>
            <a:r>
              <a:rPr lang="el-GR" baseline="0" dirty="0"/>
              <a:t> δύο άρτιους αριθμούς σε αύξουσα σειρά που εναλλάσσονται με δύο περιττούς αριθμούς σε αύξουσα σειρά</a:t>
            </a:r>
          </a:p>
          <a:p>
            <a:pPr marL="0" lvl="0" indent="0" algn="l" rtl="0">
              <a:spcBef>
                <a:spcPts val="0"/>
              </a:spcBef>
              <a:spcAft>
                <a:spcPts val="0"/>
              </a:spcAft>
              <a:buNone/>
            </a:pPr>
            <a:r>
              <a:rPr lang="el-GR" baseline="0" dirty="0"/>
              <a:t>Η Πέμπτη γραμμή και στήλη είναι η αντιστροφή της τέταρτης γραμμής και στήλης</a:t>
            </a:r>
          </a:p>
          <a:p>
            <a:pPr marL="0" lvl="0" indent="0" algn="l" rtl="0">
              <a:spcBef>
                <a:spcPts val="0"/>
              </a:spcBef>
              <a:spcAft>
                <a:spcPts val="0"/>
              </a:spcAft>
              <a:buNone/>
            </a:pPr>
            <a:r>
              <a:rPr lang="el-GR" baseline="0" dirty="0"/>
              <a:t>Κάθε διαγώνιος έχει αξονική συμμετρία</a:t>
            </a:r>
            <a:endParaRPr lang="el-GR" dirty="0"/>
          </a:p>
        </p:txBody>
      </p:sp>
      <p:sp>
        <p:nvSpPr>
          <p:cNvPr id="316" name="Google Shape;316;p27: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27</a:t>
            </a:fld>
            <a:endParaRPr/>
          </a:p>
        </p:txBody>
      </p:sp>
    </p:spTree>
    <p:extLst>
      <p:ext uri="{BB962C8B-B14F-4D97-AF65-F5344CB8AC3E}">
        <p14:creationId xmlns:p14="http://schemas.microsoft.com/office/powerpoint/2010/main" val="2773823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8: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25" name="Google Shape;325;p28: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28</a:t>
            </a:fld>
            <a:endParaRPr/>
          </a:p>
        </p:txBody>
      </p:sp>
    </p:spTree>
    <p:extLst>
      <p:ext uri="{BB962C8B-B14F-4D97-AF65-F5344CB8AC3E}">
        <p14:creationId xmlns:p14="http://schemas.microsoft.com/office/powerpoint/2010/main" val="2729600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9: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29: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29: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29</a:t>
            </a:fld>
            <a:endParaRPr/>
          </a:p>
        </p:txBody>
      </p:sp>
    </p:spTree>
    <p:extLst>
      <p:ext uri="{BB962C8B-B14F-4D97-AF65-F5344CB8AC3E}">
        <p14:creationId xmlns:p14="http://schemas.microsoft.com/office/powerpoint/2010/main" val="4283265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8336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0: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3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Publicdomainpictures.net</a:t>
            </a:r>
            <a:endParaRPr/>
          </a:p>
        </p:txBody>
      </p:sp>
      <p:sp>
        <p:nvSpPr>
          <p:cNvPr id="367" name="Google Shape;367;p3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30</a:t>
            </a:fld>
            <a:endParaRPr/>
          </a:p>
        </p:txBody>
      </p:sp>
    </p:spTree>
    <p:extLst>
      <p:ext uri="{BB962C8B-B14F-4D97-AF65-F5344CB8AC3E}">
        <p14:creationId xmlns:p14="http://schemas.microsoft.com/office/powerpoint/2010/main" val="3514944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1: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3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dirty="0"/>
              <a:t>Οι περιττοί αριθμοί ενώνονται με έναν κύκλο, το σύμβολο του ουρανού.</a:t>
            </a:r>
          </a:p>
          <a:p>
            <a:pPr marL="0" lvl="0" indent="0" algn="l" rtl="0">
              <a:spcBef>
                <a:spcPts val="0"/>
              </a:spcBef>
              <a:spcAft>
                <a:spcPts val="0"/>
              </a:spcAft>
              <a:buNone/>
            </a:pPr>
            <a:endParaRPr lang="el-GR" dirty="0"/>
          </a:p>
          <a:p>
            <a:pPr marL="0" lvl="0" indent="0" algn="l" rtl="0">
              <a:spcBef>
                <a:spcPts val="0"/>
              </a:spcBef>
              <a:spcAft>
                <a:spcPts val="0"/>
              </a:spcAft>
              <a:buNone/>
            </a:pPr>
            <a:r>
              <a:rPr lang="el-GR" dirty="0"/>
              <a:t>Οι άρτιοι</a:t>
            </a:r>
            <a:r>
              <a:rPr lang="el-GR" baseline="0" dirty="0"/>
              <a:t> αριθμοί φτιάχνουν τις 4 γωνίες ενός τετραγώνου, το σύμβολο της γης.</a:t>
            </a:r>
            <a:endParaRPr/>
          </a:p>
          <a:p>
            <a:pPr marL="0" lvl="0" indent="0" algn="l" rtl="0">
              <a:spcBef>
                <a:spcPts val="0"/>
              </a:spcBef>
              <a:spcAft>
                <a:spcPts val="0"/>
              </a:spcAft>
              <a:buNone/>
            </a:pPr>
            <a:endParaRPr/>
          </a:p>
        </p:txBody>
      </p:sp>
      <p:sp>
        <p:nvSpPr>
          <p:cNvPr id="374" name="Google Shape;374;p3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31</a:t>
            </a:fld>
            <a:endParaRPr/>
          </a:p>
        </p:txBody>
      </p:sp>
    </p:spTree>
    <p:extLst>
      <p:ext uri="{BB962C8B-B14F-4D97-AF65-F5344CB8AC3E}">
        <p14:creationId xmlns:p14="http://schemas.microsoft.com/office/powerpoint/2010/main" val="805594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2: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3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dirty="0"/>
              <a:t>Δημιουργήθηκε</a:t>
            </a:r>
            <a:r>
              <a:rPr lang="el-GR" baseline="0" dirty="0"/>
              <a:t> χρησιμοποιώντας την μέθοδο</a:t>
            </a:r>
            <a:r>
              <a:rPr lang="en-US" dirty="0"/>
              <a:t> </a:t>
            </a:r>
            <a:r>
              <a:rPr lang="el-GR" dirty="0"/>
              <a:t>«</a:t>
            </a:r>
            <a:r>
              <a:rPr lang="en-US" dirty="0"/>
              <a:t>Siamese</a:t>
            </a:r>
            <a:r>
              <a:rPr lang="el-GR" dirty="0"/>
              <a:t>»</a:t>
            </a:r>
            <a:r>
              <a:rPr lang="en-US" dirty="0"/>
              <a:t>. </a:t>
            </a:r>
            <a:r>
              <a:rPr lang="el-GR" dirty="0"/>
              <a:t>Για</a:t>
            </a:r>
            <a:r>
              <a:rPr lang="el-GR" baseline="0" dirty="0"/>
              <a:t> περισσότερες πληροφορίες βλέπετε</a:t>
            </a:r>
            <a:r>
              <a:rPr lang="en-US" dirty="0"/>
              <a:t>: https://www.magischvierkant.com/two-dimensional-eng/9x9/siamese-method/</a:t>
            </a:r>
            <a:endParaRPr/>
          </a:p>
        </p:txBody>
      </p:sp>
      <p:sp>
        <p:nvSpPr>
          <p:cNvPr id="381" name="Google Shape;381;p3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32</a:t>
            </a:fld>
            <a:endParaRPr/>
          </a:p>
        </p:txBody>
      </p:sp>
    </p:spTree>
    <p:extLst>
      <p:ext uri="{BB962C8B-B14F-4D97-AF65-F5344CB8AC3E}">
        <p14:creationId xmlns:p14="http://schemas.microsoft.com/office/powerpoint/2010/main" val="2686117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3: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3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sz="1200" dirty="0">
                <a:solidFill>
                  <a:schemeClr val="dk1"/>
                </a:solidFill>
                <a:latin typeface="Calibri"/>
                <a:ea typeface="Calibri"/>
                <a:cs typeface="Calibri"/>
                <a:sym typeface="Calibri"/>
              </a:rPr>
              <a:t>Μία</a:t>
            </a:r>
            <a:r>
              <a:rPr lang="el-GR" sz="1200" baseline="0" dirty="0">
                <a:solidFill>
                  <a:schemeClr val="dk1"/>
                </a:solidFill>
                <a:latin typeface="Calibri"/>
                <a:ea typeface="Calibri"/>
                <a:cs typeface="Calibri"/>
                <a:sym typeface="Calibri"/>
              </a:rPr>
              <a:t> άλλη φόρμουλα κατασκευής </a:t>
            </a:r>
            <a:r>
              <a:rPr lang="en-US" sz="1200" baseline="0" dirty="0">
                <a:solidFill>
                  <a:schemeClr val="dk1"/>
                </a:solidFill>
                <a:latin typeface="Calibri"/>
                <a:ea typeface="Calibri"/>
                <a:cs typeface="Calibri"/>
                <a:sym typeface="Calibri"/>
              </a:rPr>
              <a:t>3x3 </a:t>
            </a:r>
            <a:r>
              <a:rPr lang="el-GR" sz="1200" baseline="0" dirty="0">
                <a:solidFill>
                  <a:schemeClr val="dk1"/>
                </a:solidFill>
                <a:latin typeface="Calibri"/>
                <a:ea typeface="Calibri"/>
                <a:cs typeface="Calibri"/>
                <a:sym typeface="Calibri"/>
              </a:rPr>
              <a:t>μαγικών τετραγώνων του </a:t>
            </a:r>
            <a:r>
              <a:rPr lang="en-US" sz="1200" baseline="0" dirty="0" err="1">
                <a:solidFill>
                  <a:schemeClr val="dk1"/>
                </a:solidFill>
                <a:latin typeface="Calibri"/>
                <a:ea typeface="Calibri"/>
                <a:cs typeface="Calibri"/>
                <a:sym typeface="Calibri"/>
              </a:rPr>
              <a:t>Luo</a:t>
            </a:r>
            <a:r>
              <a:rPr lang="en-US" sz="1200" baseline="0" dirty="0">
                <a:solidFill>
                  <a:schemeClr val="dk1"/>
                </a:solidFill>
                <a:latin typeface="Calibri"/>
                <a:ea typeface="Calibri"/>
                <a:cs typeface="Calibri"/>
                <a:sym typeface="Calibri"/>
              </a:rPr>
              <a:t> </a:t>
            </a:r>
            <a:r>
              <a:rPr lang="en-US" sz="1200" baseline="0" dirty="0" err="1">
                <a:solidFill>
                  <a:schemeClr val="dk1"/>
                </a:solidFill>
                <a:latin typeface="Calibri"/>
                <a:ea typeface="Calibri"/>
                <a:cs typeface="Calibri"/>
                <a:sym typeface="Calibri"/>
              </a:rPr>
              <a:t>Shu</a:t>
            </a:r>
            <a:r>
              <a:rPr lang="en-US" sz="1200" baseline="0" dirty="0">
                <a:solidFill>
                  <a:schemeClr val="dk1"/>
                </a:solidFill>
                <a:latin typeface="Calibri"/>
                <a:ea typeface="Calibri"/>
                <a:cs typeface="Calibri"/>
                <a:sym typeface="Calibri"/>
              </a:rPr>
              <a:t> </a:t>
            </a:r>
            <a:r>
              <a:rPr lang="el-GR" sz="1200" baseline="0" dirty="0">
                <a:solidFill>
                  <a:schemeClr val="dk1"/>
                </a:solidFill>
                <a:latin typeface="Calibri"/>
                <a:ea typeface="Calibri"/>
                <a:cs typeface="Calibri"/>
                <a:sym typeface="Calibri"/>
              </a:rPr>
              <a:t>δίνεται παρακάτω. Μπορείτε να πειραματιστείτε με αυτήν.</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		y-1	           x</a:t>
            </a:r>
            <a:r>
              <a:rPr lang="en-US" sz="1200" baseline="30000" dirty="0">
                <a:solidFill>
                  <a:schemeClr val="dk1"/>
                </a:solidFill>
                <a:latin typeface="Calibri"/>
                <a:ea typeface="Calibri"/>
                <a:cs typeface="Calibri"/>
                <a:sym typeface="Calibri"/>
              </a:rPr>
              <a:t>2</a:t>
            </a:r>
            <a:r>
              <a:rPr lang="en-US" sz="1200" dirty="0">
                <a:solidFill>
                  <a:schemeClr val="dk1"/>
                </a:solidFill>
                <a:latin typeface="Calibri"/>
                <a:ea typeface="Calibri"/>
                <a:cs typeface="Calibri"/>
                <a:sym typeface="Calibri"/>
              </a:rPr>
              <a:t>	       	y-x</a:t>
            </a:r>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		x	           y	                2y-x</a:t>
            </a:r>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x+y</a:t>
            </a:r>
            <a:r>
              <a:rPr lang="en-US" sz="1200" dirty="0">
                <a:solidFill>
                  <a:schemeClr val="dk1"/>
                </a:solidFill>
                <a:latin typeface="Calibri"/>
                <a:ea typeface="Calibri"/>
                <a:cs typeface="Calibri"/>
                <a:sym typeface="Calibri"/>
              </a:rPr>
              <a:t>	           1	       	y+1</a:t>
            </a:r>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 </a:t>
            </a:r>
            <a:endParaRPr/>
          </a:p>
          <a:p>
            <a:pPr marL="0" lvl="0" indent="0" algn="l" rtl="0">
              <a:spcBef>
                <a:spcPts val="0"/>
              </a:spcBef>
              <a:spcAft>
                <a:spcPts val="0"/>
              </a:spcAft>
              <a:buNone/>
            </a:pPr>
            <a:r>
              <a:rPr lang="el-GR" sz="1200" dirty="0">
                <a:solidFill>
                  <a:schemeClr val="dk1"/>
                </a:solidFill>
                <a:latin typeface="Calibri"/>
                <a:ea typeface="Calibri"/>
                <a:cs typeface="Calibri"/>
                <a:sym typeface="Calibri"/>
              </a:rPr>
              <a:t>Η</a:t>
            </a:r>
            <a:r>
              <a:rPr lang="el-GR" sz="1200" baseline="0" dirty="0">
                <a:solidFill>
                  <a:schemeClr val="dk1"/>
                </a:solidFill>
                <a:latin typeface="Calibri"/>
                <a:ea typeface="Calibri"/>
                <a:cs typeface="Calibri"/>
                <a:sym typeface="Calibri"/>
              </a:rPr>
              <a:t> μέθοδος αυτή κατασκευής 9</a:t>
            </a:r>
            <a:r>
              <a:rPr lang="en-US" sz="1200" baseline="0" dirty="0">
                <a:solidFill>
                  <a:schemeClr val="dk1"/>
                </a:solidFill>
                <a:latin typeface="Calibri"/>
                <a:ea typeface="Calibri"/>
                <a:cs typeface="Calibri"/>
                <a:sym typeface="Calibri"/>
              </a:rPr>
              <a:t>x9</a:t>
            </a:r>
            <a:r>
              <a:rPr lang="el-GR" sz="1200" baseline="0" dirty="0">
                <a:solidFill>
                  <a:schemeClr val="dk1"/>
                </a:solidFill>
                <a:latin typeface="Calibri"/>
                <a:ea typeface="Calibri"/>
                <a:cs typeface="Calibri"/>
                <a:sym typeface="Calibri"/>
              </a:rPr>
              <a:t> και 27</a:t>
            </a:r>
            <a:r>
              <a:rPr lang="en-US" sz="1200" baseline="0" dirty="0">
                <a:solidFill>
                  <a:schemeClr val="dk1"/>
                </a:solidFill>
                <a:latin typeface="Calibri"/>
                <a:ea typeface="Calibri"/>
                <a:cs typeface="Calibri"/>
                <a:sym typeface="Calibri"/>
              </a:rPr>
              <a:t>x27 </a:t>
            </a:r>
            <a:r>
              <a:rPr lang="el-GR" sz="1200" baseline="0" dirty="0">
                <a:solidFill>
                  <a:schemeClr val="dk1"/>
                </a:solidFill>
                <a:latin typeface="Calibri"/>
                <a:ea typeface="Calibri"/>
                <a:cs typeface="Calibri"/>
                <a:sym typeface="Calibri"/>
              </a:rPr>
              <a:t>μαγικών τετραγώνων, θεωρείται ότι έχει μεγάλη εφαρμογή στην ηλεκτρολογία (λόγω της χρήσης τους στην δημιουργία σχηματισμών «</a:t>
            </a:r>
            <a:r>
              <a:rPr lang="en-US" sz="1200" baseline="0" dirty="0">
                <a:solidFill>
                  <a:schemeClr val="dk1"/>
                </a:solidFill>
                <a:latin typeface="Calibri"/>
                <a:ea typeface="Calibri"/>
                <a:cs typeface="Calibri"/>
                <a:sym typeface="Calibri"/>
              </a:rPr>
              <a:t>Torus</a:t>
            </a:r>
            <a:r>
              <a:rPr lang="el-GR" sz="1200" baseline="0" dirty="0">
                <a:solidFill>
                  <a:schemeClr val="dk1"/>
                </a:solidFill>
                <a:latin typeface="Calibri"/>
                <a:ea typeface="Calibri"/>
                <a:cs typeface="Calibri"/>
                <a:sym typeface="Calibri"/>
              </a:rPr>
              <a:t>» που βοηθάνε στην ελαχιστοποίηση της αντίστασης του ηλεκτρικού ρεύματος – χρήσιμοι ως ηλεκτρικοί μετασχηματιστές)</a:t>
            </a:r>
            <a:endParaRPr lang="el-GR" sz="1200" dirty="0">
              <a:solidFill>
                <a:schemeClr val="dk1"/>
              </a:solidFill>
              <a:latin typeface="Calibri"/>
              <a:ea typeface="Calibri"/>
              <a:cs typeface="Calibri"/>
              <a:sym typeface="Calibri"/>
            </a:endParaRPr>
          </a:p>
        </p:txBody>
      </p:sp>
      <p:sp>
        <p:nvSpPr>
          <p:cNvPr id="391" name="Google Shape;391;p3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33</a:t>
            </a:fld>
            <a:endParaRPr/>
          </a:p>
        </p:txBody>
      </p:sp>
    </p:spTree>
    <p:extLst>
      <p:ext uri="{BB962C8B-B14F-4D97-AF65-F5344CB8AC3E}">
        <p14:creationId xmlns:p14="http://schemas.microsoft.com/office/powerpoint/2010/main" val="3462809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4: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3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dirty="0"/>
              <a:t>Οι μαθητές θα</a:t>
            </a:r>
            <a:r>
              <a:rPr lang="el-GR" baseline="0" dirty="0"/>
              <a:t> πρέπει</a:t>
            </a:r>
            <a:r>
              <a:rPr lang="el-GR" dirty="0"/>
              <a:t> να παρατηρήσουν ένα σχήμα ‘Χ’ που υποδεικνύει πιθανούς</a:t>
            </a:r>
            <a:r>
              <a:rPr lang="el-GR" baseline="0" dirty="0"/>
              <a:t> αρμονικούς λόγους (όπως οι μουσικοί λόγοι) που εμφανίζονται μέσα σε αυτό το μαγικό τετράγωνο.</a:t>
            </a:r>
          </a:p>
          <a:p>
            <a:pPr marL="0" lvl="0" indent="0" algn="l" rtl="0">
              <a:spcBef>
                <a:spcPts val="0"/>
              </a:spcBef>
              <a:spcAft>
                <a:spcPts val="0"/>
              </a:spcAft>
              <a:buNone/>
            </a:pPr>
            <a:endParaRPr lang="el-GR"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l-GR" baseline="0" dirty="0"/>
              <a:t>Το 27</a:t>
            </a:r>
            <a:r>
              <a:rPr lang="en-US" baseline="0" dirty="0"/>
              <a:t>x27 </a:t>
            </a:r>
            <a:r>
              <a:rPr lang="el-GR" baseline="0" dirty="0"/>
              <a:t>Μαγικό Τετράγωνο κατασκευάστηκε χρησιμοποιώντας την διαγώνιο μέθοδο του </a:t>
            </a:r>
            <a:r>
              <a:rPr lang="en-US" baseline="0" dirty="0"/>
              <a:t>Yang Hui</a:t>
            </a:r>
            <a:endParaRPr lang="el-GR"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l-GR" baseline="0" dirty="0"/>
              <a:t>.</a:t>
            </a:r>
            <a:r>
              <a:rPr lang="en-US" dirty="0"/>
              <a:t>https://www.magischvierkant.com/two-dimensional-eng/27x27/diagonal-method/</a:t>
            </a:r>
          </a:p>
        </p:txBody>
      </p:sp>
      <p:sp>
        <p:nvSpPr>
          <p:cNvPr id="398" name="Google Shape;398;p3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34</a:t>
            </a:fld>
            <a:endParaRPr/>
          </a:p>
        </p:txBody>
      </p:sp>
    </p:spTree>
    <p:extLst>
      <p:ext uri="{BB962C8B-B14F-4D97-AF65-F5344CB8AC3E}">
        <p14:creationId xmlns:p14="http://schemas.microsoft.com/office/powerpoint/2010/main" val="3100139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5: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3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l-GR" dirty="0"/>
              <a:t>Αυτοί οι αριθμοί υποδεικνύουν μουσικές κλίμακες: Κύκλος των πέμπτων </a:t>
            </a:r>
            <a:r>
              <a:rPr lang="en-US" dirty="0"/>
              <a:t>(</a:t>
            </a:r>
            <a:r>
              <a:rPr lang="el-GR" dirty="0"/>
              <a:t>σε Πυθαγόρειο κούρδισμα</a:t>
            </a:r>
            <a:r>
              <a:rPr lang="en-US" dirty="0"/>
              <a:t>).</a:t>
            </a:r>
            <a:endParaRPr lang="el-GR" dirty="0"/>
          </a:p>
          <a:p>
            <a:pPr marL="0" marR="0" lvl="0" indent="0" algn="l" rtl="0">
              <a:lnSpc>
                <a:spcPct val="100000"/>
              </a:lnSpc>
              <a:spcBef>
                <a:spcPts val="0"/>
              </a:spcBef>
              <a:spcAft>
                <a:spcPts val="0"/>
              </a:spcAft>
              <a:buClr>
                <a:schemeClr val="dk1"/>
              </a:buClr>
              <a:buSzPts val="1200"/>
              <a:buFont typeface="Calibri"/>
              <a:buNone/>
            </a:pPr>
            <a:r>
              <a:rPr lang="el-GR" dirty="0"/>
              <a:t>Περισσότερες</a:t>
            </a:r>
            <a:r>
              <a:rPr lang="el-GR" baseline="0" dirty="0"/>
              <a:t> πληροφορίες για τον κύκλο των πέμπτων εδώ: </a:t>
            </a:r>
            <a:r>
              <a:rPr lang="en-US" baseline="0" dirty="0"/>
              <a:t>https://en.wikipedia.org/wiki/Circle_of_fifths</a:t>
            </a:r>
            <a:endParaRPr/>
          </a:p>
        </p:txBody>
      </p:sp>
      <p:sp>
        <p:nvSpPr>
          <p:cNvPr id="406" name="Google Shape;406;p3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35</a:t>
            </a:fld>
            <a:endParaRPr/>
          </a:p>
        </p:txBody>
      </p:sp>
    </p:spTree>
    <p:extLst>
      <p:ext uri="{BB962C8B-B14F-4D97-AF65-F5344CB8AC3E}">
        <p14:creationId xmlns:p14="http://schemas.microsoft.com/office/powerpoint/2010/main" val="3016870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36: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39326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7: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Browne’s square digital root.</a:t>
            </a:r>
            <a:endParaRPr/>
          </a:p>
        </p:txBody>
      </p:sp>
      <p:sp>
        <p:nvSpPr>
          <p:cNvPr id="421" name="Google Shape;421;p37: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37</a:t>
            </a:fld>
            <a:endParaRPr/>
          </a:p>
        </p:txBody>
      </p:sp>
    </p:spTree>
    <p:extLst>
      <p:ext uri="{BB962C8B-B14F-4D97-AF65-F5344CB8AC3E}">
        <p14:creationId xmlns:p14="http://schemas.microsoft.com/office/powerpoint/2010/main" val="3921120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8: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3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dirty="0"/>
              <a:t>Η μέθοδος </a:t>
            </a:r>
            <a:r>
              <a:rPr lang="en-US" dirty="0" err="1"/>
              <a:t>Carus</a:t>
            </a:r>
            <a:endParaRPr/>
          </a:p>
        </p:txBody>
      </p:sp>
      <p:sp>
        <p:nvSpPr>
          <p:cNvPr id="428" name="Google Shape;428;p38: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38</a:t>
            </a:fld>
            <a:endParaRPr/>
          </a:p>
        </p:txBody>
      </p:sp>
    </p:spTree>
    <p:extLst>
      <p:ext uri="{BB962C8B-B14F-4D97-AF65-F5344CB8AC3E}">
        <p14:creationId xmlns:p14="http://schemas.microsoft.com/office/powerpoint/2010/main" val="17671464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39: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7851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sz="1200" dirty="0">
                <a:solidFill>
                  <a:schemeClr val="dk1"/>
                </a:solidFill>
                <a:latin typeface="Calibri"/>
                <a:ea typeface="Calibri"/>
                <a:cs typeface="Calibri"/>
                <a:sym typeface="Calibri"/>
              </a:rPr>
              <a:t>Ο </a:t>
            </a:r>
            <a:r>
              <a:rPr lang="en-US" sz="1200" dirty="0">
                <a:solidFill>
                  <a:schemeClr val="dk1"/>
                </a:solidFill>
                <a:latin typeface="Calibri"/>
                <a:ea typeface="Calibri"/>
                <a:cs typeface="Calibri"/>
                <a:sym typeface="Calibri"/>
              </a:rPr>
              <a:t>Carl Friedrich Gauss (1777-1855) </a:t>
            </a:r>
            <a:r>
              <a:rPr lang="el-GR" sz="1200" dirty="0">
                <a:solidFill>
                  <a:schemeClr val="dk1"/>
                </a:solidFill>
                <a:latin typeface="Calibri"/>
                <a:ea typeface="Calibri"/>
                <a:cs typeface="Calibri"/>
                <a:sym typeface="Calibri"/>
              </a:rPr>
              <a:t>θεωρείται ως ένας από τους σπουδαιότερους</a:t>
            </a:r>
            <a:r>
              <a:rPr lang="el-GR" sz="1200" baseline="0" dirty="0">
                <a:solidFill>
                  <a:schemeClr val="dk1"/>
                </a:solidFill>
                <a:latin typeface="Calibri"/>
                <a:ea typeface="Calibri"/>
                <a:cs typeface="Calibri"/>
                <a:sym typeface="Calibri"/>
              </a:rPr>
              <a:t> μαθηματικούς όλων των εποχών. Από πολύ μικρή ηλικία έδειξε να έχει μεγάλο μαθηματικό ταλέντο, και έχουν γίνει γνωστές διάφορες ιστορίες που δείχνουν με πόσο έξυπνο τρόπο σκεφτόταν.</a:t>
            </a:r>
          </a:p>
          <a:p>
            <a:pPr marL="0" lvl="0" indent="0" algn="l" rtl="0">
              <a:spcBef>
                <a:spcPts val="0"/>
              </a:spcBef>
              <a:spcAft>
                <a:spcPts val="0"/>
              </a:spcAft>
              <a:buNone/>
            </a:pPr>
            <a:endParaRPr lang="el-GR" sz="1200" baseline="0" dirty="0">
              <a:solidFill>
                <a:schemeClr val="dk1"/>
              </a:solidFill>
              <a:latin typeface="Calibri"/>
              <a:ea typeface="Calibri"/>
              <a:cs typeface="Calibri"/>
              <a:sym typeface="Calibri"/>
            </a:endParaRPr>
          </a:p>
          <a:p>
            <a:pPr marL="0" lvl="0" indent="0" algn="l" rtl="0">
              <a:spcBef>
                <a:spcPts val="0"/>
              </a:spcBef>
              <a:spcAft>
                <a:spcPts val="0"/>
              </a:spcAft>
              <a:buNone/>
            </a:pPr>
            <a:r>
              <a:rPr lang="el-GR" sz="1200" baseline="0" dirty="0">
                <a:solidFill>
                  <a:schemeClr val="dk1"/>
                </a:solidFill>
                <a:latin typeface="Calibri"/>
                <a:ea typeface="Calibri"/>
                <a:cs typeface="Calibri"/>
                <a:sym typeface="Calibri"/>
              </a:rPr>
              <a:t>Η πιο γνωστή από αυτές τις ιστορίες είναι από όταν ο </a:t>
            </a:r>
            <a:r>
              <a:rPr lang="en-US" sz="1200" baseline="0" dirty="0">
                <a:solidFill>
                  <a:schemeClr val="dk1"/>
                </a:solidFill>
                <a:latin typeface="Calibri"/>
                <a:ea typeface="Calibri"/>
                <a:cs typeface="Calibri"/>
                <a:sym typeface="Calibri"/>
              </a:rPr>
              <a:t>Gauss </a:t>
            </a:r>
            <a:r>
              <a:rPr lang="el-GR" sz="1200" baseline="0" dirty="0">
                <a:solidFill>
                  <a:schemeClr val="dk1"/>
                </a:solidFill>
                <a:latin typeface="Calibri"/>
                <a:ea typeface="Calibri"/>
                <a:cs typeface="Calibri"/>
                <a:sym typeface="Calibri"/>
              </a:rPr>
              <a:t>πήγαινε ακόμη στο δημοτικό σχολείο. Μια μέρα ο δάσκαλος του </a:t>
            </a:r>
            <a:r>
              <a:rPr lang="en-US" sz="1200" baseline="0" dirty="0">
                <a:solidFill>
                  <a:schemeClr val="dk1"/>
                </a:solidFill>
                <a:latin typeface="Calibri"/>
                <a:ea typeface="Calibri"/>
                <a:cs typeface="Calibri"/>
                <a:sym typeface="Calibri"/>
              </a:rPr>
              <a:t>Gauss </a:t>
            </a:r>
            <a:r>
              <a:rPr lang="el-GR" sz="1200" baseline="0" dirty="0">
                <a:solidFill>
                  <a:schemeClr val="dk1"/>
                </a:solidFill>
                <a:latin typeface="Calibri"/>
                <a:ea typeface="Calibri"/>
                <a:cs typeface="Calibri"/>
                <a:sym typeface="Calibri"/>
              </a:rPr>
              <a:t>ζήτησε από την τάξη να προσθέσουν όλους τους αριθμούς από το 1 μέχρι το 100, υποθέτοντας ότι αυτή η δουλειά θα κρατήσει τους μαθητές απασχολημένους αρκετή ώρα. Έμεινε κατάπληκτος όταν ο μικρός </a:t>
            </a:r>
            <a:r>
              <a:rPr lang="en-US" sz="1200" baseline="0" dirty="0">
                <a:solidFill>
                  <a:schemeClr val="dk1"/>
                </a:solidFill>
                <a:latin typeface="Calibri"/>
                <a:ea typeface="Calibri"/>
                <a:cs typeface="Calibri"/>
                <a:sym typeface="Calibri"/>
              </a:rPr>
              <a:t>Gauss, </a:t>
            </a:r>
            <a:r>
              <a:rPr lang="el-GR" sz="1200" baseline="0" dirty="0">
                <a:solidFill>
                  <a:schemeClr val="dk1"/>
                </a:solidFill>
                <a:latin typeface="Calibri"/>
                <a:ea typeface="Calibri"/>
                <a:cs typeface="Calibri"/>
                <a:sym typeface="Calibri"/>
              </a:rPr>
              <a:t>ύστερα από λίγα λεπτά σκέφτηκε και έδωσε την απάντηση – 5050. Ο δάσκαλος δεν μπορούσε να καταλάβει πως ο μαθητής του υπολόγισε το άθροισμα τόσο γρήγορα στο μυαλό του, αλλά ο οχτάχρονος </a:t>
            </a:r>
            <a:r>
              <a:rPr lang="en-US" sz="1200" baseline="0" dirty="0">
                <a:solidFill>
                  <a:schemeClr val="dk1"/>
                </a:solidFill>
                <a:latin typeface="Calibri"/>
                <a:ea typeface="Calibri"/>
                <a:cs typeface="Calibri"/>
                <a:sym typeface="Calibri"/>
              </a:rPr>
              <a:t>Gauss </a:t>
            </a:r>
            <a:r>
              <a:rPr lang="el-GR" sz="1200" baseline="0" dirty="0">
                <a:solidFill>
                  <a:schemeClr val="dk1"/>
                </a:solidFill>
                <a:latin typeface="Calibri"/>
                <a:ea typeface="Calibri"/>
                <a:cs typeface="Calibri"/>
                <a:sym typeface="Calibri"/>
              </a:rPr>
              <a:t>επισήμανε ότι ήταν πολύ απλό.</a:t>
            </a:r>
          </a:p>
        </p:txBody>
      </p:sp>
      <p:sp>
        <p:nvSpPr>
          <p:cNvPr id="108" name="Google Shape;108;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a:t>
            </a:fld>
            <a:endParaRPr/>
          </a:p>
        </p:txBody>
      </p:sp>
    </p:spTree>
    <p:extLst>
      <p:ext uri="{BB962C8B-B14F-4D97-AF65-F5344CB8AC3E}">
        <p14:creationId xmlns:p14="http://schemas.microsoft.com/office/powerpoint/2010/main" val="2795325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4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40: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5931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1: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41: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39076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42: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4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3 </a:t>
            </a:r>
            <a:r>
              <a:rPr lang="el-GR" dirty="0"/>
              <a:t>μικρά βίντεο </a:t>
            </a:r>
            <a:r>
              <a:rPr lang="en-US" dirty="0" err="1"/>
              <a:t>Chladni</a:t>
            </a:r>
            <a:r>
              <a:rPr lang="en-US" dirty="0"/>
              <a:t> Patterns</a:t>
            </a:r>
            <a:endParaRPr/>
          </a:p>
        </p:txBody>
      </p:sp>
      <p:sp>
        <p:nvSpPr>
          <p:cNvPr id="460" name="Google Shape;460;p4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42</a:t>
            </a:fld>
            <a:endParaRPr/>
          </a:p>
        </p:txBody>
      </p:sp>
    </p:spTree>
    <p:extLst>
      <p:ext uri="{BB962C8B-B14F-4D97-AF65-F5344CB8AC3E}">
        <p14:creationId xmlns:p14="http://schemas.microsoft.com/office/powerpoint/2010/main" val="5296699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43: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4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dirty="0"/>
              <a:t>Βασισμένο στη έργο</a:t>
            </a:r>
            <a:r>
              <a:rPr lang="el-GR" baseline="0" dirty="0"/>
              <a:t> του </a:t>
            </a:r>
            <a:r>
              <a:rPr lang="en-US" dirty="0"/>
              <a:t>Dr Paul </a:t>
            </a:r>
            <a:r>
              <a:rPr lang="en-US" dirty="0" err="1"/>
              <a:t>Carus</a:t>
            </a:r>
            <a:r>
              <a:rPr lang="en-US" dirty="0"/>
              <a:t> (c 1912)</a:t>
            </a:r>
            <a:endParaRPr/>
          </a:p>
        </p:txBody>
      </p:sp>
      <p:sp>
        <p:nvSpPr>
          <p:cNvPr id="468" name="Google Shape;468;p4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43</a:t>
            </a:fld>
            <a:endParaRPr/>
          </a:p>
        </p:txBody>
      </p:sp>
    </p:spTree>
    <p:extLst>
      <p:ext uri="{BB962C8B-B14F-4D97-AF65-F5344CB8AC3E}">
        <p14:creationId xmlns:p14="http://schemas.microsoft.com/office/powerpoint/2010/main" val="23515535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44: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69341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45: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99334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4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46: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19787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47: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4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sz="1200" b="0" i="0" u="none" strike="noStrike" dirty="0">
                <a:solidFill>
                  <a:schemeClr val="dk1"/>
                </a:solidFill>
                <a:latin typeface="Calibri"/>
                <a:ea typeface="Calibri"/>
                <a:cs typeface="Calibri"/>
                <a:sym typeface="Calibri"/>
              </a:rPr>
              <a:t>Το </a:t>
            </a:r>
            <a:r>
              <a:rPr lang="el-GR" sz="1200" b="0" i="0" u="none" strike="noStrike" dirty="0" err="1">
                <a:solidFill>
                  <a:schemeClr val="dk1"/>
                </a:solidFill>
                <a:latin typeface="Calibri"/>
                <a:ea typeface="Calibri"/>
                <a:cs typeface="Calibri"/>
                <a:sym typeface="Calibri"/>
              </a:rPr>
              <a:t>Γεωμαγικό</a:t>
            </a:r>
            <a:r>
              <a:rPr lang="el-GR" sz="1200" b="0" i="0" u="none" strike="noStrike" dirty="0">
                <a:solidFill>
                  <a:schemeClr val="dk1"/>
                </a:solidFill>
                <a:latin typeface="Calibri"/>
                <a:ea typeface="Calibri"/>
                <a:cs typeface="Calibri"/>
                <a:sym typeface="Calibri"/>
              </a:rPr>
              <a:t> Τετράγωνο </a:t>
            </a:r>
            <a:r>
              <a:rPr lang="en-US" sz="1200" b="0" i="0" u="none" strike="noStrike" dirty="0">
                <a:solidFill>
                  <a:schemeClr val="dk1"/>
                </a:solidFill>
                <a:latin typeface="Calibri"/>
                <a:ea typeface="Calibri"/>
                <a:cs typeface="Calibri"/>
                <a:sym typeface="Calibri"/>
              </a:rPr>
              <a:t>Lee </a:t>
            </a:r>
            <a:r>
              <a:rPr lang="en-US" sz="1200" b="0" i="0" u="none" strike="noStrike" dirty="0" err="1">
                <a:solidFill>
                  <a:schemeClr val="dk1"/>
                </a:solidFill>
                <a:latin typeface="Calibri"/>
                <a:ea typeface="Calibri"/>
                <a:cs typeface="Calibri"/>
                <a:sym typeface="Calibri"/>
              </a:rPr>
              <a:t>Sallows</a:t>
            </a:r>
            <a:r>
              <a:rPr lang="en-US" sz="1200" b="0" i="0" u="none" strike="noStrike" dirty="0">
                <a:solidFill>
                  <a:schemeClr val="dk1"/>
                </a:solidFill>
                <a:latin typeface="Calibri"/>
                <a:ea typeface="Calibri"/>
                <a:cs typeface="Calibri"/>
                <a:sym typeface="Calibri"/>
              </a:rPr>
              <a:t> </a:t>
            </a:r>
            <a:r>
              <a:rPr lang="el-GR" sz="1200" b="0" i="0" u="none" strike="noStrike" dirty="0">
                <a:solidFill>
                  <a:schemeClr val="dk1"/>
                </a:solidFill>
                <a:latin typeface="Calibri"/>
                <a:ea typeface="Calibri"/>
                <a:cs typeface="Calibri"/>
                <a:sym typeface="Calibri"/>
              </a:rPr>
              <a:t>που είναι βασισμένο στο </a:t>
            </a:r>
            <a:r>
              <a:rPr lang="en-US" sz="1200" b="0" i="0" u="none" strike="noStrike" dirty="0" err="1">
                <a:solidFill>
                  <a:schemeClr val="dk1"/>
                </a:solidFill>
                <a:latin typeface="Calibri"/>
                <a:ea typeface="Calibri"/>
                <a:cs typeface="Calibri"/>
                <a:sym typeface="Calibri"/>
              </a:rPr>
              <a:t>Luo</a:t>
            </a:r>
            <a:r>
              <a:rPr lang="en-US" sz="1200" b="0" i="0" u="none" strike="noStrike" dirty="0">
                <a:solidFill>
                  <a:schemeClr val="dk1"/>
                </a:solidFill>
                <a:latin typeface="Calibri"/>
                <a:ea typeface="Calibri"/>
                <a:cs typeface="Calibri"/>
                <a:sym typeface="Calibri"/>
              </a:rPr>
              <a:t> </a:t>
            </a:r>
            <a:r>
              <a:rPr lang="en-US" sz="1200" b="0" i="0" u="none" strike="noStrike" dirty="0" err="1">
                <a:solidFill>
                  <a:schemeClr val="dk1"/>
                </a:solidFill>
                <a:latin typeface="Calibri"/>
                <a:ea typeface="Calibri"/>
                <a:cs typeface="Calibri"/>
                <a:sym typeface="Calibri"/>
              </a:rPr>
              <a:t>Shu</a:t>
            </a:r>
            <a:r>
              <a:rPr lang="en-US" sz="1200" b="0" i="0" u="none" strike="noStrike" dirty="0">
                <a:solidFill>
                  <a:schemeClr val="dk1"/>
                </a:solidFill>
                <a:latin typeface="Calibri"/>
                <a:ea typeface="Calibri"/>
                <a:cs typeface="Calibri"/>
                <a:sym typeface="Calibri"/>
              </a:rPr>
              <a:t>, </a:t>
            </a:r>
            <a:r>
              <a:rPr lang="el-GR" sz="1200" b="0" i="0" u="none" strike="noStrike" dirty="0">
                <a:solidFill>
                  <a:schemeClr val="dk1"/>
                </a:solidFill>
                <a:latin typeface="Calibri"/>
                <a:ea typeface="Calibri"/>
                <a:cs typeface="Calibri"/>
                <a:sym typeface="Calibri"/>
              </a:rPr>
              <a:t>είναι</a:t>
            </a:r>
            <a:r>
              <a:rPr lang="el-GR" sz="1200" b="0" i="0" u="none" strike="noStrike" baseline="0" dirty="0">
                <a:solidFill>
                  <a:schemeClr val="dk1"/>
                </a:solidFill>
                <a:latin typeface="Calibri"/>
                <a:ea typeface="Calibri"/>
                <a:cs typeface="Calibri"/>
                <a:sym typeface="Calibri"/>
              </a:rPr>
              <a:t> κατασκευασμένο με </a:t>
            </a:r>
            <a:r>
              <a:rPr lang="el-GR" sz="1200" b="0" i="0" u="none" strike="noStrike" baseline="0" dirty="0" err="1">
                <a:solidFill>
                  <a:schemeClr val="dk1"/>
                </a:solidFill>
                <a:latin typeface="Calibri"/>
                <a:ea typeface="Calibri"/>
                <a:cs typeface="Calibri"/>
                <a:sym typeface="Calibri"/>
              </a:rPr>
              <a:t>πολυόμινα</a:t>
            </a:r>
            <a:r>
              <a:rPr lang="el-GR" sz="1200" b="0" i="0" u="none" strike="noStrike" baseline="0" dirty="0">
                <a:solidFill>
                  <a:schemeClr val="dk1"/>
                </a:solidFill>
                <a:latin typeface="Calibri"/>
                <a:ea typeface="Calibri"/>
                <a:cs typeface="Calibri"/>
                <a:sym typeface="Calibri"/>
              </a:rPr>
              <a:t> (</a:t>
            </a:r>
            <a:r>
              <a:rPr lang="en-US" sz="1200" b="0" i="0" u="none" strike="noStrike" baseline="0" dirty="0" err="1">
                <a:solidFill>
                  <a:schemeClr val="dk1"/>
                </a:solidFill>
                <a:latin typeface="Calibri"/>
                <a:ea typeface="Calibri"/>
                <a:cs typeface="Calibri"/>
                <a:sym typeface="Calibri"/>
              </a:rPr>
              <a:t>polyominoes</a:t>
            </a:r>
            <a:r>
              <a:rPr lang="en-US" sz="1200" b="0" i="0" u="none" strike="noStrike" baseline="0" dirty="0">
                <a:solidFill>
                  <a:schemeClr val="dk1"/>
                </a:solidFill>
                <a:latin typeface="Calibri"/>
                <a:ea typeface="Calibri"/>
                <a:cs typeface="Calibri"/>
                <a:sym typeface="Calibri"/>
              </a:rPr>
              <a:t>) </a:t>
            </a:r>
            <a:r>
              <a:rPr lang="el-GR" sz="1200" b="0" i="0" u="none" strike="noStrike" baseline="0" dirty="0">
                <a:solidFill>
                  <a:schemeClr val="dk1"/>
                </a:solidFill>
                <a:latin typeface="Calibri"/>
                <a:ea typeface="Calibri"/>
                <a:cs typeface="Calibri"/>
                <a:sym typeface="Calibri"/>
              </a:rPr>
              <a:t>εύρους 1 – 9 με τρεις λύσεις στην δεξιά πλευρά (όπου σε κάθε μία λείπει ένα κομμάτι). Οι μαθητές μπορεί να παρατηρήσουν ότι τα μικρότερα </a:t>
            </a:r>
            <a:r>
              <a:rPr lang="el-GR" sz="1200" b="0" i="0" u="none" strike="noStrike" baseline="0" dirty="0" err="1">
                <a:solidFill>
                  <a:schemeClr val="dk1"/>
                </a:solidFill>
                <a:latin typeface="Calibri"/>
                <a:ea typeface="Calibri"/>
                <a:cs typeface="Calibri"/>
                <a:sym typeface="Calibri"/>
              </a:rPr>
              <a:t>τιρκουάζ</a:t>
            </a:r>
            <a:r>
              <a:rPr lang="el-GR" sz="1200" b="0" i="0" u="none" strike="noStrike" baseline="0" dirty="0">
                <a:solidFill>
                  <a:schemeClr val="dk1"/>
                </a:solidFill>
                <a:latin typeface="Calibri"/>
                <a:ea typeface="Calibri"/>
                <a:cs typeface="Calibri"/>
                <a:sym typeface="Calibri"/>
              </a:rPr>
              <a:t> κομμάτια βρίσκονται σε συμφωνία με τα τρία μεγαλύτερα στη διαφάνεια 6.</a:t>
            </a:r>
            <a:endParaRPr lang="el-GR" sz="1200" b="0" i="0" u="none" strike="noStrike" dirty="0">
              <a:solidFill>
                <a:schemeClr val="dk1"/>
              </a:solidFill>
              <a:latin typeface="Calibri"/>
              <a:ea typeface="Calibri"/>
              <a:cs typeface="Calibri"/>
              <a:sym typeface="Calibri"/>
            </a:endParaRPr>
          </a:p>
        </p:txBody>
      </p:sp>
      <p:sp>
        <p:nvSpPr>
          <p:cNvPr id="502" name="Google Shape;502;p47: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47</a:t>
            </a:fld>
            <a:endParaRPr/>
          </a:p>
        </p:txBody>
      </p:sp>
    </p:spTree>
    <p:extLst>
      <p:ext uri="{BB962C8B-B14F-4D97-AF65-F5344CB8AC3E}">
        <p14:creationId xmlns:p14="http://schemas.microsoft.com/office/powerpoint/2010/main" val="1997259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t>
            </a:r>
            <a:r>
              <a:rPr lang="el-GR" dirty="0"/>
              <a:t>Περιστροφή και κατοπτρισμός μόνο</a:t>
            </a: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l-GR" dirty="0"/>
              <a:t>Τι παρατηρείτε για</a:t>
            </a:r>
            <a:r>
              <a:rPr lang="el-GR" baseline="0" dirty="0"/>
              <a:t> τους κινεζικούς αριθμούς;</a:t>
            </a:r>
            <a:endParaRPr dirty="0"/>
          </a:p>
        </p:txBody>
      </p:sp>
      <p:sp>
        <p:nvSpPr>
          <p:cNvPr id="120" name="Google Shape;120;p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a:t>
            </a:fld>
            <a:endParaRPr/>
          </a:p>
        </p:txBody>
      </p:sp>
    </p:spTree>
    <p:extLst>
      <p:ext uri="{BB962C8B-B14F-4D97-AF65-F5344CB8AC3E}">
        <p14:creationId xmlns:p14="http://schemas.microsoft.com/office/powerpoint/2010/main" val="1118801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6</a:t>
            </a:fld>
            <a:endParaRPr/>
          </a:p>
        </p:txBody>
      </p:sp>
    </p:spTree>
    <p:extLst>
      <p:ext uri="{BB962C8B-B14F-4D97-AF65-F5344CB8AC3E}">
        <p14:creationId xmlns:p14="http://schemas.microsoft.com/office/powerpoint/2010/main" val="889936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GR" dirty="0"/>
              <a:t>Τι παρατηρείτε σε αυτό το μοτίβο;</a:t>
            </a:r>
          </a:p>
        </p:txBody>
      </p:sp>
      <p:sp>
        <p:nvSpPr>
          <p:cNvPr id="136" name="Google Shape;136;p7: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7</a:t>
            </a:fld>
            <a:endParaRPr/>
          </a:p>
        </p:txBody>
      </p:sp>
    </p:spTree>
    <p:extLst>
      <p:ext uri="{BB962C8B-B14F-4D97-AF65-F5344CB8AC3E}">
        <p14:creationId xmlns:p14="http://schemas.microsoft.com/office/powerpoint/2010/main" val="2865265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8: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8492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9:notes"/>
          <p:cNvSpPr>
            <a:spLocks noGrp="1" noRot="1" noChangeAspect="1"/>
          </p:cNvSpPr>
          <p:nvPr>
            <p:ph type="sldImg" idx="2"/>
          </p:nvPr>
        </p:nvSpPr>
        <p:spPr>
          <a:xfrm>
            <a:off x="981075" y="1241425"/>
            <a:ext cx="48355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172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81038" y="365126"/>
            <a:ext cx="8543925"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81038" y="1825625"/>
            <a:ext cx="8543925"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681038" y="6356351"/>
            <a:ext cx="22288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281363" y="6356351"/>
            <a:ext cx="3343275"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996113" y="6356351"/>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81038" y="365126"/>
            <a:ext cx="8543925"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777332" y="-270669"/>
            <a:ext cx="4351338" cy="85439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81038" y="6356351"/>
            <a:ext cx="22288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281363" y="6356351"/>
            <a:ext cx="3343275"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996113" y="6356351"/>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5251052" y="2203053"/>
            <a:ext cx="5811838" cy="2135981"/>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917178" y="128985"/>
            <a:ext cx="5811838" cy="6284119"/>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81038" y="6356351"/>
            <a:ext cx="22288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281363" y="6356351"/>
            <a:ext cx="3343275"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996113" y="6356351"/>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a:t>Click to edit Master title style</a:t>
            </a:r>
            <a:endParaRPr lang="ro-RO"/>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ro-RO"/>
          </a:p>
        </p:txBody>
      </p:sp>
      <p:sp>
        <p:nvSpPr>
          <p:cNvPr id="4" name="Date Placeholder 3"/>
          <p:cNvSpPr>
            <a:spLocks noGrp="1"/>
          </p:cNvSpPr>
          <p:nvPr>
            <p:ph type="dt" sz="half" idx="10"/>
          </p:nvPr>
        </p:nvSpPr>
        <p:spPr/>
        <p:txBody>
          <a:bodyPr/>
          <a:lstStyle/>
          <a:p>
            <a:fld id="{B3293510-4D80-6849-883F-DFF57B9D0F50}" type="datetimeFigureOut">
              <a:rPr lang="en-US" smtClean="0">
                <a:solidFill>
                  <a:prstClr val="black">
                    <a:tint val="75000"/>
                  </a:prstClr>
                </a:solidFill>
              </a:rPr>
              <a:pPr/>
              <a:t>10/2/2019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DC6420-9A8E-694A-8D06-3321B40299E5}"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552038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p:cNvSpPr>
          <p:nvPr>
            <p:ph type="dt" sz="half" idx="10"/>
          </p:nvPr>
        </p:nvSpPr>
        <p:spPr/>
        <p:txBody>
          <a:bodyPr/>
          <a:lstStyle/>
          <a:p>
            <a:fld id="{B3293510-4D80-6849-883F-DFF57B9D0F50}" type="datetimeFigureOut">
              <a:rPr lang="en-US" smtClean="0">
                <a:solidFill>
                  <a:prstClr val="black">
                    <a:tint val="75000"/>
                  </a:prstClr>
                </a:solidFill>
              </a:rPr>
              <a:pPr/>
              <a:t>10/2/2019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DC6420-9A8E-694A-8D06-3321B40299E5}"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981781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a:t>Click to edit Master title style</a:t>
            </a:r>
            <a:endParaRPr lang="ro-RO"/>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293510-4D80-6849-883F-DFF57B9D0F50}" type="datetimeFigureOut">
              <a:rPr lang="en-US" smtClean="0">
                <a:solidFill>
                  <a:prstClr val="black">
                    <a:tint val="75000"/>
                  </a:prstClr>
                </a:solidFill>
              </a:rPr>
              <a:pPr/>
              <a:t>10/2/2019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DC6420-9A8E-694A-8D06-3321B40299E5}"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544291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Date Placeholder 4"/>
          <p:cNvSpPr>
            <a:spLocks noGrp="1"/>
          </p:cNvSpPr>
          <p:nvPr>
            <p:ph type="dt" sz="half" idx="10"/>
          </p:nvPr>
        </p:nvSpPr>
        <p:spPr/>
        <p:txBody>
          <a:bodyPr/>
          <a:lstStyle/>
          <a:p>
            <a:fld id="{B3293510-4D80-6849-883F-DFF57B9D0F50}" type="datetimeFigureOut">
              <a:rPr lang="en-US" smtClean="0">
                <a:solidFill>
                  <a:prstClr val="black">
                    <a:tint val="75000"/>
                  </a:prstClr>
                </a:solidFill>
              </a:rPr>
              <a:pPr/>
              <a:t>10/2/2019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DC6420-9A8E-694A-8D06-3321B40299E5}"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868119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ro-RO"/>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7" name="Date Placeholder 6"/>
          <p:cNvSpPr>
            <a:spLocks noGrp="1"/>
          </p:cNvSpPr>
          <p:nvPr>
            <p:ph type="dt" sz="half" idx="10"/>
          </p:nvPr>
        </p:nvSpPr>
        <p:spPr/>
        <p:txBody>
          <a:bodyPr/>
          <a:lstStyle/>
          <a:p>
            <a:fld id="{B3293510-4D80-6849-883F-DFF57B9D0F50}" type="datetimeFigureOut">
              <a:rPr lang="en-US" smtClean="0">
                <a:solidFill>
                  <a:prstClr val="black">
                    <a:tint val="75000"/>
                  </a:prstClr>
                </a:solidFill>
              </a:rPr>
              <a:pPr/>
              <a:t>10/2/2019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DC6420-9A8E-694A-8D06-3321B40299E5}"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204401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Date Placeholder 2"/>
          <p:cNvSpPr>
            <a:spLocks noGrp="1"/>
          </p:cNvSpPr>
          <p:nvPr>
            <p:ph type="dt" sz="half" idx="10"/>
          </p:nvPr>
        </p:nvSpPr>
        <p:spPr/>
        <p:txBody>
          <a:bodyPr/>
          <a:lstStyle/>
          <a:p>
            <a:fld id="{B3293510-4D80-6849-883F-DFF57B9D0F50}" type="datetimeFigureOut">
              <a:rPr lang="en-US" smtClean="0">
                <a:solidFill>
                  <a:prstClr val="black">
                    <a:tint val="75000"/>
                  </a:prstClr>
                </a:solidFill>
              </a:rPr>
              <a:pPr/>
              <a:t>10/2/2019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DC6420-9A8E-694A-8D06-3321B40299E5}"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936068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293510-4D80-6849-883F-DFF57B9D0F50}" type="datetimeFigureOut">
              <a:rPr lang="en-US" smtClean="0">
                <a:solidFill>
                  <a:prstClr val="black">
                    <a:tint val="75000"/>
                  </a:prstClr>
                </a:solidFill>
              </a:rPr>
              <a:pPr/>
              <a:t>10/2/2019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DC6420-9A8E-694A-8D06-3321B40299E5}"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991728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endParaRPr lang="ro-RO"/>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293510-4D80-6849-883F-DFF57B9D0F50}" type="datetimeFigureOut">
              <a:rPr lang="en-US" smtClean="0">
                <a:solidFill>
                  <a:prstClr val="black">
                    <a:tint val="75000"/>
                  </a:prstClr>
                </a:solidFill>
              </a:rPr>
              <a:pPr/>
              <a:t>10/2/2019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DC6420-9A8E-694A-8D06-3321B40299E5}"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94507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1238250" y="1122363"/>
            <a:ext cx="74295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238250" y="3602038"/>
            <a:ext cx="74295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
          <p:cNvSpPr txBox="1">
            <a:spLocks noGrp="1"/>
          </p:cNvSpPr>
          <p:nvPr>
            <p:ph type="dt" idx="10"/>
          </p:nvPr>
        </p:nvSpPr>
        <p:spPr>
          <a:xfrm>
            <a:off x="681038" y="6356351"/>
            <a:ext cx="22288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281363" y="6356351"/>
            <a:ext cx="3343275"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996113" y="6356351"/>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endParaRPr lang="ro-RO"/>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293510-4D80-6849-883F-DFF57B9D0F50}" type="datetimeFigureOut">
              <a:rPr lang="en-US" smtClean="0">
                <a:solidFill>
                  <a:prstClr val="black">
                    <a:tint val="75000"/>
                  </a:prstClr>
                </a:solidFill>
              </a:rPr>
              <a:pPr/>
              <a:t>10/2/2019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DC6420-9A8E-694A-8D06-3321B40299E5}"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867708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p:cNvSpPr>
          <p:nvPr>
            <p:ph type="dt" sz="half" idx="10"/>
          </p:nvPr>
        </p:nvSpPr>
        <p:spPr/>
        <p:txBody>
          <a:bodyPr/>
          <a:lstStyle/>
          <a:p>
            <a:fld id="{B3293510-4D80-6849-883F-DFF57B9D0F50}" type="datetimeFigureOut">
              <a:rPr lang="en-US" smtClean="0">
                <a:solidFill>
                  <a:prstClr val="black">
                    <a:tint val="75000"/>
                  </a:prstClr>
                </a:solidFill>
              </a:rPr>
              <a:pPr/>
              <a:t>10/2/2019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DC6420-9A8E-694A-8D06-3321B40299E5}"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74538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endParaRPr lang="ro-RO"/>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p:cNvSpPr>
          <p:nvPr>
            <p:ph type="dt" sz="half" idx="10"/>
          </p:nvPr>
        </p:nvSpPr>
        <p:spPr/>
        <p:txBody>
          <a:bodyPr/>
          <a:lstStyle/>
          <a:p>
            <a:fld id="{B3293510-4D80-6849-883F-DFF57B9D0F50}" type="datetimeFigureOut">
              <a:rPr lang="en-US" smtClean="0">
                <a:solidFill>
                  <a:prstClr val="black">
                    <a:tint val="75000"/>
                  </a:prstClr>
                </a:solidFill>
              </a:rPr>
              <a:pPr/>
              <a:t>10/2/2019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DC6420-9A8E-694A-8D06-3321B40299E5}"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649708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75878" y="1709739"/>
            <a:ext cx="8543925"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75878" y="4589464"/>
            <a:ext cx="8543925"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681038" y="6356351"/>
            <a:ext cx="22288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281363" y="6356351"/>
            <a:ext cx="3343275"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996113" y="6356351"/>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81038" y="365126"/>
            <a:ext cx="8543925"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81038" y="1825625"/>
            <a:ext cx="421005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5014913" y="1825625"/>
            <a:ext cx="421005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681038" y="6356351"/>
            <a:ext cx="22288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281363" y="6356351"/>
            <a:ext cx="3343275"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996113" y="6356351"/>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82328" y="365126"/>
            <a:ext cx="8543925"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82328" y="1681163"/>
            <a:ext cx="4190702"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682328" y="2505075"/>
            <a:ext cx="4190702"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5014913" y="1681163"/>
            <a:ext cx="4211340"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5014913" y="2505075"/>
            <a:ext cx="4211340"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681038" y="6356351"/>
            <a:ext cx="22288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281363" y="6356351"/>
            <a:ext cx="3343275"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996113" y="6356351"/>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81038" y="365126"/>
            <a:ext cx="8543925"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81038" y="6356351"/>
            <a:ext cx="22288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281363" y="6356351"/>
            <a:ext cx="3343275"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996113" y="6356351"/>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81038" y="6356351"/>
            <a:ext cx="22288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281363" y="6356351"/>
            <a:ext cx="3343275"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996113" y="6356351"/>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82328" y="457200"/>
            <a:ext cx="3194943"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4211340" y="987426"/>
            <a:ext cx="5014913"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682328" y="2057400"/>
            <a:ext cx="3194943"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681038" y="6356351"/>
            <a:ext cx="22288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281363" y="6356351"/>
            <a:ext cx="3343275"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996113" y="6356351"/>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82328" y="457200"/>
            <a:ext cx="3194943"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4211340" y="987426"/>
            <a:ext cx="5014913"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682328" y="2057400"/>
            <a:ext cx="3194943"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681038" y="6356351"/>
            <a:ext cx="222885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281363" y="6356351"/>
            <a:ext cx="3343275"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996113" y="6356351"/>
            <a:ext cx="222885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1038" y="365126"/>
            <a:ext cx="8543925"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81038" y="1825625"/>
            <a:ext cx="8543925"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81038" y="6356351"/>
            <a:ext cx="222885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281363" y="6356351"/>
            <a:ext cx="3343275"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996113" y="6356351"/>
            <a:ext cx="222885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endParaRPr lang="ro-RO"/>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B3293510-4D80-6849-883F-DFF57B9D0F50}" type="datetimeFigureOut">
              <a:rPr lang="en-US" kern="1200" smtClean="0">
                <a:solidFill>
                  <a:prstClr val="black">
                    <a:tint val="75000"/>
                  </a:prstClr>
                </a:solidFill>
                <a:latin typeface="Calibri"/>
                <a:ea typeface="+mn-ea"/>
                <a:cs typeface="+mn-cs"/>
              </a:rPr>
              <a:pPr>
                <a:buClrTx/>
                <a:buFontTx/>
                <a:buNone/>
              </a:pPr>
              <a:t>10/2/2019</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77DC6420-9A8E-694A-8D06-3321B40299E5}" type="slidenum">
              <a:rPr lang="en-US" kern="1200" smtClean="0">
                <a:solidFill>
                  <a:prstClr val="black">
                    <a:tint val="75000"/>
                  </a:prstClr>
                </a:solidFill>
                <a:latin typeface="Calibri"/>
                <a:ea typeface="+mn-ea"/>
                <a:cs typeface="+mn-cs"/>
              </a:rPr>
              <a:pPr>
                <a:buClrTx/>
                <a:buFontTx/>
                <a:buNone/>
              </a:pPr>
              <a:t>‹Nr.›</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390910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3.xml"/><Relationship Id="rId5" Type="http://schemas.openxmlformats.org/officeDocument/2006/relationships/hyperlink" Target="http://creativecommons.org/licenses/by/4.0/" TargetMode="External"/><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09502" y="1"/>
            <a:ext cx="8543925" cy="216642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10"/>
              <a:buFont typeface="Calibri"/>
              <a:buNone/>
            </a:pPr>
            <a:r>
              <a:rPr lang="en-US" sz="4410" b="1" dirty="0"/>
              <a:t>Fair and Square</a:t>
            </a:r>
            <a:br>
              <a:rPr lang="en-US" sz="4410" b="1" dirty="0"/>
            </a:br>
            <a:r>
              <a:rPr lang="en-US" sz="1080" b="1" dirty="0"/>
              <a:t> </a:t>
            </a:r>
            <a:r>
              <a:rPr lang="en-US" sz="3959" dirty="0"/>
              <a:t/>
            </a:r>
            <a:br>
              <a:rPr lang="en-US" sz="3959" dirty="0"/>
            </a:br>
            <a:r>
              <a:rPr lang="el-GR" sz="3240" dirty="0"/>
              <a:t>Τι μπορούμε να μάθουμε από</a:t>
            </a:r>
            <a:br>
              <a:rPr lang="el-GR" sz="3240" dirty="0"/>
            </a:br>
            <a:r>
              <a:rPr lang="el-GR" sz="3240" dirty="0"/>
              <a:t>τα Μαγικά, Λατινικά και Βεδικά τετράγωνα;</a:t>
            </a:r>
            <a:endParaRPr dirty="0"/>
          </a:p>
        </p:txBody>
      </p:sp>
      <p:pic>
        <p:nvPicPr>
          <p:cNvPr id="90" name="Google Shape;90;p13"/>
          <p:cNvPicPr preferRelativeResize="0"/>
          <p:nvPr/>
        </p:nvPicPr>
        <p:blipFill rotWithShape="1">
          <a:blip r:embed="rId3">
            <a:alphaModFix/>
          </a:blip>
          <a:srcRect/>
          <a:stretch/>
        </p:blipFill>
        <p:spPr>
          <a:xfrm>
            <a:off x="3166602" y="2176354"/>
            <a:ext cx="3745185" cy="35720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2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p:cNvSpPr txBox="1">
            <a:spLocks noGrp="1"/>
          </p:cNvSpPr>
          <p:nvPr>
            <p:ph type="title"/>
          </p:nvPr>
        </p:nvSpPr>
        <p:spPr>
          <a:xfrm>
            <a:off x="0" y="580292"/>
            <a:ext cx="4501662" cy="573258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959"/>
              <a:buFont typeface="Calibri"/>
              <a:buNone/>
            </a:pPr>
            <a:r>
              <a:rPr lang="el-GR" sz="3959" b="1" dirty="0"/>
              <a:t>Ισορροπώντας ένα μαγικό τετράγωνο, μπορεί να πραγματοποιηθεί;</a:t>
            </a:r>
            <a:br>
              <a:rPr lang="el-GR" sz="3959" b="1" dirty="0"/>
            </a:br>
            <a:r>
              <a:rPr lang="en-US" sz="3959" b="1" dirty="0"/>
              <a:t/>
            </a:r>
            <a:br>
              <a:rPr lang="en-US" sz="3959" b="1" dirty="0"/>
            </a:br>
            <a:endParaRPr sz="3959" b="1"/>
          </a:p>
        </p:txBody>
      </p:sp>
      <p:pic>
        <p:nvPicPr>
          <p:cNvPr id="176" name="Google Shape;176;p22"/>
          <p:cNvPicPr preferRelativeResize="0"/>
          <p:nvPr/>
        </p:nvPicPr>
        <p:blipFill rotWithShape="1">
          <a:blip r:embed="rId3">
            <a:alphaModFix/>
          </a:blip>
          <a:srcRect/>
          <a:stretch/>
        </p:blipFill>
        <p:spPr>
          <a:xfrm>
            <a:off x="4536586" y="563111"/>
            <a:ext cx="4355750" cy="592295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3"/>
          <p:cNvSpPr txBox="1">
            <a:spLocks noGrp="1"/>
          </p:cNvSpPr>
          <p:nvPr>
            <p:ph type="title"/>
          </p:nvPr>
        </p:nvSpPr>
        <p:spPr>
          <a:xfrm>
            <a:off x="404447" y="552449"/>
            <a:ext cx="3305908" cy="59330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dirty="0" err="1"/>
              <a:t>Feng</a:t>
            </a:r>
            <a:r>
              <a:rPr lang="en-US" dirty="0"/>
              <a:t> </a:t>
            </a:r>
            <a:r>
              <a:rPr lang="en-US" dirty="0" err="1"/>
              <a:t>Shui</a:t>
            </a:r>
            <a:r>
              <a:rPr lang="en-US" dirty="0"/>
              <a:t> </a:t>
            </a:r>
            <a:r>
              <a:rPr lang="en-US" dirty="0" err="1"/>
              <a:t>Bagua</a:t>
            </a:r>
            <a:r>
              <a:rPr lang="el-GR" dirty="0"/>
              <a:t/>
            </a:r>
            <a:br>
              <a:rPr lang="el-GR" dirty="0"/>
            </a:br>
            <a:r>
              <a:rPr lang="el-GR" sz="2800" dirty="0"/>
              <a:t>Γυρίστε το χαρτί ώσπου η «φωτιά» να δείχνει νότια. Κοιτάξτε το οκτάγωνο </a:t>
            </a:r>
            <a:r>
              <a:rPr lang="en-US" sz="2800" dirty="0" err="1"/>
              <a:t>Bagua</a:t>
            </a:r>
            <a:r>
              <a:rPr lang="en-US" sz="2800" dirty="0"/>
              <a:t> </a:t>
            </a:r>
            <a:r>
              <a:rPr lang="el-GR" sz="2800" dirty="0"/>
              <a:t>και την τάξη. Παρατηρείτε κάποιες αντιστοιχίες;</a:t>
            </a:r>
            <a:br>
              <a:rPr lang="el-GR" sz="2800" dirty="0"/>
            </a:br>
            <a:r>
              <a:rPr lang="el-GR" sz="2800" dirty="0"/>
              <a:t>Το </a:t>
            </a:r>
            <a:r>
              <a:rPr lang="en-US" sz="2800" dirty="0" err="1"/>
              <a:t>Bagua</a:t>
            </a:r>
            <a:r>
              <a:rPr lang="en-US" sz="2800" dirty="0"/>
              <a:t> </a:t>
            </a:r>
            <a:r>
              <a:rPr lang="el-GR" sz="2800" dirty="0"/>
              <a:t>έχει να κάνει επίσης με 8 διαφορετικούς τομείς της ζωής.</a:t>
            </a:r>
            <a:r>
              <a:rPr lang="en-US" dirty="0"/>
              <a:t/>
            </a:r>
            <a:br>
              <a:rPr lang="en-US" dirty="0"/>
            </a:br>
            <a:endParaRPr dirty="0"/>
          </a:p>
        </p:txBody>
      </p:sp>
      <p:pic>
        <p:nvPicPr>
          <p:cNvPr id="1026" name="Picture 2" descr="C:\Users\User\Desktop\Χωρίς τίτλο.png"/>
          <p:cNvPicPr>
            <a:picLocks noChangeAspect="1" noChangeArrowheads="1"/>
          </p:cNvPicPr>
          <p:nvPr/>
        </p:nvPicPr>
        <p:blipFill>
          <a:blip r:embed="rId3"/>
          <a:srcRect/>
          <a:stretch>
            <a:fillRect/>
          </a:stretch>
        </p:blipFill>
        <p:spPr bwMode="auto">
          <a:xfrm>
            <a:off x="3685901" y="404446"/>
            <a:ext cx="6220099" cy="61722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4"/>
          <p:cNvSpPr txBox="1">
            <a:spLocks noGrp="1"/>
          </p:cNvSpPr>
          <p:nvPr>
            <p:ph type="title"/>
          </p:nvPr>
        </p:nvSpPr>
        <p:spPr>
          <a:xfrm>
            <a:off x="121110" y="4257029"/>
            <a:ext cx="3080291" cy="175188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520"/>
              <a:buFont typeface="Calibri"/>
              <a:buNone/>
            </a:pPr>
            <a:r>
              <a:rPr lang="el-GR" sz="2500" dirty="0"/>
              <a:t>Το χιλίων ετών μαγικό τετράγωνο </a:t>
            </a:r>
            <a:r>
              <a:rPr lang="en-US" sz="2500" dirty="0" err="1"/>
              <a:t>Jaina</a:t>
            </a:r>
            <a:r>
              <a:rPr lang="el-GR" sz="2500" dirty="0"/>
              <a:t> από τον ναό</a:t>
            </a:r>
            <a:r>
              <a:rPr lang="en-US" sz="2500" dirty="0"/>
              <a:t> </a:t>
            </a:r>
            <a:r>
              <a:rPr lang="en-US" sz="2500" dirty="0" err="1"/>
              <a:t>Parshvanatha</a:t>
            </a:r>
            <a:r>
              <a:rPr lang="en-US" sz="2500" dirty="0"/>
              <a:t> </a:t>
            </a:r>
            <a:r>
              <a:rPr lang="el-GR" sz="2500" dirty="0"/>
              <a:t>στην</a:t>
            </a:r>
            <a:r>
              <a:rPr lang="en-US" sz="2500" dirty="0"/>
              <a:t> Madhya Pradesh </a:t>
            </a:r>
            <a:r>
              <a:rPr lang="el-GR" sz="2500" dirty="0"/>
              <a:t>της</a:t>
            </a:r>
            <a:r>
              <a:rPr lang="en-US" sz="2500" dirty="0"/>
              <a:t> </a:t>
            </a:r>
            <a:r>
              <a:rPr lang="el-GR" sz="2500" dirty="0"/>
              <a:t>Ινδίας</a:t>
            </a:r>
            <a:r>
              <a:rPr lang="en-US" sz="2500" dirty="0"/>
              <a:t>.</a:t>
            </a:r>
            <a:r>
              <a:rPr lang="el-GR" sz="2500" dirty="0"/>
              <a:t/>
            </a:r>
            <a:br>
              <a:rPr lang="el-GR" sz="2500" dirty="0"/>
            </a:br>
            <a:endParaRPr sz="2500" dirty="0"/>
          </a:p>
        </p:txBody>
      </p:sp>
      <p:pic>
        <p:nvPicPr>
          <p:cNvPr id="190" name="Google Shape;190;p24"/>
          <p:cNvPicPr preferRelativeResize="0"/>
          <p:nvPr/>
        </p:nvPicPr>
        <p:blipFill rotWithShape="1">
          <a:blip r:embed="rId3">
            <a:alphaModFix/>
          </a:blip>
          <a:srcRect/>
          <a:stretch/>
        </p:blipFill>
        <p:spPr>
          <a:xfrm>
            <a:off x="3216330" y="470648"/>
            <a:ext cx="3501748" cy="4555314"/>
          </a:xfrm>
          <a:prstGeom prst="rect">
            <a:avLst/>
          </a:prstGeom>
          <a:noFill/>
          <a:ln>
            <a:noFill/>
          </a:ln>
        </p:spPr>
      </p:pic>
      <p:pic>
        <p:nvPicPr>
          <p:cNvPr id="191" name="Google Shape;191;p24"/>
          <p:cNvPicPr preferRelativeResize="0"/>
          <p:nvPr/>
        </p:nvPicPr>
        <p:blipFill rotWithShape="1">
          <a:blip r:embed="rId4">
            <a:alphaModFix/>
          </a:blip>
          <a:srcRect/>
          <a:stretch/>
        </p:blipFill>
        <p:spPr>
          <a:xfrm>
            <a:off x="222428" y="470648"/>
            <a:ext cx="2877656" cy="3664076"/>
          </a:xfrm>
          <a:prstGeom prst="rect">
            <a:avLst/>
          </a:prstGeom>
          <a:noFill/>
          <a:ln>
            <a:noFill/>
          </a:ln>
        </p:spPr>
      </p:pic>
      <p:graphicFrame>
        <p:nvGraphicFramePr>
          <p:cNvPr id="192" name="Google Shape;192;p24"/>
          <p:cNvGraphicFramePr/>
          <p:nvPr>
            <p:extLst>
              <p:ext uri="{D42A27DB-BD31-4B8C-83A1-F6EECF244321}">
                <p14:modId xmlns:p14="http://schemas.microsoft.com/office/powerpoint/2010/main" val="3688478910"/>
              </p:ext>
            </p:extLst>
          </p:nvPr>
        </p:nvGraphicFramePr>
        <p:xfrm>
          <a:off x="6819395" y="470648"/>
          <a:ext cx="2971500" cy="3898874"/>
        </p:xfrm>
        <a:graphic>
          <a:graphicData uri="http://schemas.openxmlformats.org/drawingml/2006/table">
            <a:tbl>
              <a:tblPr firstRow="1" bandRow="1">
                <a:noFill/>
                <a:tableStyleId>{466D0541-FC7E-4419-AF32-2C6A05B2B117}</a:tableStyleId>
              </a:tblPr>
              <a:tblGrid>
                <a:gridCol w="742875">
                  <a:extLst>
                    <a:ext uri="{9D8B030D-6E8A-4147-A177-3AD203B41FA5}">
                      <a16:colId xmlns="" xmlns:a16="http://schemas.microsoft.com/office/drawing/2014/main" val="20000"/>
                    </a:ext>
                  </a:extLst>
                </a:gridCol>
                <a:gridCol w="742875">
                  <a:extLst>
                    <a:ext uri="{9D8B030D-6E8A-4147-A177-3AD203B41FA5}">
                      <a16:colId xmlns="" xmlns:a16="http://schemas.microsoft.com/office/drawing/2014/main" val="20001"/>
                    </a:ext>
                  </a:extLst>
                </a:gridCol>
                <a:gridCol w="742875">
                  <a:extLst>
                    <a:ext uri="{9D8B030D-6E8A-4147-A177-3AD203B41FA5}">
                      <a16:colId xmlns="" xmlns:a16="http://schemas.microsoft.com/office/drawing/2014/main" val="20002"/>
                    </a:ext>
                  </a:extLst>
                </a:gridCol>
                <a:gridCol w="742875">
                  <a:extLst>
                    <a:ext uri="{9D8B030D-6E8A-4147-A177-3AD203B41FA5}">
                      <a16:colId xmlns="" xmlns:a16="http://schemas.microsoft.com/office/drawing/2014/main" val="20003"/>
                    </a:ext>
                  </a:extLst>
                </a:gridCol>
              </a:tblGrid>
              <a:tr h="914399">
                <a:tc>
                  <a:txBody>
                    <a:bodyPr/>
                    <a:lstStyle/>
                    <a:p>
                      <a:pPr marL="0" marR="0" lvl="0" indent="0" algn="ctr" rtl="0">
                        <a:spcBef>
                          <a:spcPts val="0"/>
                        </a:spcBef>
                        <a:spcAft>
                          <a:spcPts val="0"/>
                        </a:spcAft>
                        <a:buNone/>
                      </a:pPr>
                      <a:r>
                        <a:rPr lang="en-US" sz="4000" b="0" i="0">
                          <a:solidFill>
                            <a:srgbClr val="FFF2CC"/>
                          </a:solidFill>
                          <a:latin typeface="Arial"/>
                          <a:ea typeface="Arial"/>
                          <a:cs typeface="Arial"/>
                          <a:sym typeface="Arial"/>
                        </a:rPr>
                        <a:t>7</a:t>
                      </a:r>
                      <a:endParaRPr/>
                    </a:p>
                  </a:txBody>
                  <a:tcPr marL="74300" marR="74300" marT="45725" marB="45725" anchor="ctr">
                    <a:solidFill>
                      <a:srgbClr val="323F4F"/>
                    </a:solidFill>
                  </a:tcPr>
                </a:tc>
                <a:tc>
                  <a:txBody>
                    <a:bodyPr/>
                    <a:lstStyle/>
                    <a:p>
                      <a:pPr marL="0" marR="0" lvl="0" indent="0" algn="ctr" rtl="0">
                        <a:spcBef>
                          <a:spcPts val="0"/>
                        </a:spcBef>
                        <a:spcAft>
                          <a:spcPts val="0"/>
                        </a:spcAft>
                        <a:buNone/>
                      </a:pPr>
                      <a:r>
                        <a:rPr lang="en-US" sz="4000" b="0" i="0">
                          <a:solidFill>
                            <a:srgbClr val="FFF2CC"/>
                          </a:solidFill>
                          <a:latin typeface="Arial"/>
                          <a:ea typeface="Arial"/>
                          <a:cs typeface="Arial"/>
                          <a:sym typeface="Arial"/>
                        </a:rPr>
                        <a:t>12</a:t>
                      </a:r>
                      <a:endParaRPr/>
                    </a:p>
                  </a:txBody>
                  <a:tcPr marL="74300" marR="74300" marT="45725" marB="45725" anchor="ctr">
                    <a:solidFill>
                      <a:srgbClr val="323F4F"/>
                    </a:solidFill>
                  </a:tcPr>
                </a:tc>
                <a:tc>
                  <a:txBody>
                    <a:bodyPr/>
                    <a:lstStyle/>
                    <a:p>
                      <a:pPr marL="0" marR="0" lvl="0" indent="0" algn="ctr" rtl="0">
                        <a:spcBef>
                          <a:spcPts val="0"/>
                        </a:spcBef>
                        <a:spcAft>
                          <a:spcPts val="0"/>
                        </a:spcAft>
                        <a:buNone/>
                      </a:pPr>
                      <a:r>
                        <a:rPr lang="en-US" sz="4000" b="0" i="0">
                          <a:solidFill>
                            <a:srgbClr val="FFF2CC"/>
                          </a:solidFill>
                          <a:latin typeface="Arial"/>
                          <a:ea typeface="Arial"/>
                          <a:cs typeface="Arial"/>
                          <a:sym typeface="Arial"/>
                        </a:rPr>
                        <a:t>1</a:t>
                      </a:r>
                      <a:endParaRPr/>
                    </a:p>
                  </a:txBody>
                  <a:tcPr marL="74300" marR="74300" marT="45725" marB="45725" anchor="ctr">
                    <a:solidFill>
                      <a:srgbClr val="323F4F"/>
                    </a:solidFill>
                  </a:tcPr>
                </a:tc>
                <a:tc>
                  <a:txBody>
                    <a:bodyPr/>
                    <a:lstStyle/>
                    <a:p>
                      <a:pPr marL="0" marR="0" lvl="0" indent="0" algn="ctr" rtl="0">
                        <a:spcBef>
                          <a:spcPts val="0"/>
                        </a:spcBef>
                        <a:spcAft>
                          <a:spcPts val="0"/>
                        </a:spcAft>
                        <a:buNone/>
                      </a:pPr>
                      <a:r>
                        <a:rPr lang="en-US" sz="4000" b="0" i="0">
                          <a:solidFill>
                            <a:srgbClr val="FFF2CC"/>
                          </a:solidFill>
                          <a:latin typeface="Arial"/>
                          <a:ea typeface="Arial"/>
                          <a:cs typeface="Arial"/>
                          <a:sym typeface="Arial"/>
                        </a:rPr>
                        <a:t>14</a:t>
                      </a:r>
                      <a:endParaRPr/>
                    </a:p>
                  </a:txBody>
                  <a:tcPr marL="74300" marR="74300" marT="45725" marB="45725" anchor="ctr">
                    <a:solidFill>
                      <a:srgbClr val="323F4F"/>
                    </a:solidFill>
                  </a:tcPr>
                </a:tc>
                <a:extLst>
                  <a:ext uri="{0D108BD9-81ED-4DB2-BD59-A6C34878D82A}">
                    <a16:rowId xmlns="" xmlns:a16="http://schemas.microsoft.com/office/drawing/2014/main" val="10000"/>
                  </a:ext>
                </a:extLst>
              </a:tr>
              <a:tr h="994825">
                <a:tc>
                  <a:txBody>
                    <a:bodyPr/>
                    <a:lstStyle/>
                    <a:p>
                      <a:pPr marL="0" marR="0" lvl="0" indent="0" algn="ctr" rtl="0">
                        <a:spcBef>
                          <a:spcPts val="0"/>
                        </a:spcBef>
                        <a:spcAft>
                          <a:spcPts val="0"/>
                        </a:spcAft>
                        <a:buNone/>
                      </a:pPr>
                      <a:r>
                        <a:rPr lang="en-US" sz="4000" b="0" i="0">
                          <a:solidFill>
                            <a:srgbClr val="FFF2CC"/>
                          </a:solidFill>
                          <a:latin typeface="Arial"/>
                          <a:ea typeface="Arial"/>
                          <a:cs typeface="Arial"/>
                          <a:sym typeface="Arial"/>
                        </a:rPr>
                        <a:t>2</a:t>
                      </a:r>
                      <a:endParaRPr/>
                    </a:p>
                  </a:txBody>
                  <a:tcPr marL="74300" marR="74300" marT="45725" marB="45725" anchor="ctr">
                    <a:solidFill>
                      <a:srgbClr val="323F4F"/>
                    </a:solidFill>
                  </a:tcPr>
                </a:tc>
                <a:tc>
                  <a:txBody>
                    <a:bodyPr/>
                    <a:lstStyle/>
                    <a:p>
                      <a:pPr marL="0" marR="0" lvl="0" indent="0" algn="ctr" rtl="0">
                        <a:spcBef>
                          <a:spcPts val="0"/>
                        </a:spcBef>
                        <a:spcAft>
                          <a:spcPts val="0"/>
                        </a:spcAft>
                        <a:buNone/>
                      </a:pPr>
                      <a:r>
                        <a:rPr lang="en-US" sz="4000" b="0" i="0">
                          <a:solidFill>
                            <a:srgbClr val="FFF2CC"/>
                          </a:solidFill>
                          <a:latin typeface="Arial"/>
                          <a:ea typeface="Arial"/>
                          <a:cs typeface="Arial"/>
                          <a:sym typeface="Arial"/>
                        </a:rPr>
                        <a:t>13</a:t>
                      </a:r>
                      <a:endParaRPr/>
                    </a:p>
                  </a:txBody>
                  <a:tcPr marL="74300" marR="74300" marT="45725" marB="45725" anchor="ctr">
                    <a:solidFill>
                      <a:srgbClr val="323F4F"/>
                    </a:solidFill>
                  </a:tcPr>
                </a:tc>
                <a:tc>
                  <a:txBody>
                    <a:bodyPr/>
                    <a:lstStyle/>
                    <a:p>
                      <a:pPr marL="0" marR="0" lvl="0" indent="0" algn="ctr" rtl="0">
                        <a:spcBef>
                          <a:spcPts val="0"/>
                        </a:spcBef>
                        <a:spcAft>
                          <a:spcPts val="0"/>
                        </a:spcAft>
                        <a:buNone/>
                      </a:pPr>
                      <a:r>
                        <a:rPr lang="en-US" sz="4000" b="0" i="0">
                          <a:solidFill>
                            <a:srgbClr val="FFF2CC"/>
                          </a:solidFill>
                          <a:latin typeface="Arial"/>
                          <a:ea typeface="Arial"/>
                          <a:cs typeface="Arial"/>
                          <a:sym typeface="Arial"/>
                        </a:rPr>
                        <a:t>8</a:t>
                      </a:r>
                      <a:endParaRPr/>
                    </a:p>
                  </a:txBody>
                  <a:tcPr marL="74300" marR="74300" marT="45725" marB="45725" anchor="ctr">
                    <a:solidFill>
                      <a:srgbClr val="323F4F"/>
                    </a:solidFill>
                  </a:tcPr>
                </a:tc>
                <a:tc>
                  <a:txBody>
                    <a:bodyPr/>
                    <a:lstStyle/>
                    <a:p>
                      <a:pPr marL="0" marR="0" lvl="0" indent="0" algn="ctr" rtl="0">
                        <a:spcBef>
                          <a:spcPts val="0"/>
                        </a:spcBef>
                        <a:spcAft>
                          <a:spcPts val="0"/>
                        </a:spcAft>
                        <a:buNone/>
                      </a:pPr>
                      <a:r>
                        <a:rPr lang="en-US" sz="4000" b="0" i="0">
                          <a:solidFill>
                            <a:srgbClr val="FFF2CC"/>
                          </a:solidFill>
                          <a:latin typeface="Arial"/>
                          <a:ea typeface="Arial"/>
                          <a:cs typeface="Arial"/>
                          <a:sym typeface="Arial"/>
                        </a:rPr>
                        <a:t>11</a:t>
                      </a:r>
                      <a:endParaRPr/>
                    </a:p>
                  </a:txBody>
                  <a:tcPr marL="74300" marR="74300" marT="45725" marB="45725" anchor="ctr">
                    <a:solidFill>
                      <a:srgbClr val="323F4F"/>
                    </a:solidFill>
                  </a:tcPr>
                </a:tc>
                <a:extLst>
                  <a:ext uri="{0D108BD9-81ED-4DB2-BD59-A6C34878D82A}">
                    <a16:rowId xmlns="" xmlns:a16="http://schemas.microsoft.com/office/drawing/2014/main" val="10001"/>
                  </a:ext>
                </a:extLst>
              </a:tr>
              <a:tr h="994825">
                <a:tc>
                  <a:txBody>
                    <a:bodyPr/>
                    <a:lstStyle/>
                    <a:p>
                      <a:pPr marL="0" marR="0" lvl="0" indent="0" algn="ctr" rtl="0">
                        <a:spcBef>
                          <a:spcPts val="0"/>
                        </a:spcBef>
                        <a:spcAft>
                          <a:spcPts val="0"/>
                        </a:spcAft>
                        <a:buNone/>
                      </a:pPr>
                      <a:r>
                        <a:rPr lang="en-US" sz="4000" b="0" i="0">
                          <a:solidFill>
                            <a:srgbClr val="FFF2CC"/>
                          </a:solidFill>
                          <a:latin typeface="Arial"/>
                          <a:ea typeface="Arial"/>
                          <a:cs typeface="Arial"/>
                          <a:sym typeface="Arial"/>
                        </a:rPr>
                        <a:t>16</a:t>
                      </a:r>
                      <a:endParaRPr/>
                    </a:p>
                  </a:txBody>
                  <a:tcPr marL="74300" marR="74300" marT="45725" marB="45725" anchor="ctr">
                    <a:solidFill>
                      <a:srgbClr val="323F4F"/>
                    </a:solidFill>
                  </a:tcPr>
                </a:tc>
                <a:tc>
                  <a:txBody>
                    <a:bodyPr/>
                    <a:lstStyle/>
                    <a:p>
                      <a:pPr marL="0" marR="0" lvl="0" indent="0" algn="ctr" rtl="0">
                        <a:spcBef>
                          <a:spcPts val="0"/>
                        </a:spcBef>
                        <a:spcAft>
                          <a:spcPts val="0"/>
                        </a:spcAft>
                        <a:buNone/>
                      </a:pPr>
                      <a:r>
                        <a:rPr lang="en-US" sz="4000" b="0" i="0" dirty="0">
                          <a:solidFill>
                            <a:srgbClr val="FFF2CC"/>
                          </a:solidFill>
                          <a:latin typeface="Arial"/>
                          <a:ea typeface="Arial"/>
                          <a:cs typeface="Arial"/>
                          <a:sym typeface="Arial"/>
                        </a:rPr>
                        <a:t>3</a:t>
                      </a:r>
                      <a:endParaRPr dirty="0"/>
                    </a:p>
                  </a:txBody>
                  <a:tcPr marL="74300" marR="74300" marT="45725" marB="45725" anchor="ctr">
                    <a:solidFill>
                      <a:srgbClr val="323F4F"/>
                    </a:solidFill>
                  </a:tcPr>
                </a:tc>
                <a:tc>
                  <a:txBody>
                    <a:bodyPr/>
                    <a:lstStyle/>
                    <a:p>
                      <a:pPr marL="0" marR="0" lvl="0" indent="0" algn="ctr" rtl="0">
                        <a:spcBef>
                          <a:spcPts val="0"/>
                        </a:spcBef>
                        <a:spcAft>
                          <a:spcPts val="0"/>
                        </a:spcAft>
                        <a:buNone/>
                      </a:pPr>
                      <a:r>
                        <a:rPr lang="en-US" sz="4000" b="0" i="0">
                          <a:solidFill>
                            <a:srgbClr val="FFF2CC"/>
                          </a:solidFill>
                          <a:latin typeface="Arial"/>
                          <a:ea typeface="Arial"/>
                          <a:cs typeface="Arial"/>
                          <a:sym typeface="Arial"/>
                        </a:rPr>
                        <a:t>10</a:t>
                      </a:r>
                      <a:endParaRPr/>
                    </a:p>
                  </a:txBody>
                  <a:tcPr marL="74300" marR="74300" marT="45725" marB="45725" anchor="ctr">
                    <a:solidFill>
                      <a:srgbClr val="323F4F"/>
                    </a:solidFill>
                  </a:tcPr>
                </a:tc>
                <a:tc>
                  <a:txBody>
                    <a:bodyPr/>
                    <a:lstStyle/>
                    <a:p>
                      <a:pPr marL="0" marR="0" lvl="0" indent="0" algn="ctr" rtl="0">
                        <a:spcBef>
                          <a:spcPts val="0"/>
                        </a:spcBef>
                        <a:spcAft>
                          <a:spcPts val="0"/>
                        </a:spcAft>
                        <a:buNone/>
                      </a:pPr>
                      <a:r>
                        <a:rPr lang="en-US" sz="4000" b="0" i="0">
                          <a:solidFill>
                            <a:srgbClr val="FFF2CC"/>
                          </a:solidFill>
                          <a:latin typeface="Arial"/>
                          <a:ea typeface="Arial"/>
                          <a:cs typeface="Arial"/>
                          <a:sym typeface="Arial"/>
                        </a:rPr>
                        <a:t>5</a:t>
                      </a:r>
                      <a:endParaRPr/>
                    </a:p>
                  </a:txBody>
                  <a:tcPr marL="74300" marR="74300" marT="45725" marB="45725" anchor="ctr">
                    <a:solidFill>
                      <a:srgbClr val="323F4F"/>
                    </a:solidFill>
                  </a:tcPr>
                </a:tc>
                <a:extLst>
                  <a:ext uri="{0D108BD9-81ED-4DB2-BD59-A6C34878D82A}">
                    <a16:rowId xmlns="" xmlns:a16="http://schemas.microsoft.com/office/drawing/2014/main" val="10002"/>
                  </a:ext>
                </a:extLst>
              </a:tr>
              <a:tr h="994825">
                <a:tc>
                  <a:txBody>
                    <a:bodyPr/>
                    <a:lstStyle/>
                    <a:p>
                      <a:pPr marL="0" marR="0" lvl="0" indent="0" algn="ctr" rtl="0">
                        <a:spcBef>
                          <a:spcPts val="0"/>
                        </a:spcBef>
                        <a:spcAft>
                          <a:spcPts val="0"/>
                        </a:spcAft>
                        <a:buNone/>
                      </a:pPr>
                      <a:r>
                        <a:rPr lang="en-US" sz="4000" b="0" i="0">
                          <a:solidFill>
                            <a:srgbClr val="FFF2CC"/>
                          </a:solidFill>
                          <a:latin typeface="Arial"/>
                          <a:ea typeface="Arial"/>
                          <a:cs typeface="Arial"/>
                          <a:sym typeface="Arial"/>
                        </a:rPr>
                        <a:t>9</a:t>
                      </a:r>
                      <a:endParaRPr/>
                    </a:p>
                  </a:txBody>
                  <a:tcPr marL="74300" marR="74300" marT="45725" marB="45725" anchor="ctr">
                    <a:solidFill>
                      <a:srgbClr val="323F4F"/>
                    </a:solidFill>
                  </a:tcPr>
                </a:tc>
                <a:tc>
                  <a:txBody>
                    <a:bodyPr/>
                    <a:lstStyle/>
                    <a:p>
                      <a:pPr marL="0" marR="0" lvl="0" indent="0" algn="ctr" rtl="0">
                        <a:spcBef>
                          <a:spcPts val="0"/>
                        </a:spcBef>
                        <a:spcAft>
                          <a:spcPts val="0"/>
                        </a:spcAft>
                        <a:buNone/>
                      </a:pPr>
                      <a:r>
                        <a:rPr lang="en-US" sz="4000" b="0" i="0">
                          <a:solidFill>
                            <a:srgbClr val="FFF2CC"/>
                          </a:solidFill>
                          <a:latin typeface="Arial"/>
                          <a:ea typeface="Arial"/>
                          <a:cs typeface="Arial"/>
                          <a:sym typeface="Arial"/>
                        </a:rPr>
                        <a:t>6</a:t>
                      </a:r>
                      <a:endParaRPr/>
                    </a:p>
                  </a:txBody>
                  <a:tcPr marL="74300" marR="74300" marT="45725" marB="45725" anchor="ctr">
                    <a:solidFill>
                      <a:srgbClr val="323F4F"/>
                    </a:solidFill>
                  </a:tcPr>
                </a:tc>
                <a:tc>
                  <a:txBody>
                    <a:bodyPr/>
                    <a:lstStyle/>
                    <a:p>
                      <a:pPr marL="0" marR="0" lvl="0" indent="0" algn="ctr" rtl="0">
                        <a:spcBef>
                          <a:spcPts val="0"/>
                        </a:spcBef>
                        <a:spcAft>
                          <a:spcPts val="0"/>
                        </a:spcAft>
                        <a:buNone/>
                      </a:pPr>
                      <a:r>
                        <a:rPr lang="en-US" sz="4000" b="0" i="0">
                          <a:solidFill>
                            <a:srgbClr val="FFF2CC"/>
                          </a:solidFill>
                          <a:latin typeface="Arial"/>
                          <a:ea typeface="Arial"/>
                          <a:cs typeface="Arial"/>
                          <a:sym typeface="Arial"/>
                        </a:rPr>
                        <a:t>15</a:t>
                      </a:r>
                      <a:endParaRPr/>
                    </a:p>
                  </a:txBody>
                  <a:tcPr marL="74300" marR="74300" marT="45725" marB="45725" anchor="ctr">
                    <a:solidFill>
                      <a:srgbClr val="323F4F"/>
                    </a:solidFill>
                  </a:tcPr>
                </a:tc>
                <a:tc>
                  <a:txBody>
                    <a:bodyPr/>
                    <a:lstStyle/>
                    <a:p>
                      <a:pPr marL="0" marR="0" lvl="0" indent="0" algn="ctr" rtl="0">
                        <a:spcBef>
                          <a:spcPts val="0"/>
                        </a:spcBef>
                        <a:spcAft>
                          <a:spcPts val="0"/>
                        </a:spcAft>
                        <a:buNone/>
                      </a:pPr>
                      <a:r>
                        <a:rPr lang="en-US" sz="4000" b="0" i="0" dirty="0">
                          <a:solidFill>
                            <a:srgbClr val="FFF2CC"/>
                          </a:solidFill>
                          <a:latin typeface="Arial"/>
                          <a:ea typeface="Arial"/>
                          <a:cs typeface="Arial"/>
                          <a:sym typeface="Arial"/>
                        </a:rPr>
                        <a:t>4</a:t>
                      </a:r>
                      <a:endParaRPr dirty="0"/>
                    </a:p>
                  </a:txBody>
                  <a:tcPr marL="74300" marR="74300" marT="45725" marB="45725" anchor="ctr">
                    <a:solidFill>
                      <a:srgbClr val="323F4F"/>
                    </a:solidFill>
                  </a:tcPr>
                </a:tc>
                <a:extLst>
                  <a:ext uri="{0D108BD9-81ED-4DB2-BD59-A6C34878D82A}">
                    <a16:rowId xmlns="" xmlns:a16="http://schemas.microsoft.com/office/drawing/2014/main" val="10003"/>
                  </a:ext>
                </a:extLst>
              </a:tr>
            </a:tbl>
          </a:graphicData>
        </a:graphic>
      </p:graphicFrame>
      <p:sp>
        <p:nvSpPr>
          <p:cNvPr id="193" name="Google Shape;193;p24"/>
          <p:cNvSpPr/>
          <p:nvPr/>
        </p:nvSpPr>
        <p:spPr>
          <a:xfrm>
            <a:off x="6718078" y="4344513"/>
            <a:ext cx="2971538" cy="584775"/>
          </a:xfrm>
          <a:prstGeom prst="rect">
            <a:avLst/>
          </a:prstGeom>
          <a:noFill/>
          <a:ln>
            <a:noFill/>
          </a:ln>
        </p:spPr>
        <p:txBody>
          <a:bodyPr spcFirstLastPara="1" wrap="square" lIns="91425" tIns="45700" rIns="91425" bIns="45700" anchor="t" anchorCtr="0">
            <a:noAutofit/>
          </a:bodyPr>
          <a:lstStyle/>
          <a:p>
            <a:pPr lvl="0" algn="ctr"/>
            <a:r>
              <a:rPr lang="el-GR" sz="2000" dirty="0">
                <a:solidFill>
                  <a:schemeClr val="dk1"/>
                </a:solidFill>
                <a:latin typeface="Calibri"/>
                <a:ea typeface="Calibri"/>
                <a:cs typeface="Calibri"/>
                <a:sym typeface="Calibri"/>
              </a:rPr>
              <a:t>Ποια είναι η μαγική σταθερά; Με πόσους τρόπους μπορείτε να το φτάσετε;</a:t>
            </a:r>
            <a:endParaRPr sz="1800" dirty="0"/>
          </a:p>
        </p:txBody>
      </p:sp>
      <p:sp>
        <p:nvSpPr>
          <p:cNvPr id="2" name="Ορθογώνιο 1">
            <a:extLst>
              <a:ext uri="{FF2B5EF4-FFF2-40B4-BE49-F238E27FC236}">
                <a16:creationId xmlns="" xmlns:a16="http://schemas.microsoft.com/office/drawing/2014/main" id="{BFF3B2A4-9A9C-4EFA-B0F3-59FD67E7CEAF}"/>
              </a:ext>
            </a:extLst>
          </p:cNvPr>
          <p:cNvSpPr/>
          <p:nvPr/>
        </p:nvSpPr>
        <p:spPr>
          <a:xfrm>
            <a:off x="106170" y="6131219"/>
            <a:ext cx="6992620" cy="477054"/>
          </a:xfrm>
          <a:prstGeom prst="rect">
            <a:avLst/>
          </a:prstGeom>
        </p:spPr>
        <p:txBody>
          <a:bodyPr wrap="none">
            <a:spAutoFit/>
          </a:bodyPr>
          <a:lstStyle/>
          <a:p>
            <a:r>
              <a:rPr lang="el-GR" sz="2500" dirty="0">
                <a:latin typeface="Calibri" panose="020F0502020204030204" pitchFamily="34" charset="0"/>
                <a:cs typeface="Calibri" panose="020F0502020204030204" pitchFamily="34" charset="0"/>
              </a:rPr>
              <a:t>Αναγνωρίζετε κάποιους από αυτούς τους αριθμούς;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5"/>
          <p:cNvSpPr txBox="1">
            <a:spLocks noGrp="1"/>
          </p:cNvSpPr>
          <p:nvPr>
            <p:ph type="title"/>
          </p:nvPr>
        </p:nvSpPr>
        <p:spPr>
          <a:xfrm>
            <a:off x="-1" y="1086225"/>
            <a:ext cx="9906001" cy="8284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Calibri"/>
              <a:buNone/>
            </a:pPr>
            <a:r>
              <a:rPr lang="el-GR" sz="3200" b="1" dirty="0"/>
              <a:t>Ένα Ισλαμικό μαγικό τετράγωνο, </a:t>
            </a:r>
            <a:r>
              <a:rPr lang="el-GR" sz="3200" dirty="0"/>
              <a:t>το</a:t>
            </a:r>
            <a:r>
              <a:rPr lang="el-GR" sz="3200" b="1" dirty="0"/>
              <a:t> </a:t>
            </a:r>
            <a:r>
              <a:rPr lang="en-US" sz="3200" i="1" dirty="0"/>
              <a:t>Shams</a:t>
            </a:r>
            <a:r>
              <a:rPr lang="el-GR" sz="3200" i="1" dirty="0"/>
              <a:t> Α</a:t>
            </a:r>
            <a:r>
              <a:rPr lang="en-US" sz="3200" i="1" dirty="0"/>
              <a:t>l-</a:t>
            </a:r>
            <a:r>
              <a:rPr lang="en-US" sz="3200" i="1" dirty="0" err="1"/>
              <a:t>Ma'arif</a:t>
            </a:r>
            <a:r>
              <a:rPr lang="en-US" sz="3200" i="1" dirty="0"/>
              <a:t> </a:t>
            </a:r>
            <a:r>
              <a:rPr lang="el-GR" sz="3200" i="1" dirty="0"/>
              <a:t>από τον</a:t>
            </a:r>
            <a:r>
              <a:rPr lang="en-US" sz="3200" i="1" dirty="0"/>
              <a:t> Ahmed</a:t>
            </a:r>
            <a:r>
              <a:rPr lang="el-GR" sz="3200" i="1" dirty="0"/>
              <a:t> Α</a:t>
            </a:r>
            <a:r>
              <a:rPr lang="en-US" sz="3200" i="1" dirty="0"/>
              <a:t>l-</a:t>
            </a:r>
            <a:r>
              <a:rPr lang="en-US" sz="3200" i="1" dirty="0" err="1"/>
              <a:t>Buni</a:t>
            </a:r>
            <a:r>
              <a:rPr lang="en-US" sz="3200" i="1" dirty="0"/>
              <a:t> 1225</a:t>
            </a:r>
            <a:r>
              <a:rPr lang="el-GR" sz="3200" i="1" dirty="0"/>
              <a:t>μΧ</a:t>
            </a:r>
            <a:r>
              <a:rPr lang="en-US" sz="3200" i="1" dirty="0"/>
              <a:t> </a:t>
            </a:r>
            <a:br>
              <a:rPr lang="en-US" sz="3200" i="1" dirty="0"/>
            </a:br>
            <a:r>
              <a:rPr lang="en-US" sz="3200" i="1" dirty="0"/>
              <a:t> </a:t>
            </a:r>
            <a:br>
              <a:rPr lang="en-US" sz="3200" i="1" dirty="0"/>
            </a:br>
            <a:r>
              <a:rPr lang="en-US" sz="3000" dirty="0"/>
              <a:t/>
            </a:r>
            <a:br>
              <a:rPr lang="en-US" sz="3000" dirty="0"/>
            </a:br>
            <a:r>
              <a:rPr lang="en-US" sz="3200" b="1" dirty="0"/>
              <a:t> </a:t>
            </a:r>
            <a:endParaRPr dirty="0"/>
          </a:p>
        </p:txBody>
      </p:sp>
      <p:pic>
        <p:nvPicPr>
          <p:cNvPr id="200" name="Google Shape;200;p25" descr="Screen Shot 2018-05-14 at 12.43.17.png"/>
          <p:cNvPicPr preferRelativeResize="0"/>
          <p:nvPr/>
        </p:nvPicPr>
        <p:blipFill rotWithShape="1">
          <a:blip r:embed="rId3">
            <a:alphaModFix/>
          </a:blip>
          <a:srcRect/>
          <a:stretch/>
        </p:blipFill>
        <p:spPr>
          <a:xfrm>
            <a:off x="1129392" y="1266394"/>
            <a:ext cx="5506538" cy="3630537"/>
          </a:xfrm>
          <a:prstGeom prst="rect">
            <a:avLst/>
          </a:prstGeom>
          <a:noFill/>
          <a:ln>
            <a:noFill/>
          </a:ln>
        </p:spPr>
      </p:pic>
      <p:sp>
        <p:nvSpPr>
          <p:cNvPr id="202" name="Google Shape;202;p25"/>
          <p:cNvSpPr txBox="1"/>
          <p:nvPr/>
        </p:nvSpPr>
        <p:spPr>
          <a:xfrm>
            <a:off x="2800091" y="4931298"/>
            <a:ext cx="6546447" cy="179195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l-GR" sz="2400" dirty="0">
                <a:solidFill>
                  <a:schemeClr val="dk1"/>
                </a:solidFill>
                <a:latin typeface="Calibri"/>
                <a:ea typeface="Calibri"/>
                <a:cs typeface="Calibri"/>
                <a:sym typeface="Calibri"/>
              </a:rPr>
              <a:t>Ποια είναι η μαγική σταθερά;</a:t>
            </a:r>
          </a:p>
          <a:p>
            <a:pPr marL="0" marR="0" lvl="0" indent="0" algn="ctr" rtl="0">
              <a:spcBef>
                <a:spcPts val="0"/>
              </a:spcBef>
              <a:spcAft>
                <a:spcPts val="0"/>
              </a:spcAft>
              <a:buNone/>
            </a:pPr>
            <a:r>
              <a:rPr lang="el-GR" sz="2400" dirty="0">
                <a:solidFill>
                  <a:schemeClr val="dk1"/>
                </a:solidFill>
                <a:latin typeface="Calibri"/>
                <a:ea typeface="Calibri"/>
                <a:cs typeface="Calibri"/>
                <a:sym typeface="Calibri"/>
              </a:rPr>
              <a:t>(Προσθέστε τους αριθμούς οποιασδήποτε ευθείας γραμμής για να την βρείτε.)</a:t>
            </a:r>
          </a:p>
          <a:p>
            <a:pPr marL="0" marR="0" lvl="0" indent="0" algn="ctr" rtl="0">
              <a:spcBef>
                <a:spcPts val="0"/>
              </a:spcBef>
              <a:spcAft>
                <a:spcPts val="0"/>
              </a:spcAft>
              <a:buNone/>
            </a:pPr>
            <a:r>
              <a:rPr lang="el-GR" sz="2400" dirty="0">
                <a:solidFill>
                  <a:schemeClr val="dk1"/>
                </a:solidFill>
                <a:latin typeface="Calibri"/>
                <a:ea typeface="Calibri"/>
                <a:cs typeface="Calibri"/>
                <a:sym typeface="Calibri"/>
              </a:rPr>
              <a:t>Με πόσους τρόπους μπορείτε να το καταφέρετε;</a:t>
            </a:r>
          </a:p>
        </p:txBody>
      </p:sp>
      <p:sp>
        <p:nvSpPr>
          <p:cNvPr id="2" name="Ορθογώνιο 1">
            <a:extLst>
              <a:ext uri="{FF2B5EF4-FFF2-40B4-BE49-F238E27FC236}">
                <a16:creationId xmlns="" xmlns:a16="http://schemas.microsoft.com/office/drawing/2014/main" id="{34FC26D0-4782-4010-923F-26ADD1B3EFAD}"/>
              </a:ext>
            </a:extLst>
          </p:cNvPr>
          <p:cNvSpPr/>
          <p:nvPr/>
        </p:nvSpPr>
        <p:spPr>
          <a:xfrm>
            <a:off x="315530" y="4931298"/>
            <a:ext cx="2484561" cy="1631216"/>
          </a:xfrm>
          <a:prstGeom prst="rect">
            <a:avLst/>
          </a:prstGeom>
        </p:spPr>
        <p:txBody>
          <a:bodyPr wrap="square">
            <a:spAutoFit/>
          </a:bodyPr>
          <a:lstStyle/>
          <a:p>
            <a:pPr algn="ctr"/>
            <a:r>
              <a:rPr lang="el-GR" sz="2500" dirty="0">
                <a:latin typeface="Calibri" panose="020F0502020204030204" pitchFamily="34" charset="0"/>
                <a:cs typeface="Calibri" panose="020F0502020204030204" pitchFamily="34" charset="0"/>
              </a:rPr>
              <a:t>Αναγνωρίζετε κάποιον από τους αριθμούς στο τετράγωνο;</a:t>
            </a:r>
          </a:p>
        </p:txBody>
      </p:sp>
      <p:pic>
        <p:nvPicPr>
          <p:cNvPr id="7" name="table"/>
          <p:cNvPicPr>
            <a:picLocks noChangeAspect="1"/>
          </p:cNvPicPr>
          <p:nvPr/>
        </p:nvPicPr>
        <p:blipFill>
          <a:blip r:embed="rId4"/>
          <a:stretch>
            <a:fillRect/>
          </a:stretch>
        </p:blipFill>
        <p:spPr>
          <a:xfrm>
            <a:off x="6635930" y="1419398"/>
            <a:ext cx="2435628" cy="33245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6"/>
          <p:cNvSpPr txBox="1">
            <a:spLocks noGrp="1"/>
          </p:cNvSpPr>
          <p:nvPr>
            <p:ph type="title"/>
          </p:nvPr>
        </p:nvSpPr>
        <p:spPr>
          <a:xfrm>
            <a:off x="176499" y="79765"/>
            <a:ext cx="9558093" cy="90113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alibri"/>
              <a:buNone/>
            </a:pPr>
            <a:r>
              <a:rPr lang="el-GR" sz="3600" dirty="0"/>
              <a:t>Ποιοι αριθμοί χρησιμοποιούνταν στην Ευρώπη εκείνη την εποχή;</a:t>
            </a:r>
            <a:endParaRPr/>
          </a:p>
        </p:txBody>
      </p:sp>
      <p:pic>
        <p:nvPicPr>
          <p:cNvPr id="209" name="Google Shape;209;p26" descr="Clock.jpg"/>
          <p:cNvPicPr preferRelativeResize="0"/>
          <p:nvPr/>
        </p:nvPicPr>
        <p:blipFill rotWithShape="1">
          <a:blip r:embed="rId3">
            <a:alphaModFix/>
          </a:blip>
          <a:srcRect/>
          <a:stretch/>
        </p:blipFill>
        <p:spPr>
          <a:xfrm>
            <a:off x="176499" y="1132875"/>
            <a:ext cx="4312839" cy="5167312"/>
          </a:xfrm>
          <a:prstGeom prst="rect">
            <a:avLst/>
          </a:prstGeom>
          <a:noFill/>
          <a:ln>
            <a:noFill/>
          </a:ln>
        </p:spPr>
      </p:pic>
      <p:grpSp>
        <p:nvGrpSpPr>
          <p:cNvPr id="210" name="Google Shape;210;p26"/>
          <p:cNvGrpSpPr/>
          <p:nvPr/>
        </p:nvGrpSpPr>
        <p:grpSpPr>
          <a:xfrm>
            <a:off x="4738928" y="1132875"/>
            <a:ext cx="4411861" cy="5167312"/>
            <a:chOff x="5832526" y="1132875"/>
            <a:chExt cx="5429983" cy="5167312"/>
          </a:xfrm>
        </p:grpSpPr>
        <p:pic>
          <p:nvPicPr>
            <p:cNvPr id="211" name="Google Shape;211;p26" descr="geograph-3346422-by-Jaggery.jpg"/>
            <p:cNvPicPr preferRelativeResize="0"/>
            <p:nvPr/>
          </p:nvPicPr>
          <p:blipFill rotWithShape="1">
            <a:blip r:embed="rId4">
              <a:alphaModFix/>
            </a:blip>
            <a:srcRect/>
            <a:stretch/>
          </p:blipFill>
          <p:spPr>
            <a:xfrm>
              <a:off x="5832526" y="2227699"/>
              <a:ext cx="5429983" cy="4072488"/>
            </a:xfrm>
            <a:prstGeom prst="rect">
              <a:avLst/>
            </a:prstGeom>
            <a:noFill/>
            <a:ln>
              <a:noFill/>
            </a:ln>
          </p:spPr>
        </p:pic>
        <p:sp>
          <p:nvSpPr>
            <p:cNvPr id="212" name="Google Shape;212;p26"/>
            <p:cNvSpPr txBox="1"/>
            <p:nvPr/>
          </p:nvSpPr>
          <p:spPr>
            <a:xfrm>
              <a:off x="5832526" y="1132875"/>
              <a:ext cx="5429983"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1800" dirty="0">
                  <a:solidFill>
                    <a:schemeClr val="dk1"/>
                  </a:solidFill>
                  <a:latin typeface="Calibri"/>
                  <a:ea typeface="Calibri"/>
                  <a:cs typeface="Calibri"/>
                  <a:sym typeface="Calibri"/>
                </a:rPr>
                <a:t>Και ακόμη πιο πρόσφατα, μπορεί κάποιος να βρει ποια χρονολογία ήταν αυτή;</a:t>
              </a:r>
              <a:r>
                <a:rPr lang="en-US" sz="1800" dirty="0">
                  <a:solidFill>
                    <a:schemeClr val="dk1"/>
                  </a:solidFill>
                  <a:latin typeface="Calibri"/>
                  <a:ea typeface="Calibri"/>
                  <a:cs typeface="Calibri"/>
                  <a:sym typeface="Calibri"/>
                </a:rPr>
                <a:t> (M=1000, D=500, C= 100, X=10, V=5, I=1)</a:t>
              </a: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7" descr="Screen Shot 2018-05-14 at 13.53.12.png"/>
          <p:cNvPicPr preferRelativeResize="0"/>
          <p:nvPr/>
        </p:nvPicPr>
        <p:blipFill rotWithShape="1">
          <a:blip r:embed="rId3">
            <a:alphaModFix/>
          </a:blip>
          <a:srcRect/>
          <a:stretch/>
        </p:blipFill>
        <p:spPr>
          <a:xfrm>
            <a:off x="2724150" y="1322181"/>
            <a:ext cx="7181850" cy="4942234"/>
          </a:xfrm>
          <a:prstGeom prst="rect">
            <a:avLst/>
          </a:prstGeom>
          <a:noFill/>
          <a:ln>
            <a:noFill/>
          </a:ln>
        </p:spPr>
      </p:pic>
      <p:sp>
        <p:nvSpPr>
          <p:cNvPr id="219" name="Google Shape;219;p27"/>
          <p:cNvSpPr txBox="1">
            <a:spLocks noGrp="1"/>
          </p:cNvSpPr>
          <p:nvPr>
            <p:ph type="title"/>
          </p:nvPr>
        </p:nvSpPr>
        <p:spPr>
          <a:xfrm>
            <a:off x="220042" y="941709"/>
            <a:ext cx="2719101" cy="5464688"/>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2400"/>
              <a:buFont typeface="Calibri"/>
              <a:buNone/>
            </a:pPr>
            <a:r>
              <a:rPr lang="el-GR" sz="2200" dirty="0"/>
              <a:t>Ο </a:t>
            </a:r>
            <a:r>
              <a:rPr lang="el-GR" sz="2200" dirty="0" err="1"/>
              <a:t>Φιμπονάτσι</a:t>
            </a:r>
            <a:r>
              <a:rPr lang="el-GR" sz="2200" dirty="0"/>
              <a:t>, από την</a:t>
            </a:r>
            <a:r>
              <a:rPr lang="en-US" sz="2200" dirty="0"/>
              <a:t>  </a:t>
            </a:r>
            <a:r>
              <a:rPr lang="el-GR" sz="2200" dirty="0"/>
              <a:t>Πίζα</a:t>
            </a:r>
            <a:r>
              <a:rPr lang="en-US" sz="2200" dirty="0"/>
              <a:t> (</a:t>
            </a:r>
            <a:r>
              <a:rPr lang="el-GR" sz="2200" dirty="0"/>
              <a:t>που τώρα είναι στην Ιταλία</a:t>
            </a:r>
            <a:r>
              <a:rPr lang="en-US" sz="2200" dirty="0"/>
              <a:t>) </a:t>
            </a:r>
            <a:r>
              <a:rPr lang="el-GR" sz="2200" dirty="0"/>
              <a:t>πέρασε χρόνο στην Βόρεια Αφρική όπου έμαθε πόσο αποτελεσματικό ήταν το αριθμητικό σύστημα των Αράβων</a:t>
            </a:r>
            <a:r>
              <a:rPr lang="en-US" sz="2200" dirty="0"/>
              <a:t>. </a:t>
            </a:r>
            <a:r>
              <a:rPr lang="el-GR" sz="2200" dirty="0"/>
              <a:t>Οι αριθμοί αρχικά προήλθαν από την Ινδία. Εξέδωσε ένα βιβλίο το </a:t>
            </a:r>
            <a:br>
              <a:rPr lang="el-GR" sz="2200" dirty="0"/>
            </a:br>
            <a:r>
              <a:rPr lang="el-GR" sz="2200" dirty="0"/>
              <a:t>1202μ.Χ. και οι</a:t>
            </a:r>
            <a:br>
              <a:rPr lang="el-GR" sz="2200" dirty="0"/>
            </a:br>
            <a:r>
              <a:rPr lang="el-GR" sz="2200" dirty="0"/>
              <a:t>αριθμοί αυτοί σταδιακά υιοθετήθηκαν από την Ευρώπη.</a:t>
            </a:r>
            <a:endParaRPr sz="2200" dirty="0"/>
          </a:p>
        </p:txBody>
      </p:sp>
      <p:sp>
        <p:nvSpPr>
          <p:cNvPr id="2" name="Ορθογώνιο 1">
            <a:extLst>
              <a:ext uri="{FF2B5EF4-FFF2-40B4-BE49-F238E27FC236}">
                <a16:creationId xmlns="" xmlns:a16="http://schemas.microsoft.com/office/drawing/2014/main" id="{541972B7-3513-4B1E-B5FB-DE102A2C43D4}"/>
              </a:ext>
            </a:extLst>
          </p:cNvPr>
          <p:cNvSpPr/>
          <p:nvPr/>
        </p:nvSpPr>
        <p:spPr>
          <a:xfrm>
            <a:off x="609207" y="259922"/>
            <a:ext cx="8077594" cy="861774"/>
          </a:xfrm>
          <a:prstGeom prst="rect">
            <a:avLst/>
          </a:prstGeom>
        </p:spPr>
        <p:txBody>
          <a:bodyPr wrap="square">
            <a:spAutoFit/>
          </a:bodyPr>
          <a:lstStyle/>
          <a:p>
            <a:pPr algn="ctr"/>
            <a:r>
              <a:rPr lang="el-GR" sz="2500" b="1" dirty="0">
                <a:latin typeface="Calibri" panose="020F0502020204030204" pitchFamily="34" charset="0"/>
                <a:cs typeface="Calibri" panose="020F0502020204030204" pitchFamily="34" charset="0"/>
              </a:rPr>
              <a:t>Πως ταξίδεψαν οι αριθμοί που χρησιμοποιούμε στην Ευρώπη;</a:t>
            </a:r>
            <a:endParaRPr lang="el-GR" sz="2500" dirty="0">
              <a:latin typeface="Calibri" panose="020F0502020204030204" pitchFamily="34" charset="0"/>
              <a:cs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24"/>
        <p:cNvGrpSpPr/>
        <p:nvPr/>
      </p:nvGrpSpPr>
      <p:grpSpPr>
        <a:xfrm>
          <a:off x="0" y="0"/>
          <a:ext cx="0" cy="0"/>
          <a:chOff x="0" y="0"/>
          <a:chExt cx="0" cy="0"/>
        </a:xfrm>
      </p:grpSpPr>
      <p:sp>
        <p:nvSpPr>
          <p:cNvPr id="225" name="Google Shape;225;p28"/>
          <p:cNvSpPr txBox="1">
            <a:spLocks noGrp="1"/>
          </p:cNvSpPr>
          <p:nvPr>
            <p:ph type="title"/>
          </p:nvPr>
        </p:nvSpPr>
        <p:spPr>
          <a:xfrm>
            <a:off x="681038" y="180975"/>
            <a:ext cx="8543925" cy="107979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b="1" dirty="0" err="1"/>
              <a:t>Srinivasa</a:t>
            </a:r>
            <a:r>
              <a:rPr lang="en-US" sz="3959" b="1" dirty="0"/>
              <a:t> </a:t>
            </a:r>
            <a:r>
              <a:rPr lang="en-US" sz="3959" b="1" dirty="0" err="1"/>
              <a:t>Ramanujan</a:t>
            </a:r>
            <a:r>
              <a:rPr lang="en-US" sz="3959" dirty="0"/>
              <a:t> </a:t>
            </a:r>
            <a:br>
              <a:rPr lang="en-US" sz="3959" dirty="0"/>
            </a:br>
            <a:r>
              <a:rPr lang="en-US" sz="3959" dirty="0"/>
              <a:t>(1887 – 1920) </a:t>
            </a:r>
            <a:endParaRPr sz="3959"/>
          </a:p>
        </p:txBody>
      </p:sp>
      <p:pic>
        <p:nvPicPr>
          <p:cNvPr id="226" name="Google Shape;226;p28" descr="Srinivasa Ramanujan - OPC - 1.jpg"/>
          <p:cNvPicPr preferRelativeResize="0"/>
          <p:nvPr/>
        </p:nvPicPr>
        <p:blipFill rotWithShape="1">
          <a:blip r:embed="rId3">
            <a:alphaModFix/>
          </a:blip>
          <a:srcRect/>
          <a:stretch/>
        </p:blipFill>
        <p:spPr>
          <a:xfrm>
            <a:off x="7578436" y="277957"/>
            <a:ext cx="2095500" cy="2867025"/>
          </a:xfrm>
          <a:prstGeom prst="rect">
            <a:avLst/>
          </a:prstGeom>
          <a:noFill/>
          <a:ln>
            <a:noFill/>
          </a:ln>
        </p:spPr>
      </p:pic>
      <p:sp>
        <p:nvSpPr>
          <p:cNvPr id="227" name="Google Shape;227;p28"/>
          <p:cNvSpPr txBox="1"/>
          <p:nvPr/>
        </p:nvSpPr>
        <p:spPr>
          <a:xfrm>
            <a:off x="775851" y="1378949"/>
            <a:ext cx="8365981" cy="54322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2200" dirty="0">
                <a:solidFill>
                  <a:schemeClr val="dk1"/>
                </a:solidFill>
                <a:latin typeface="Calibri"/>
                <a:ea typeface="Calibri"/>
                <a:cs typeface="Calibri"/>
                <a:sym typeface="Calibri"/>
              </a:rPr>
              <a:t>Μία Ινδική μαθηματική ευφυΐα που αν και δεν πήρε </a:t>
            </a:r>
          </a:p>
          <a:p>
            <a:pPr marL="0" marR="0" lvl="0" indent="0" algn="l" rtl="0">
              <a:spcBef>
                <a:spcPts val="0"/>
              </a:spcBef>
              <a:spcAft>
                <a:spcPts val="0"/>
              </a:spcAft>
              <a:buNone/>
            </a:pPr>
            <a:r>
              <a:rPr lang="el-GR" sz="2200" dirty="0">
                <a:solidFill>
                  <a:schemeClr val="dk1"/>
                </a:solidFill>
                <a:latin typeface="Calibri"/>
                <a:ea typeface="Calibri"/>
                <a:cs typeface="Calibri"/>
                <a:sym typeface="Calibri"/>
              </a:rPr>
              <a:t>σχεδόν καθόλου μαθηματική εκπαίδευση, βρήκε </a:t>
            </a:r>
          </a:p>
          <a:p>
            <a:pPr marL="0" marR="0" lvl="0" indent="0" algn="l" rtl="0">
              <a:spcBef>
                <a:spcPts val="0"/>
              </a:spcBef>
              <a:spcAft>
                <a:spcPts val="0"/>
              </a:spcAft>
              <a:buNone/>
            </a:pPr>
            <a:r>
              <a:rPr lang="el-GR" sz="2200" dirty="0">
                <a:solidFill>
                  <a:schemeClr val="dk1"/>
                </a:solidFill>
                <a:latin typeface="Calibri"/>
                <a:ea typeface="Calibri"/>
                <a:cs typeface="Calibri"/>
                <a:sym typeface="Calibri"/>
              </a:rPr>
              <a:t>λύσεις σε προβλήματα που θεωρούνταν άλυτα. </a:t>
            </a:r>
          </a:p>
          <a:p>
            <a:pPr marL="0" marR="0" lvl="0" indent="0" algn="l" rtl="0">
              <a:spcBef>
                <a:spcPts val="0"/>
              </a:spcBef>
              <a:spcAft>
                <a:spcPts val="0"/>
              </a:spcAft>
              <a:buNone/>
            </a:pPr>
            <a:r>
              <a:rPr lang="el-GR" sz="2200" dirty="0">
                <a:solidFill>
                  <a:schemeClr val="dk1"/>
                </a:solidFill>
                <a:latin typeface="Calibri"/>
                <a:ea typeface="Calibri"/>
                <a:cs typeface="Calibri"/>
                <a:sym typeface="Calibri"/>
              </a:rPr>
              <a:t>Συχνά έλεγε ‘Μία εξίσωση για μένα δεν έχει κανένα </a:t>
            </a:r>
          </a:p>
          <a:p>
            <a:pPr marL="0" marR="0" lvl="0" indent="0" algn="l" rtl="0">
              <a:spcBef>
                <a:spcPts val="0"/>
              </a:spcBef>
              <a:spcAft>
                <a:spcPts val="0"/>
              </a:spcAft>
              <a:buNone/>
            </a:pPr>
            <a:r>
              <a:rPr lang="el-GR" sz="2200" dirty="0">
                <a:solidFill>
                  <a:schemeClr val="dk1"/>
                </a:solidFill>
                <a:latin typeface="Calibri"/>
                <a:ea typeface="Calibri"/>
                <a:cs typeface="Calibri"/>
                <a:sym typeface="Calibri"/>
              </a:rPr>
              <a:t>νόημα, εκτός αν αναπαριστά μία σκέψη του Θεού’. </a:t>
            </a:r>
          </a:p>
          <a:p>
            <a:pPr marL="0" marR="0" lvl="0" indent="0" algn="l" rtl="0">
              <a:spcBef>
                <a:spcPts val="0"/>
              </a:spcBef>
              <a:spcAft>
                <a:spcPts val="0"/>
              </a:spcAft>
              <a:buNone/>
            </a:pPr>
            <a:r>
              <a:rPr lang="el-GR" sz="2200" dirty="0">
                <a:solidFill>
                  <a:schemeClr val="dk1"/>
                </a:solidFill>
                <a:latin typeface="Calibri"/>
                <a:ea typeface="Calibri"/>
                <a:cs typeface="Calibri"/>
                <a:sym typeface="Calibri"/>
              </a:rPr>
              <a:t>Τον κάλεσε στο </a:t>
            </a:r>
            <a:r>
              <a:rPr lang="en-US" sz="2200" dirty="0">
                <a:solidFill>
                  <a:schemeClr val="dk1"/>
                </a:solidFill>
                <a:latin typeface="Calibri"/>
                <a:ea typeface="Calibri"/>
                <a:cs typeface="Calibri"/>
                <a:sym typeface="Calibri"/>
              </a:rPr>
              <a:t>Cambridge </a:t>
            </a:r>
            <a:r>
              <a:rPr lang="el-GR" sz="2200" dirty="0">
                <a:solidFill>
                  <a:schemeClr val="dk1"/>
                </a:solidFill>
                <a:latin typeface="Calibri"/>
                <a:ea typeface="Calibri"/>
                <a:cs typeface="Calibri"/>
                <a:sym typeface="Calibri"/>
              </a:rPr>
              <a:t>ο μαθηματικός Καθηγητής </a:t>
            </a:r>
            <a:r>
              <a:rPr lang="en-US" sz="2200" dirty="0">
                <a:solidFill>
                  <a:schemeClr val="dk1"/>
                </a:solidFill>
                <a:latin typeface="Calibri"/>
                <a:ea typeface="Calibri"/>
                <a:cs typeface="Calibri"/>
                <a:sym typeface="Calibri"/>
              </a:rPr>
              <a:t>Godfrey Hardy.</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 </a:t>
            </a:r>
            <a:endParaRPr sz="2200" dirty="0"/>
          </a:p>
          <a:p>
            <a:pPr marL="0" marR="0" lvl="0" indent="0" algn="l" rtl="0">
              <a:spcBef>
                <a:spcPts val="0"/>
              </a:spcBef>
              <a:spcAft>
                <a:spcPts val="0"/>
              </a:spcAft>
              <a:buNone/>
            </a:pPr>
            <a:r>
              <a:rPr lang="el-GR" sz="2200" dirty="0">
                <a:solidFill>
                  <a:schemeClr val="dk1"/>
                </a:solidFill>
                <a:latin typeface="Calibri"/>
                <a:ea typeface="Calibri"/>
                <a:cs typeface="Calibri"/>
                <a:sym typeface="Calibri"/>
              </a:rPr>
              <a:t>Ο </a:t>
            </a:r>
            <a:r>
              <a:rPr lang="en-US" sz="2200" dirty="0">
                <a:solidFill>
                  <a:schemeClr val="dk1"/>
                </a:solidFill>
                <a:latin typeface="Calibri"/>
                <a:ea typeface="Calibri"/>
                <a:cs typeface="Calibri"/>
                <a:sym typeface="Calibri"/>
              </a:rPr>
              <a:t>Hardy </a:t>
            </a:r>
            <a:r>
              <a:rPr lang="el-GR" sz="2200" dirty="0">
                <a:solidFill>
                  <a:schemeClr val="dk1"/>
                </a:solidFill>
                <a:latin typeface="Calibri"/>
                <a:ea typeface="Calibri"/>
                <a:cs typeface="Calibri"/>
                <a:sym typeface="Calibri"/>
              </a:rPr>
              <a:t>θυμάται μία φορά που τον είχε επισκεφτεί στο νοσοκομείο καθώς ήταν άρρωστος.</a:t>
            </a:r>
            <a:r>
              <a:rPr lang="en-US" sz="2200" dirty="0">
                <a:solidFill>
                  <a:schemeClr val="dk1"/>
                </a:solidFill>
                <a:latin typeface="Calibri"/>
                <a:ea typeface="Calibri"/>
                <a:cs typeface="Calibri"/>
                <a:sym typeface="Calibri"/>
              </a:rPr>
              <a:t> </a:t>
            </a:r>
            <a:r>
              <a:rPr lang="en-US" sz="2200" i="1" dirty="0">
                <a:solidFill>
                  <a:schemeClr val="dk1"/>
                </a:solidFill>
                <a:latin typeface="Calibri"/>
                <a:ea typeface="Calibri"/>
                <a:cs typeface="Calibri"/>
                <a:sym typeface="Calibri"/>
              </a:rPr>
              <a:t>‘</a:t>
            </a:r>
            <a:r>
              <a:rPr lang="el-GR" sz="2200" i="1" dirty="0">
                <a:solidFill>
                  <a:schemeClr val="dk1"/>
                </a:solidFill>
                <a:latin typeface="Calibri"/>
                <a:ea typeface="Calibri"/>
                <a:cs typeface="Calibri"/>
                <a:sym typeface="Calibri"/>
              </a:rPr>
              <a:t>Είχα επιβιβαστεί σε ένα ταξί με αριθμό 1729 και παρατήρησα ότι αυτός ο αριθμός μου φάνηκε αρκετά βαρετός, ελπίζοντας να μην είναι δυσμενής οιωνός.</a:t>
            </a:r>
            <a:r>
              <a:rPr lang="en-US" sz="2200" i="1" dirty="0">
                <a:solidFill>
                  <a:schemeClr val="dk1"/>
                </a:solidFill>
                <a:latin typeface="Calibri"/>
                <a:ea typeface="Calibri"/>
                <a:cs typeface="Calibri"/>
                <a:sym typeface="Calibri"/>
              </a:rPr>
              <a:t> "</a:t>
            </a:r>
            <a:r>
              <a:rPr lang="el-GR" sz="2200" i="1" dirty="0">
                <a:solidFill>
                  <a:schemeClr val="dk1"/>
                </a:solidFill>
                <a:latin typeface="Calibri"/>
                <a:ea typeface="Calibri"/>
                <a:cs typeface="Calibri"/>
                <a:sym typeface="Calibri"/>
              </a:rPr>
              <a:t> Όχι</a:t>
            </a:r>
            <a:r>
              <a:rPr lang="en-US" sz="2200" i="1" dirty="0">
                <a:solidFill>
                  <a:schemeClr val="dk1"/>
                </a:solidFill>
                <a:latin typeface="Calibri"/>
                <a:ea typeface="Calibri"/>
                <a:cs typeface="Calibri"/>
                <a:sym typeface="Calibri"/>
              </a:rPr>
              <a:t>", </a:t>
            </a:r>
            <a:r>
              <a:rPr lang="el-GR" sz="2200" i="1" dirty="0">
                <a:solidFill>
                  <a:schemeClr val="dk1"/>
                </a:solidFill>
                <a:latin typeface="Calibri"/>
                <a:ea typeface="Calibri"/>
                <a:cs typeface="Calibri"/>
                <a:sym typeface="Calibri"/>
              </a:rPr>
              <a:t>απάντησε</a:t>
            </a:r>
            <a:r>
              <a:rPr lang="en-US" sz="2200" i="1" dirty="0">
                <a:solidFill>
                  <a:schemeClr val="dk1"/>
                </a:solidFill>
                <a:latin typeface="Calibri"/>
                <a:ea typeface="Calibri"/>
                <a:cs typeface="Calibri"/>
                <a:sym typeface="Calibri"/>
              </a:rPr>
              <a:t>, "</a:t>
            </a:r>
            <a:r>
              <a:rPr lang="el-GR" sz="2200" i="1" dirty="0">
                <a:solidFill>
                  <a:schemeClr val="dk1"/>
                </a:solidFill>
                <a:latin typeface="Calibri"/>
                <a:ea typeface="Calibri"/>
                <a:cs typeface="Calibri"/>
                <a:sym typeface="Calibri"/>
              </a:rPr>
              <a:t>είναι πολύ ενδιαφέρον αριθμός: είναι ο μικρότερος αριθμός που μπορεί να εκφραστεί ως άθροισμα δύο κύβων με δύο διαφορετικούς τρόπους</a:t>
            </a:r>
            <a:r>
              <a:rPr lang="en-US" sz="2200" i="1" dirty="0">
                <a:solidFill>
                  <a:schemeClr val="dk1"/>
                </a:solidFill>
                <a:latin typeface="Calibri"/>
                <a:ea typeface="Calibri"/>
                <a:cs typeface="Calibri"/>
                <a:sym typeface="Calibri"/>
              </a:rPr>
              <a:t>.“’</a:t>
            </a:r>
            <a:endParaRPr sz="2200" dirty="0"/>
          </a:p>
          <a:p>
            <a:pPr marL="0" marR="0" lvl="0" indent="0" algn="l" rtl="0">
              <a:spcBef>
                <a:spcPts val="0"/>
              </a:spcBef>
              <a:spcAft>
                <a:spcPts val="0"/>
              </a:spcAft>
              <a:buNone/>
            </a:pPr>
            <a:r>
              <a:rPr lang="el-GR" sz="2200" dirty="0">
                <a:solidFill>
                  <a:schemeClr val="dk1"/>
                </a:solidFill>
                <a:latin typeface="Calibri"/>
                <a:ea typeface="Calibri"/>
                <a:cs typeface="Calibri"/>
                <a:sym typeface="Calibri"/>
              </a:rPr>
              <a:t>Κάθε θετικός ακέραιος λέγεται ότι ήταν προσωπικός του φίλος. Το μαγικό του τετράγωνο φαίνεται στην επόμενη διαφάνεια.</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Πίνακας 5">
            <a:extLst>
              <a:ext uri="{FF2B5EF4-FFF2-40B4-BE49-F238E27FC236}">
                <a16:creationId xmlns="" xmlns:a16="http://schemas.microsoft.com/office/drawing/2014/main" id="{F3688118-706C-47BB-9160-CE4AA52DD76C}"/>
              </a:ext>
            </a:extLst>
          </p:cNvPr>
          <p:cNvGraphicFramePr>
            <a:graphicFrameLocks noGrp="1"/>
          </p:cNvGraphicFramePr>
          <p:nvPr>
            <p:extLst>
              <p:ext uri="{D42A27DB-BD31-4B8C-83A1-F6EECF244321}">
                <p14:modId xmlns:p14="http://schemas.microsoft.com/office/powerpoint/2010/main" val="59354624"/>
              </p:ext>
            </p:extLst>
          </p:nvPr>
        </p:nvGraphicFramePr>
        <p:xfrm>
          <a:off x="1651000" y="1227665"/>
          <a:ext cx="6604000" cy="1994506"/>
        </p:xfrm>
        <a:graphic>
          <a:graphicData uri="http://schemas.openxmlformats.org/drawingml/2006/table">
            <a:tbl>
              <a:tblPr firstRow="1" bandRow="1">
                <a:tableStyleId>{4DE80794-3F0F-4573-A9DD-01F2FC551BC5}</a:tableStyleId>
              </a:tblPr>
              <a:tblGrid>
                <a:gridCol w="1651000">
                  <a:extLst>
                    <a:ext uri="{9D8B030D-6E8A-4147-A177-3AD203B41FA5}">
                      <a16:colId xmlns="" xmlns:a16="http://schemas.microsoft.com/office/drawing/2014/main" val="3802821015"/>
                    </a:ext>
                  </a:extLst>
                </a:gridCol>
                <a:gridCol w="1651000">
                  <a:extLst>
                    <a:ext uri="{9D8B030D-6E8A-4147-A177-3AD203B41FA5}">
                      <a16:colId xmlns="" xmlns:a16="http://schemas.microsoft.com/office/drawing/2014/main" val="3383590751"/>
                    </a:ext>
                  </a:extLst>
                </a:gridCol>
                <a:gridCol w="1651000">
                  <a:extLst>
                    <a:ext uri="{9D8B030D-6E8A-4147-A177-3AD203B41FA5}">
                      <a16:colId xmlns="" xmlns:a16="http://schemas.microsoft.com/office/drawing/2014/main" val="3016861411"/>
                    </a:ext>
                  </a:extLst>
                </a:gridCol>
                <a:gridCol w="1651000">
                  <a:extLst>
                    <a:ext uri="{9D8B030D-6E8A-4147-A177-3AD203B41FA5}">
                      <a16:colId xmlns="" xmlns:a16="http://schemas.microsoft.com/office/drawing/2014/main" val="3647978051"/>
                    </a:ext>
                  </a:extLst>
                </a:gridCol>
              </a:tblGrid>
              <a:tr h="997253">
                <a:tc>
                  <a:txBody>
                    <a:bodyPr/>
                    <a:lstStyle/>
                    <a:p>
                      <a:pPr algn="ctr"/>
                      <a:r>
                        <a:rPr lang="el-GR" sz="4000" b="1" dirty="0">
                          <a:solidFill>
                            <a:schemeClr val="tx1"/>
                          </a:solidFill>
                        </a:rPr>
                        <a:t>Η</a:t>
                      </a:r>
                    </a:p>
                  </a:txBody>
                  <a:tcPr>
                    <a:solidFill>
                      <a:srgbClr val="FF0000"/>
                    </a:solidFill>
                  </a:tcPr>
                </a:tc>
                <a:tc>
                  <a:txBody>
                    <a:bodyPr/>
                    <a:lstStyle/>
                    <a:p>
                      <a:pPr algn="ctr"/>
                      <a:r>
                        <a:rPr lang="en-US" sz="4000" b="1" dirty="0">
                          <a:solidFill>
                            <a:schemeClr val="tx1"/>
                          </a:solidFill>
                        </a:rPr>
                        <a:t>M</a:t>
                      </a:r>
                      <a:endParaRPr lang="el-GR" sz="4000" b="1" dirty="0">
                        <a:solidFill>
                          <a:schemeClr val="tx1"/>
                        </a:solidFill>
                      </a:endParaRPr>
                    </a:p>
                  </a:txBody>
                  <a:tcPr>
                    <a:solidFill>
                      <a:srgbClr val="FFC000"/>
                    </a:solidFill>
                  </a:tcPr>
                </a:tc>
                <a:tc>
                  <a:txBody>
                    <a:bodyPr/>
                    <a:lstStyle/>
                    <a:p>
                      <a:pPr algn="ctr"/>
                      <a:r>
                        <a:rPr lang="el-GR" sz="4000" b="1" dirty="0">
                          <a:solidFill>
                            <a:schemeClr val="tx1"/>
                          </a:solidFill>
                        </a:rPr>
                        <a:t>Α</a:t>
                      </a:r>
                    </a:p>
                  </a:txBody>
                  <a:tcPr>
                    <a:solidFill>
                      <a:srgbClr val="00B050"/>
                    </a:solidFill>
                  </a:tcPr>
                </a:tc>
                <a:tc>
                  <a:txBody>
                    <a:bodyPr/>
                    <a:lstStyle/>
                    <a:p>
                      <a:pPr algn="ctr"/>
                      <a:r>
                        <a:rPr lang="el-GR" sz="4000" b="1" dirty="0">
                          <a:solidFill>
                            <a:schemeClr val="tx1"/>
                          </a:solidFill>
                        </a:rPr>
                        <a:t>Χ</a:t>
                      </a:r>
                    </a:p>
                  </a:txBody>
                  <a:tcPr>
                    <a:solidFill>
                      <a:srgbClr val="0070C0"/>
                    </a:solidFill>
                  </a:tcPr>
                </a:tc>
                <a:extLst>
                  <a:ext uri="{0D108BD9-81ED-4DB2-BD59-A6C34878D82A}">
                    <a16:rowId xmlns="" xmlns:a16="http://schemas.microsoft.com/office/drawing/2014/main" val="2306837812"/>
                  </a:ext>
                </a:extLst>
              </a:tr>
              <a:tr h="997253">
                <a:tc>
                  <a:txBody>
                    <a:bodyPr/>
                    <a:lstStyle/>
                    <a:p>
                      <a:pPr algn="ctr"/>
                      <a:r>
                        <a:rPr lang="el-GR" sz="4000" b="1" dirty="0">
                          <a:solidFill>
                            <a:schemeClr val="tx1"/>
                          </a:solidFill>
                        </a:rPr>
                        <a:t>Χ</a:t>
                      </a:r>
                      <a:r>
                        <a:rPr lang="en-US" sz="4000" b="1" dirty="0">
                          <a:solidFill>
                            <a:schemeClr val="tx1"/>
                          </a:solidFill>
                        </a:rPr>
                        <a:t>+1</a:t>
                      </a:r>
                      <a:endParaRPr lang="el-GR" sz="4000" b="1" dirty="0">
                        <a:solidFill>
                          <a:schemeClr val="tx1"/>
                        </a:solidFill>
                      </a:endParaRPr>
                    </a:p>
                  </a:txBody>
                  <a:tcPr>
                    <a:solidFill>
                      <a:srgbClr val="0070C0"/>
                    </a:solidFill>
                  </a:tcPr>
                </a:tc>
                <a:tc>
                  <a:txBody>
                    <a:bodyPr/>
                    <a:lstStyle/>
                    <a:p>
                      <a:pPr algn="ctr"/>
                      <a:r>
                        <a:rPr lang="el-GR" sz="4000" b="1" dirty="0">
                          <a:solidFill>
                            <a:schemeClr val="tx1"/>
                          </a:solidFill>
                        </a:rPr>
                        <a:t>Α</a:t>
                      </a:r>
                      <a:r>
                        <a:rPr lang="en-US" sz="4000" b="1" dirty="0">
                          <a:solidFill>
                            <a:schemeClr val="tx1"/>
                          </a:solidFill>
                        </a:rPr>
                        <a:t>-1</a:t>
                      </a:r>
                      <a:endParaRPr lang="el-GR" sz="4000" b="1" dirty="0">
                        <a:solidFill>
                          <a:schemeClr val="tx1"/>
                        </a:solidFill>
                      </a:endParaRPr>
                    </a:p>
                  </a:txBody>
                  <a:tcPr>
                    <a:solidFill>
                      <a:srgbClr val="00B050"/>
                    </a:solidFill>
                  </a:tcPr>
                </a:tc>
                <a:tc>
                  <a:txBody>
                    <a:bodyPr/>
                    <a:lstStyle/>
                    <a:p>
                      <a:pPr algn="ctr"/>
                      <a:r>
                        <a:rPr lang="en-US" sz="4000" b="1" dirty="0">
                          <a:solidFill>
                            <a:schemeClr val="tx1"/>
                          </a:solidFill>
                        </a:rPr>
                        <a:t>M-3</a:t>
                      </a:r>
                      <a:endParaRPr lang="el-GR" sz="4000" b="1" dirty="0">
                        <a:solidFill>
                          <a:schemeClr val="tx1"/>
                        </a:solidFill>
                      </a:endParaRPr>
                    </a:p>
                  </a:txBody>
                  <a:tcPr>
                    <a:solidFill>
                      <a:srgbClr val="FFC000"/>
                    </a:solidFill>
                  </a:tcPr>
                </a:tc>
                <a:tc>
                  <a:txBody>
                    <a:bodyPr/>
                    <a:lstStyle/>
                    <a:p>
                      <a:pPr algn="ctr"/>
                      <a:r>
                        <a:rPr lang="el-GR" sz="4000" b="1" dirty="0">
                          <a:solidFill>
                            <a:schemeClr val="tx1"/>
                          </a:solidFill>
                        </a:rPr>
                        <a:t>Η</a:t>
                      </a:r>
                      <a:r>
                        <a:rPr lang="en-US" sz="4000" b="1" dirty="0">
                          <a:solidFill>
                            <a:schemeClr val="tx1"/>
                          </a:solidFill>
                        </a:rPr>
                        <a:t>+3</a:t>
                      </a:r>
                      <a:endParaRPr lang="el-GR" sz="4000" b="1" dirty="0">
                        <a:solidFill>
                          <a:schemeClr val="tx1"/>
                        </a:solidFill>
                      </a:endParaRPr>
                    </a:p>
                  </a:txBody>
                  <a:tcPr>
                    <a:solidFill>
                      <a:srgbClr val="FF0000"/>
                    </a:solidFill>
                  </a:tcPr>
                </a:tc>
                <a:extLst>
                  <a:ext uri="{0D108BD9-81ED-4DB2-BD59-A6C34878D82A}">
                    <a16:rowId xmlns="" xmlns:a16="http://schemas.microsoft.com/office/drawing/2014/main" val="997608627"/>
                  </a:ext>
                </a:extLst>
              </a:tr>
            </a:tbl>
          </a:graphicData>
        </a:graphic>
      </p:graphicFrame>
      <p:graphicFrame>
        <p:nvGraphicFramePr>
          <p:cNvPr id="7" name="Πίνακας 6">
            <a:extLst>
              <a:ext uri="{FF2B5EF4-FFF2-40B4-BE49-F238E27FC236}">
                <a16:creationId xmlns="" xmlns:a16="http://schemas.microsoft.com/office/drawing/2014/main" id="{493BE3FB-911B-46F5-A9E4-280D7ABEA4AE}"/>
              </a:ext>
            </a:extLst>
          </p:cNvPr>
          <p:cNvGraphicFramePr>
            <a:graphicFrameLocks noGrp="1"/>
          </p:cNvGraphicFramePr>
          <p:nvPr>
            <p:extLst>
              <p:ext uri="{D42A27DB-BD31-4B8C-83A1-F6EECF244321}">
                <p14:modId xmlns:p14="http://schemas.microsoft.com/office/powerpoint/2010/main" val="843300520"/>
              </p:ext>
            </p:extLst>
          </p:nvPr>
        </p:nvGraphicFramePr>
        <p:xfrm>
          <a:off x="1651000" y="3208987"/>
          <a:ext cx="6604000" cy="1994506"/>
        </p:xfrm>
        <a:graphic>
          <a:graphicData uri="http://schemas.openxmlformats.org/drawingml/2006/table">
            <a:tbl>
              <a:tblPr firstRow="1" bandRow="1">
                <a:tableStyleId>{4DE80794-3F0F-4573-A9DD-01F2FC551BC5}</a:tableStyleId>
              </a:tblPr>
              <a:tblGrid>
                <a:gridCol w="1651000">
                  <a:extLst>
                    <a:ext uri="{9D8B030D-6E8A-4147-A177-3AD203B41FA5}">
                      <a16:colId xmlns="" xmlns:a16="http://schemas.microsoft.com/office/drawing/2014/main" val="3802821015"/>
                    </a:ext>
                  </a:extLst>
                </a:gridCol>
                <a:gridCol w="1651000">
                  <a:extLst>
                    <a:ext uri="{9D8B030D-6E8A-4147-A177-3AD203B41FA5}">
                      <a16:colId xmlns="" xmlns:a16="http://schemas.microsoft.com/office/drawing/2014/main" val="3383590751"/>
                    </a:ext>
                  </a:extLst>
                </a:gridCol>
                <a:gridCol w="1651000">
                  <a:extLst>
                    <a:ext uri="{9D8B030D-6E8A-4147-A177-3AD203B41FA5}">
                      <a16:colId xmlns="" xmlns:a16="http://schemas.microsoft.com/office/drawing/2014/main" val="3016861411"/>
                    </a:ext>
                  </a:extLst>
                </a:gridCol>
                <a:gridCol w="1651000">
                  <a:extLst>
                    <a:ext uri="{9D8B030D-6E8A-4147-A177-3AD203B41FA5}">
                      <a16:colId xmlns="" xmlns:a16="http://schemas.microsoft.com/office/drawing/2014/main" val="3647978051"/>
                    </a:ext>
                  </a:extLst>
                </a:gridCol>
              </a:tblGrid>
              <a:tr h="997253">
                <a:tc>
                  <a:txBody>
                    <a:bodyPr/>
                    <a:lstStyle/>
                    <a:p>
                      <a:pPr algn="ctr"/>
                      <a:r>
                        <a:rPr lang="en-US" sz="4000" b="1" i="0" u="none" strike="noStrike" cap="none" dirty="0">
                          <a:solidFill>
                            <a:schemeClr val="tx1"/>
                          </a:solidFill>
                          <a:latin typeface="Calibri"/>
                          <a:cs typeface="Calibri"/>
                          <a:sym typeface="Arial"/>
                        </a:rPr>
                        <a:t>M-2</a:t>
                      </a:r>
                      <a:endParaRPr lang="el-GR" sz="4000" b="1" i="0" u="none" strike="noStrike" cap="none" dirty="0">
                        <a:solidFill>
                          <a:schemeClr val="tx1"/>
                        </a:solidFill>
                        <a:latin typeface="Calibri"/>
                        <a:cs typeface="Calibri"/>
                        <a:sym typeface="Arial"/>
                      </a:endParaRPr>
                    </a:p>
                  </a:txBody>
                  <a:tcPr>
                    <a:solidFill>
                      <a:srgbClr val="FFC000"/>
                    </a:solidFill>
                  </a:tcPr>
                </a:tc>
                <a:tc>
                  <a:txBody>
                    <a:bodyPr/>
                    <a:lstStyle/>
                    <a:p>
                      <a:pPr algn="ctr"/>
                      <a:r>
                        <a:rPr lang="el-GR" sz="4000" b="1" i="0" u="none" strike="noStrike" cap="none" dirty="0">
                          <a:solidFill>
                            <a:schemeClr val="tx1"/>
                          </a:solidFill>
                          <a:latin typeface="Calibri"/>
                          <a:cs typeface="Calibri"/>
                          <a:sym typeface="Arial"/>
                        </a:rPr>
                        <a:t>Η</a:t>
                      </a:r>
                      <a:r>
                        <a:rPr lang="en-US" sz="4000" b="1" i="0" u="none" strike="noStrike" cap="none" dirty="0">
                          <a:solidFill>
                            <a:schemeClr val="tx1"/>
                          </a:solidFill>
                          <a:latin typeface="Calibri"/>
                          <a:cs typeface="Calibri"/>
                          <a:sym typeface="Arial"/>
                        </a:rPr>
                        <a:t>+2</a:t>
                      </a:r>
                      <a:endParaRPr lang="el-GR" sz="4000" b="1" i="0" u="none" strike="noStrike" cap="none" dirty="0">
                        <a:solidFill>
                          <a:schemeClr val="tx1"/>
                        </a:solidFill>
                        <a:latin typeface="Calibri"/>
                        <a:cs typeface="Calibri"/>
                        <a:sym typeface="Arial"/>
                      </a:endParaRPr>
                    </a:p>
                  </a:txBody>
                  <a:tcPr>
                    <a:solidFill>
                      <a:srgbClr val="FF0000"/>
                    </a:solidFill>
                  </a:tcPr>
                </a:tc>
                <a:tc>
                  <a:txBody>
                    <a:bodyPr/>
                    <a:lstStyle/>
                    <a:p>
                      <a:pPr algn="ctr"/>
                      <a:r>
                        <a:rPr lang="el-GR" sz="4000" b="1" i="0" u="none" strike="noStrike" cap="none" dirty="0">
                          <a:solidFill>
                            <a:schemeClr val="tx1"/>
                          </a:solidFill>
                          <a:latin typeface="Calibri"/>
                          <a:cs typeface="Calibri"/>
                          <a:sym typeface="Arial"/>
                        </a:rPr>
                        <a:t>Χ</a:t>
                      </a:r>
                      <a:r>
                        <a:rPr lang="en-US" sz="4000" b="1" i="0" u="none" strike="noStrike" cap="none" dirty="0">
                          <a:solidFill>
                            <a:schemeClr val="tx1"/>
                          </a:solidFill>
                          <a:latin typeface="Calibri"/>
                          <a:cs typeface="Calibri"/>
                          <a:sym typeface="Arial"/>
                        </a:rPr>
                        <a:t>+2</a:t>
                      </a:r>
                      <a:endParaRPr lang="el-GR" sz="4000" b="1" i="0" u="none" strike="noStrike" cap="none" dirty="0">
                        <a:solidFill>
                          <a:schemeClr val="tx1"/>
                        </a:solidFill>
                        <a:latin typeface="Calibri"/>
                        <a:cs typeface="Calibri"/>
                        <a:sym typeface="Arial"/>
                      </a:endParaRPr>
                    </a:p>
                  </a:txBody>
                  <a:tcPr>
                    <a:solidFill>
                      <a:srgbClr val="0070C0"/>
                    </a:solidFill>
                  </a:tcPr>
                </a:tc>
                <a:tc>
                  <a:txBody>
                    <a:bodyPr/>
                    <a:lstStyle/>
                    <a:p>
                      <a:pPr algn="ctr"/>
                      <a:r>
                        <a:rPr lang="el-GR" sz="4000" b="1" i="0" u="none" strike="noStrike" cap="none" dirty="0">
                          <a:solidFill>
                            <a:schemeClr val="tx1"/>
                          </a:solidFill>
                          <a:latin typeface="Calibri"/>
                          <a:cs typeface="Calibri"/>
                          <a:sym typeface="Arial"/>
                        </a:rPr>
                        <a:t>Α</a:t>
                      </a:r>
                      <a:r>
                        <a:rPr lang="en-US" sz="4000" b="1" i="0" u="none" strike="noStrike" cap="none" dirty="0">
                          <a:solidFill>
                            <a:schemeClr val="tx1"/>
                          </a:solidFill>
                          <a:latin typeface="Calibri"/>
                          <a:cs typeface="Calibri"/>
                          <a:sym typeface="Arial"/>
                        </a:rPr>
                        <a:t>-2</a:t>
                      </a:r>
                      <a:endParaRPr lang="el-GR" sz="4000" b="1" i="0" u="none" strike="noStrike" cap="none" dirty="0">
                        <a:solidFill>
                          <a:schemeClr val="tx1"/>
                        </a:solidFill>
                        <a:latin typeface="Calibri"/>
                        <a:cs typeface="Calibri"/>
                        <a:sym typeface="Arial"/>
                      </a:endParaRPr>
                    </a:p>
                  </a:txBody>
                  <a:tcPr>
                    <a:solidFill>
                      <a:srgbClr val="00B050"/>
                    </a:solidFill>
                  </a:tcPr>
                </a:tc>
                <a:extLst>
                  <a:ext uri="{0D108BD9-81ED-4DB2-BD59-A6C34878D82A}">
                    <a16:rowId xmlns="" xmlns:a16="http://schemas.microsoft.com/office/drawing/2014/main" val="2306837812"/>
                  </a:ext>
                </a:extLst>
              </a:tr>
              <a:tr h="997253">
                <a:tc>
                  <a:txBody>
                    <a:bodyPr/>
                    <a:lstStyle/>
                    <a:p>
                      <a:pPr algn="ctr"/>
                      <a:r>
                        <a:rPr lang="el-GR" sz="4000" b="1" i="0" u="none" strike="noStrike" cap="none" dirty="0">
                          <a:solidFill>
                            <a:schemeClr val="tx1"/>
                          </a:solidFill>
                          <a:latin typeface="Calibri"/>
                          <a:cs typeface="Calibri"/>
                          <a:sym typeface="Arial"/>
                        </a:rPr>
                        <a:t>Α</a:t>
                      </a:r>
                      <a:r>
                        <a:rPr lang="en-US" sz="4000" b="1" i="0" u="none" strike="noStrike" cap="none" dirty="0">
                          <a:solidFill>
                            <a:schemeClr val="tx1"/>
                          </a:solidFill>
                          <a:latin typeface="Calibri"/>
                          <a:cs typeface="Calibri"/>
                          <a:sym typeface="Arial"/>
                        </a:rPr>
                        <a:t>+1</a:t>
                      </a:r>
                      <a:endParaRPr lang="el-GR" sz="4000" b="1" i="0" u="none" strike="noStrike" cap="none" dirty="0">
                        <a:solidFill>
                          <a:schemeClr val="tx1"/>
                        </a:solidFill>
                        <a:latin typeface="Calibri"/>
                        <a:cs typeface="Calibri"/>
                        <a:sym typeface="Arial"/>
                      </a:endParaRPr>
                    </a:p>
                  </a:txBody>
                  <a:tcPr>
                    <a:solidFill>
                      <a:srgbClr val="00B050"/>
                    </a:solidFill>
                  </a:tcPr>
                </a:tc>
                <a:tc>
                  <a:txBody>
                    <a:bodyPr/>
                    <a:lstStyle/>
                    <a:p>
                      <a:pPr algn="ctr"/>
                      <a:r>
                        <a:rPr lang="el-GR" sz="4000" b="1" i="0" u="none" strike="noStrike" cap="none" dirty="0">
                          <a:solidFill>
                            <a:schemeClr val="tx1"/>
                          </a:solidFill>
                          <a:latin typeface="Calibri"/>
                          <a:cs typeface="Calibri"/>
                          <a:sym typeface="Arial"/>
                        </a:rPr>
                        <a:t>Χ</a:t>
                      </a:r>
                      <a:r>
                        <a:rPr lang="en-US" sz="4000" b="1" i="0" u="none" strike="noStrike" cap="none" dirty="0">
                          <a:solidFill>
                            <a:schemeClr val="tx1"/>
                          </a:solidFill>
                          <a:latin typeface="Calibri"/>
                          <a:cs typeface="Calibri"/>
                          <a:sym typeface="Arial"/>
                        </a:rPr>
                        <a:t>-1</a:t>
                      </a:r>
                      <a:endParaRPr lang="el-GR" sz="4000" b="1" i="0" u="none" strike="noStrike" cap="none" dirty="0">
                        <a:solidFill>
                          <a:schemeClr val="tx1"/>
                        </a:solidFill>
                        <a:latin typeface="Calibri"/>
                        <a:cs typeface="Calibri"/>
                        <a:sym typeface="Arial"/>
                      </a:endParaRPr>
                    </a:p>
                  </a:txBody>
                  <a:tcPr>
                    <a:solidFill>
                      <a:srgbClr val="0070C0"/>
                    </a:solidFill>
                  </a:tcPr>
                </a:tc>
                <a:tc>
                  <a:txBody>
                    <a:bodyPr/>
                    <a:lstStyle/>
                    <a:p>
                      <a:pPr algn="ctr"/>
                      <a:r>
                        <a:rPr lang="el-GR" sz="4000" b="1" i="0" u="none" strike="noStrike" cap="none" dirty="0">
                          <a:solidFill>
                            <a:schemeClr val="tx1"/>
                          </a:solidFill>
                          <a:latin typeface="Calibri"/>
                          <a:cs typeface="Calibri"/>
                          <a:sym typeface="Arial"/>
                        </a:rPr>
                        <a:t>Η</a:t>
                      </a:r>
                      <a:r>
                        <a:rPr lang="en-US" sz="4000" b="1" i="0" u="none" strike="noStrike" cap="none" dirty="0">
                          <a:solidFill>
                            <a:schemeClr val="tx1"/>
                          </a:solidFill>
                          <a:latin typeface="Calibri"/>
                          <a:cs typeface="Calibri"/>
                          <a:sym typeface="Arial"/>
                        </a:rPr>
                        <a:t>+1</a:t>
                      </a:r>
                      <a:endParaRPr lang="el-GR" sz="4000" b="1" i="0" u="none" strike="noStrike" cap="none" dirty="0">
                        <a:solidFill>
                          <a:schemeClr val="tx1"/>
                        </a:solidFill>
                        <a:latin typeface="Calibri"/>
                        <a:cs typeface="Calibri"/>
                        <a:sym typeface="Arial"/>
                      </a:endParaRPr>
                    </a:p>
                  </a:txBody>
                  <a:tcPr>
                    <a:solidFill>
                      <a:srgbClr val="FF0000"/>
                    </a:solidFill>
                  </a:tcPr>
                </a:tc>
                <a:tc>
                  <a:txBody>
                    <a:bodyPr/>
                    <a:lstStyle/>
                    <a:p>
                      <a:pPr algn="ctr"/>
                      <a:r>
                        <a:rPr lang="en-US" sz="4000" b="1" i="0" u="none" strike="noStrike" cap="none" dirty="0">
                          <a:solidFill>
                            <a:schemeClr val="tx1"/>
                          </a:solidFill>
                          <a:latin typeface="Calibri"/>
                          <a:cs typeface="Calibri"/>
                          <a:sym typeface="Arial"/>
                        </a:rPr>
                        <a:t>M-1</a:t>
                      </a:r>
                      <a:endParaRPr lang="el-GR" sz="4000" b="1" i="0" u="none" strike="noStrike" cap="none" dirty="0">
                        <a:solidFill>
                          <a:schemeClr val="tx1"/>
                        </a:solidFill>
                        <a:latin typeface="Calibri"/>
                        <a:cs typeface="Calibri"/>
                        <a:sym typeface="Arial"/>
                      </a:endParaRPr>
                    </a:p>
                  </a:txBody>
                  <a:tcPr>
                    <a:solidFill>
                      <a:srgbClr val="FFC000"/>
                    </a:solidFill>
                  </a:tcPr>
                </a:tc>
                <a:extLst>
                  <a:ext uri="{0D108BD9-81ED-4DB2-BD59-A6C34878D82A}">
                    <a16:rowId xmlns="" xmlns:a16="http://schemas.microsoft.com/office/drawing/2014/main" val="997608627"/>
                  </a:ext>
                </a:extLst>
              </a:tr>
            </a:tbl>
          </a:graphicData>
        </a:graphic>
      </p:graphicFrame>
    </p:spTree>
    <p:extLst>
      <p:ext uri="{BB962C8B-B14F-4D97-AF65-F5344CB8AC3E}">
        <p14:creationId xmlns:p14="http://schemas.microsoft.com/office/powerpoint/2010/main" val="3991539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graphicFrame>
        <p:nvGraphicFramePr>
          <p:cNvPr id="254" name="Google Shape;254;p30"/>
          <p:cNvGraphicFramePr/>
          <p:nvPr/>
        </p:nvGraphicFramePr>
        <p:xfrm>
          <a:off x="515938" y="592666"/>
          <a:ext cx="9039200" cy="5858875"/>
        </p:xfrm>
        <a:graphic>
          <a:graphicData uri="http://schemas.openxmlformats.org/drawingml/2006/table">
            <a:tbl>
              <a:tblPr firstRow="1" bandRow="1">
                <a:noFill/>
                <a:tableStyleId>{466D0541-FC7E-4419-AF32-2C6A05B2B117}</a:tableStyleId>
              </a:tblPr>
              <a:tblGrid>
                <a:gridCol w="2259800">
                  <a:extLst>
                    <a:ext uri="{9D8B030D-6E8A-4147-A177-3AD203B41FA5}">
                      <a16:colId xmlns="" xmlns:a16="http://schemas.microsoft.com/office/drawing/2014/main" val="20000"/>
                    </a:ext>
                  </a:extLst>
                </a:gridCol>
                <a:gridCol w="2259800">
                  <a:extLst>
                    <a:ext uri="{9D8B030D-6E8A-4147-A177-3AD203B41FA5}">
                      <a16:colId xmlns="" xmlns:a16="http://schemas.microsoft.com/office/drawing/2014/main" val="20001"/>
                    </a:ext>
                  </a:extLst>
                </a:gridCol>
                <a:gridCol w="2259800">
                  <a:extLst>
                    <a:ext uri="{9D8B030D-6E8A-4147-A177-3AD203B41FA5}">
                      <a16:colId xmlns="" xmlns:a16="http://schemas.microsoft.com/office/drawing/2014/main" val="20002"/>
                    </a:ext>
                  </a:extLst>
                </a:gridCol>
                <a:gridCol w="2259800">
                  <a:extLst>
                    <a:ext uri="{9D8B030D-6E8A-4147-A177-3AD203B41FA5}">
                      <a16:colId xmlns="" xmlns:a16="http://schemas.microsoft.com/office/drawing/2014/main" val="20003"/>
                    </a:ext>
                  </a:extLst>
                </a:gridCol>
              </a:tblGrid>
              <a:tr h="1171775">
                <a:tc>
                  <a:txBody>
                    <a:bodyPr/>
                    <a:lstStyle/>
                    <a:p>
                      <a:pPr marL="0" marR="0" lvl="0" indent="0" algn="ctr" rtl="0">
                        <a:spcBef>
                          <a:spcPts val="0"/>
                        </a:spcBef>
                        <a:spcAft>
                          <a:spcPts val="0"/>
                        </a:spcAft>
                        <a:buNone/>
                      </a:pPr>
                      <a:r>
                        <a:rPr lang="el-GR" sz="5400" b="0" dirty="0"/>
                        <a:t>Η</a:t>
                      </a:r>
                      <a:endParaRPr/>
                    </a:p>
                  </a:txBody>
                  <a:tcPr marL="74300" marR="74300" marT="45725" marB="45725" anchor="ctr"/>
                </a:tc>
                <a:tc>
                  <a:txBody>
                    <a:bodyPr/>
                    <a:lstStyle/>
                    <a:p>
                      <a:pPr marL="0" marR="0" lvl="0" indent="0" algn="ctr" rtl="0">
                        <a:spcBef>
                          <a:spcPts val="0"/>
                        </a:spcBef>
                        <a:spcAft>
                          <a:spcPts val="0"/>
                        </a:spcAft>
                        <a:buNone/>
                      </a:pPr>
                      <a:r>
                        <a:rPr lang="el-GR" sz="5400" b="0" dirty="0"/>
                        <a:t>Μ</a:t>
                      </a:r>
                      <a:endParaRPr/>
                    </a:p>
                  </a:txBody>
                  <a:tcPr marL="74300" marR="74300" marT="45725" marB="45725" anchor="ctr"/>
                </a:tc>
                <a:tc>
                  <a:txBody>
                    <a:bodyPr/>
                    <a:lstStyle/>
                    <a:p>
                      <a:pPr marL="0" marR="0" lvl="0" indent="0" algn="ctr" rtl="0">
                        <a:spcBef>
                          <a:spcPts val="0"/>
                        </a:spcBef>
                        <a:spcAft>
                          <a:spcPts val="0"/>
                        </a:spcAft>
                        <a:buNone/>
                      </a:pPr>
                      <a:r>
                        <a:rPr lang="el-GR" sz="5400" b="0" dirty="0"/>
                        <a:t>Α</a:t>
                      </a:r>
                      <a:endParaRPr/>
                    </a:p>
                  </a:txBody>
                  <a:tcPr marL="74300" marR="74300" marT="45725" marB="45725" anchor="ctr"/>
                </a:tc>
                <a:tc>
                  <a:txBody>
                    <a:bodyPr/>
                    <a:lstStyle/>
                    <a:p>
                      <a:pPr marL="0" marR="0" lvl="0" indent="0" algn="ctr" rtl="0">
                        <a:spcBef>
                          <a:spcPts val="0"/>
                        </a:spcBef>
                        <a:spcAft>
                          <a:spcPts val="0"/>
                        </a:spcAft>
                        <a:buNone/>
                      </a:pPr>
                      <a:r>
                        <a:rPr lang="el-GR" sz="5400" b="0" dirty="0"/>
                        <a:t>Χ</a:t>
                      </a:r>
                      <a:endParaRPr/>
                    </a:p>
                  </a:txBody>
                  <a:tcPr marL="74300" marR="74300" marT="45725" marB="45725" anchor="ctr"/>
                </a:tc>
                <a:extLst>
                  <a:ext uri="{0D108BD9-81ED-4DB2-BD59-A6C34878D82A}">
                    <a16:rowId xmlns="" xmlns:a16="http://schemas.microsoft.com/office/drawing/2014/main" val="10000"/>
                  </a:ext>
                </a:extLst>
              </a:tr>
              <a:tr h="1171775">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22</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12</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18</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87</a:t>
                      </a:r>
                      <a:endParaRPr/>
                    </a:p>
                  </a:txBody>
                  <a:tcPr marL="74300" marR="74300" marT="45725" marB="45725"/>
                </a:tc>
                <a:extLst>
                  <a:ext uri="{0D108BD9-81ED-4DB2-BD59-A6C34878D82A}">
                    <a16:rowId xmlns="" xmlns:a16="http://schemas.microsoft.com/office/drawing/2014/main" val="10001"/>
                  </a:ext>
                </a:extLst>
              </a:tr>
              <a:tr h="1171775">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88</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17</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9</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25</a:t>
                      </a:r>
                      <a:endParaRPr/>
                    </a:p>
                  </a:txBody>
                  <a:tcPr marL="74300" marR="74300" marT="45725" marB="45725"/>
                </a:tc>
                <a:extLst>
                  <a:ext uri="{0D108BD9-81ED-4DB2-BD59-A6C34878D82A}">
                    <a16:rowId xmlns="" xmlns:a16="http://schemas.microsoft.com/office/drawing/2014/main" val="10002"/>
                  </a:ext>
                </a:extLst>
              </a:tr>
              <a:tr h="1171775">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10</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24</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89</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16</a:t>
                      </a:r>
                      <a:endParaRPr/>
                    </a:p>
                  </a:txBody>
                  <a:tcPr marL="74300" marR="74300" marT="45725" marB="45725"/>
                </a:tc>
                <a:extLst>
                  <a:ext uri="{0D108BD9-81ED-4DB2-BD59-A6C34878D82A}">
                    <a16:rowId xmlns="" xmlns:a16="http://schemas.microsoft.com/office/drawing/2014/main" val="10003"/>
                  </a:ext>
                </a:extLst>
              </a:tr>
              <a:tr h="1171775">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19</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86</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23</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11</a:t>
                      </a:r>
                      <a:endParaRPr/>
                    </a:p>
                  </a:txBody>
                  <a:tcPr marL="74300" marR="74300" marT="45725" marB="45725"/>
                </a:tc>
                <a:extLst>
                  <a:ext uri="{0D108BD9-81ED-4DB2-BD59-A6C34878D82A}">
                    <a16:rowId xmlns="" xmlns:a16="http://schemas.microsoft.com/office/drawing/2014/main" val="10004"/>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graphicFrame>
        <p:nvGraphicFramePr>
          <p:cNvPr id="259" name="Google Shape;259;p31"/>
          <p:cNvGraphicFramePr/>
          <p:nvPr/>
        </p:nvGraphicFramePr>
        <p:xfrm>
          <a:off x="515937" y="592666"/>
          <a:ext cx="7829250" cy="5847000"/>
        </p:xfrm>
        <a:graphic>
          <a:graphicData uri="http://schemas.openxmlformats.org/drawingml/2006/table">
            <a:tbl>
              <a:tblPr firstRow="1" bandRow="1">
                <a:noFill/>
                <a:tableStyleId>{466D0541-FC7E-4419-AF32-2C6A05B2B117}</a:tableStyleId>
              </a:tblPr>
              <a:tblGrid>
                <a:gridCol w="1565850">
                  <a:extLst>
                    <a:ext uri="{9D8B030D-6E8A-4147-A177-3AD203B41FA5}">
                      <a16:colId xmlns="" xmlns:a16="http://schemas.microsoft.com/office/drawing/2014/main" val="20000"/>
                    </a:ext>
                  </a:extLst>
                </a:gridCol>
                <a:gridCol w="1565850">
                  <a:extLst>
                    <a:ext uri="{9D8B030D-6E8A-4147-A177-3AD203B41FA5}">
                      <a16:colId xmlns="" xmlns:a16="http://schemas.microsoft.com/office/drawing/2014/main" val="20001"/>
                    </a:ext>
                  </a:extLst>
                </a:gridCol>
                <a:gridCol w="1565850">
                  <a:extLst>
                    <a:ext uri="{9D8B030D-6E8A-4147-A177-3AD203B41FA5}">
                      <a16:colId xmlns="" xmlns:a16="http://schemas.microsoft.com/office/drawing/2014/main" val="20002"/>
                    </a:ext>
                  </a:extLst>
                </a:gridCol>
                <a:gridCol w="1565850">
                  <a:extLst>
                    <a:ext uri="{9D8B030D-6E8A-4147-A177-3AD203B41FA5}">
                      <a16:colId xmlns="" xmlns:a16="http://schemas.microsoft.com/office/drawing/2014/main" val="20003"/>
                    </a:ext>
                  </a:extLst>
                </a:gridCol>
                <a:gridCol w="1565850">
                  <a:extLst>
                    <a:ext uri="{9D8B030D-6E8A-4147-A177-3AD203B41FA5}">
                      <a16:colId xmlns="" xmlns:a16="http://schemas.microsoft.com/office/drawing/2014/main" val="20004"/>
                    </a:ext>
                  </a:extLst>
                </a:gridCol>
              </a:tblGrid>
              <a:tr h="974500">
                <a:tc>
                  <a:txBody>
                    <a:bodyPr/>
                    <a:lstStyle/>
                    <a:p>
                      <a:pPr marL="0" marR="0" lvl="0" indent="0" algn="ctr" rtl="0">
                        <a:spcBef>
                          <a:spcPts val="0"/>
                        </a:spcBef>
                        <a:spcAft>
                          <a:spcPts val="0"/>
                        </a:spcAft>
                        <a:buNone/>
                      </a:pPr>
                      <a:r>
                        <a:rPr lang="el-GR" sz="5400" b="0" dirty="0"/>
                        <a:t>Η</a:t>
                      </a:r>
                      <a:endParaRPr/>
                    </a:p>
                  </a:txBody>
                  <a:tcPr marL="74300" marR="74300" marT="45725" marB="45725" anchor="ctr"/>
                </a:tc>
                <a:tc>
                  <a:txBody>
                    <a:bodyPr/>
                    <a:lstStyle/>
                    <a:p>
                      <a:pPr marL="0" marR="0" lvl="0" indent="0" algn="ctr" rtl="0">
                        <a:spcBef>
                          <a:spcPts val="0"/>
                        </a:spcBef>
                        <a:spcAft>
                          <a:spcPts val="0"/>
                        </a:spcAft>
                        <a:buNone/>
                      </a:pPr>
                      <a:r>
                        <a:rPr lang="el-GR" sz="5400" b="0" dirty="0"/>
                        <a:t>Μ</a:t>
                      </a:r>
                      <a:endParaRPr/>
                    </a:p>
                  </a:txBody>
                  <a:tcPr marL="74300" marR="74300" marT="45725" marB="45725" anchor="ctr"/>
                </a:tc>
                <a:tc>
                  <a:txBody>
                    <a:bodyPr/>
                    <a:lstStyle/>
                    <a:p>
                      <a:pPr marL="0" marR="0" lvl="0" indent="0" algn="ctr" rtl="0">
                        <a:spcBef>
                          <a:spcPts val="0"/>
                        </a:spcBef>
                        <a:spcAft>
                          <a:spcPts val="0"/>
                        </a:spcAft>
                        <a:buNone/>
                      </a:pPr>
                      <a:r>
                        <a:rPr lang="el-GR" sz="5400" b="0" dirty="0"/>
                        <a:t>Α</a:t>
                      </a:r>
                      <a:endParaRPr/>
                    </a:p>
                  </a:txBody>
                  <a:tcPr marL="74300" marR="74300" marT="45725" marB="45725" anchor="ctr"/>
                </a:tc>
                <a:tc>
                  <a:txBody>
                    <a:bodyPr/>
                    <a:lstStyle/>
                    <a:p>
                      <a:pPr marL="0" marR="0" lvl="0" indent="0" algn="ctr" rtl="0">
                        <a:spcBef>
                          <a:spcPts val="0"/>
                        </a:spcBef>
                        <a:spcAft>
                          <a:spcPts val="0"/>
                        </a:spcAft>
                        <a:buNone/>
                      </a:pPr>
                      <a:r>
                        <a:rPr lang="el-GR" sz="5400" b="0" dirty="0"/>
                        <a:t>Χ</a:t>
                      </a:r>
                      <a:endParaRPr/>
                    </a:p>
                  </a:txBody>
                  <a:tcPr marL="74300" marR="74300" marT="45725" marB="45725" anchor="ctr"/>
                </a:tc>
                <a:tc>
                  <a:txBody>
                    <a:bodyPr/>
                    <a:lstStyle/>
                    <a:p>
                      <a:pPr marL="0" marR="0" lvl="0" indent="0" algn="ctr" rtl="0">
                        <a:spcBef>
                          <a:spcPts val="0"/>
                        </a:spcBef>
                        <a:spcAft>
                          <a:spcPts val="0"/>
                        </a:spcAft>
                        <a:buNone/>
                      </a:pPr>
                      <a:endParaRPr sz="5400" b="0"/>
                    </a:p>
                  </a:txBody>
                  <a:tcPr marL="74300" marR="74300" marT="45725" marB="45725" anchor="ctr"/>
                </a:tc>
                <a:extLst>
                  <a:ext uri="{0D108BD9-81ED-4DB2-BD59-A6C34878D82A}">
                    <a16:rowId xmlns="" xmlns:a16="http://schemas.microsoft.com/office/drawing/2014/main" val="10000"/>
                  </a:ext>
                </a:extLst>
              </a:tr>
              <a:tr h="974500">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22</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12</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18</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87</a:t>
                      </a:r>
                      <a:endParaRPr/>
                    </a:p>
                  </a:txBody>
                  <a:tcPr marL="74300" marR="74300" marT="45725" marB="45725"/>
                </a:tc>
                <a:tc>
                  <a:txBody>
                    <a:bodyPr/>
                    <a:lstStyle/>
                    <a:p>
                      <a:pPr marL="0" marR="0" lvl="0" indent="0" algn="ctr" rtl="0">
                        <a:spcBef>
                          <a:spcPts val="0"/>
                        </a:spcBef>
                        <a:spcAft>
                          <a:spcPts val="0"/>
                        </a:spcAft>
                        <a:buNone/>
                      </a:pPr>
                      <a:r>
                        <a:rPr lang="en-US" sz="5400" b="1">
                          <a:solidFill>
                            <a:schemeClr val="dk1"/>
                          </a:solidFill>
                          <a:latin typeface="Calibri"/>
                          <a:ea typeface="Calibri"/>
                          <a:cs typeface="Calibri"/>
                          <a:sym typeface="Calibri"/>
                        </a:rPr>
                        <a:t>139</a:t>
                      </a:r>
                      <a:endParaRPr/>
                    </a:p>
                  </a:txBody>
                  <a:tcPr marL="74300" marR="74300" marT="45725" marB="45725"/>
                </a:tc>
                <a:extLst>
                  <a:ext uri="{0D108BD9-81ED-4DB2-BD59-A6C34878D82A}">
                    <a16:rowId xmlns="" xmlns:a16="http://schemas.microsoft.com/office/drawing/2014/main" val="10001"/>
                  </a:ext>
                </a:extLst>
              </a:tr>
              <a:tr h="974500">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88</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17</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9</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25</a:t>
                      </a:r>
                      <a:endParaRPr/>
                    </a:p>
                  </a:txBody>
                  <a:tcPr marL="74300" marR="74300" marT="45725" marB="45725"/>
                </a:tc>
                <a:tc>
                  <a:txBody>
                    <a:bodyPr/>
                    <a:lstStyle/>
                    <a:p>
                      <a:pPr marL="0" marR="0" lvl="0" indent="0" algn="ctr" rtl="0">
                        <a:spcBef>
                          <a:spcPts val="0"/>
                        </a:spcBef>
                        <a:spcAft>
                          <a:spcPts val="0"/>
                        </a:spcAft>
                        <a:buNone/>
                      </a:pPr>
                      <a:r>
                        <a:rPr lang="en-US" sz="5400" b="1">
                          <a:solidFill>
                            <a:schemeClr val="dk1"/>
                          </a:solidFill>
                          <a:latin typeface="Calibri"/>
                          <a:ea typeface="Calibri"/>
                          <a:cs typeface="Calibri"/>
                          <a:sym typeface="Calibri"/>
                        </a:rPr>
                        <a:t>139</a:t>
                      </a:r>
                      <a:endParaRPr/>
                    </a:p>
                  </a:txBody>
                  <a:tcPr marL="74300" marR="74300" marT="45725" marB="45725"/>
                </a:tc>
                <a:extLst>
                  <a:ext uri="{0D108BD9-81ED-4DB2-BD59-A6C34878D82A}">
                    <a16:rowId xmlns="" xmlns:a16="http://schemas.microsoft.com/office/drawing/2014/main" val="10002"/>
                  </a:ext>
                </a:extLst>
              </a:tr>
              <a:tr h="974500">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10</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24</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89</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16</a:t>
                      </a:r>
                      <a:endParaRPr/>
                    </a:p>
                  </a:txBody>
                  <a:tcPr marL="74300" marR="74300" marT="45725" marB="45725"/>
                </a:tc>
                <a:tc>
                  <a:txBody>
                    <a:bodyPr/>
                    <a:lstStyle/>
                    <a:p>
                      <a:pPr marL="0" marR="0" lvl="0" indent="0" algn="ctr" rtl="0">
                        <a:spcBef>
                          <a:spcPts val="0"/>
                        </a:spcBef>
                        <a:spcAft>
                          <a:spcPts val="0"/>
                        </a:spcAft>
                        <a:buNone/>
                      </a:pPr>
                      <a:r>
                        <a:rPr lang="en-US" sz="5400" b="1">
                          <a:solidFill>
                            <a:schemeClr val="dk1"/>
                          </a:solidFill>
                          <a:latin typeface="Calibri"/>
                          <a:ea typeface="Calibri"/>
                          <a:cs typeface="Calibri"/>
                          <a:sym typeface="Calibri"/>
                        </a:rPr>
                        <a:t>139</a:t>
                      </a:r>
                      <a:endParaRPr/>
                    </a:p>
                  </a:txBody>
                  <a:tcPr marL="74300" marR="74300" marT="45725" marB="45725"/>
                </a:tc>
                <a:extLst>
                  <a:ext uri="{0D108BD9-81ED-4DB2-BD59-A6C34878D82A}">
                    <a16:rowId xmlns="" xmlns:a16="http://schemas.microsoft.com/office/drawing/2014/main" val="10003"/>
                  </a:ext>
                </a:extLst>
              </a:tr>
              <a:tr h="974500">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19</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86</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23</a:t>
                      </a:r>
                      <a:endParaRPr/>
                    </a:p>
                  </a:txBody>
                  <a:tcPr marL="74300" marR="74300" marT="45725" marB="45725"/>
                </a:tc>
                <a:tc>
                  <a:txBody>
                    <a:bodyPr/>
                    <a:lstStyle/>
                    <a:p>
                      <a:pPr marL="0" marR="0" lvl="0" indent="0" algn="ctr" rtl="0">
                        <a:spcBef>
                          <a:spcPts val="0"/>
                        </a:spcBef>
                        <a:spcAft>
                          <a:spcPts val="0"/>
                        </a:spcAft>
                        <a:buNone/>
                      </a:pPr>
                      <a:r>
                        <a:rPr lang="en-US" sz="5400" b="0">
                          <a:solidFill>
                            <a:schemeClr val="dk1"/>
                          </a:solidFill>
                          <a:latin typeface="Calibri"/>
                          <a:ea typeface="Calibri"/>
                          <a:cs typeface="Calibri"/>
                          <a:sym typeface="Calibri"/>
                        </a:rPr>
                        <a:t>11</a:t>
                      </a:r>
                      <a:endParaRPr/>
                    </a:p>
                  </a:txBody>
                  <a:tcPr marL="74300" marR="74300" marT="45725" marB="45725"/>
                </a:tc>
                <a:tc>
                  <a:txBody>
                    <a:bodyPr/>
                    <a:lstStyle/>
                    <a:p>
                      <a:pPr marL="0" marR="0" lvl="0" indent="0" algn="ctr" rtl="0">
                        <a:spcBef>
                          <a:spcPts val="0"/>
                        </a:spcBef>
                        <a:spcAft>
                          <a:spcPts val="0"/>
                        </a:spcAft>
                        <a:buNone/>
                      </a:pPr>
                      <a:r>
                        <a:rPr lang="en-US" sz="5400" b="1">
                          <a:solidFill>
                            <a:schemeClr val="dk1"/>
                          </a:solidFill>
                          <a:latin typeface="Calibri"/>
                          <a:ea typeface="Calibri"/>
                          <a:cs typeface="Calibri"/>
                          <a:sym typeface="Calibri"/>
                        </a:rPr>
                        <a:t>139</a:t>
                      </a:r>
                      <a:endParaRPr/>
                    </a:p>
                  </a:txBody>
                  <a:tcPr marL="74300" marR="74300" marT="45725" marB="45725"/>
                </a:tc>
                <a:extLst>
                  <a:ext uri="{0D108BD9-81ED-4DB2-BD59-A6C34878D82A}">
                    <a16:rowId xmlns="" xmlns:a16="http://schemas.microsoft.com/office/drawing/2014/main" val="10004"/>
                  </a:ext>
                </a:extLst>
              </a:tr>
              <a:tr h="974500">
                <a:tc>
                  <a:txBody>
                    <a:bodyPr/>
                    <a:lstStyle/>
                    <a:p>
                      <a:pPr marL="0" marR="0" lvl="0" indent="0" algn="ctr" rtl="0">
                        <a:spcBef>
                          <a:spcPts val="0"/>
                        </a:spcBef>
                        <a:spcAft>
                          <a:spcPts val="0"/>
                        </a:spcAft>
                        <a:buNone/>
                      </a:pPr>
                      <a:r>
                        <a:rPr lang="en-US" sz="5400" b="1">
                          <a:solidFill>
                            <a:schemeClr val="dk1"/>
                          </a:solidFill>
                          <a:latin typeface="Calibri"/>
                          <a:ea typeface="Calibri"/>
                          <a:cs typeface="Calibri"/>
                          <a:sym typeface="Calibri"/>
                        </a:rPr>
                        <a:t>139</a:t>
                      </a:r>
                      <a:endParaRPr/>
                    </a:p>
                  </a:txBody>
                  <a:tcPr marL="74300" marR="74300" marT="45725" marB="45725"/>
                </a:tc>
                <a:tc>
                  <a:txBody>
                    <a:bodyPr/>
                    <a:lstStyle/>
                    <a:p>
                      <a:pPr marL="0" marR="0" lvl="0" indent="0" algn="ctr" rtl="0">
                        <a:spcBef>
                          <a:spcPts val="0"/>
                        </a:spcBef>
                        <a:spcAft>
                          <a:spcPts val="0"/>
                        </a:spcAft>
                        <a:buNone/>
                      </a:pPr>
                      <a:r>
                        <a:rPr lang="en-US" sz="5400" b="1">
                          <a:solidFill>
                            <a:schemeClr val="dk1"/>
                          </a:solidFill>
                          <a:latin typeface="Calibri"/>
                          <a:ea typeface="Calibri"/>
                          <a:cs typeface="Calibri"/>
                          <a:sym typeface="Calibri"/>
                        </a:rPr>
                        <a:t>139</a:t>
                      </a:r>
                      <a:endParaRPr/>
                    </a:p>
                  </a:txBody>
                  <a:tcPr marL="74300" marR="74300" marT="45725" marB="45725"/>
                </a:tc>
                <a:tc>
                  <a:txBody>
                    <a:bodyPr/>
                    <a:lstStyle/>
                    <a:p>
                      <a:pPr marL="0" marR="0" lvl="0" indent="0" algn="ctr" rtl="0">
                        <a:spcBef>
                          <a:spcPts val="0"/>
                        </a:spcBef>
                        <a:spcAft>
                          <a:spcPts val="0"/>
                        </a:spcAft>
                        <a:buNone/>
                      </a:pPr>
                      <a:r>
                        <a:rPr lang="en-US" sz="5400" b="1">
                          <a:solidFill>
                            <a:schemeClr val="dk1"/>
                          </a:solidFill>
                          <a:latin typeface="Calibri"/>
                          <a:ea typeface="Calibri"/>
                          <a:cs typeface="Calibri"/>
                          <a:sym typeface="Calibri"/>
                        </a:rPr>
                        <a:t>139</a:t>
                      </a:r>
                      <a:endParaRPr/>
                    </a:p>
                  </a:txBody>
                  <a:tcPr marL="74300" marR="74300" marT="45725" marB="45725"/>
                </a:tc>
                <a:tc>
                  <a:txBody>
                    <a:bodyPr/>
                    <a:lstStyle/>
                    <a:p>
                      <a:pPr marL="0" marR="0" lvl="0" indent="0" algn="ctr" rtl="0">
                        <a:spcBef>
                          <a:spcPts val="0"/>
                        </a:spcBef>
                        <a:spcAft>
                          <a:spcPts val="0"/>
                        </a:spcAft>
                        <a:buNone/>
                      </a:pPr>
                      <a:r>
                        <a:rPr lang="en-US" sz="5400" b="1">
                          <a:solidFill>
                            <a:schemeClr val="dk1"/>
                          </a:solidFill>
                          <a:latin typeface="Calibri"/>
                          <a:ea typeface="Calibri"/>
                          <a:cs typeface="Calibri"/>
                          <a:sym typeface="Calibri"/>
                        </a:rPr>
                        <a:t>139</a:t>
                      </a:r>
                      <a:endParaRPr/>
                    </a:p>
                  </a:txBody>
                  <a:tcPr marL="74300" marR="74300" marT="45725" marB="45725"/>
                </a:tc>
                <a:tc>
                  <a:txBody>
                    <a:bodyPr/>
                    <a:lstStyle/>
                    <a:p>
                      <a:pPr marL="0" marR="0" lvl="0" indent="0" algn="ctr" rtl="0">
                        <a:spcBef>
                          <a:spcPts val="0"/>
                        </a:spcBef>
                        <a:spcAft>
                          <a:spcPts val="0"/>
                        </a:spcAft>
                        <a:buNone/>
                      </a:pPr>
                      <a:r>
                        <a:rPr lang="en-US" sz="5400" b="1">
                          <a:solidFill>
                            <a:schemeClr val="dk1"/>
                          </a:solidFill>
                          <a:latin typeface="Calibri"/>
                          <a:ea typeface="Calibri"/>
                          <a:cs typeface="Calibri"/>
                          <a:sym typeface="Calibri"/>
                        </a:rPr>
                        <a:t>139</a:t>
                      </a:r>
                      <a:endParaRPr/>
                    </a:p>
                  </a:txBody>
                  <a:tcPr marL="74300" marR="74300" marT="45725" marB="45725"/>
                </a:tc>
                <a:extLst>
                  <a:ext uri="{0D108BD9-81ED-4DB2-BD59-A6C34878D82A}">
                    <a16:rowId xmlns="" xmlns:a16="http://schemas.microsoft.com/office/drawing/2014/main" val="1000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p:nvPr/>
        </p:nvSpPr>
        <p:spPr>
          <a:xfrm>
            <a:off x="0" y="2751364"/>
            <a:ext cx="3468914" cy="13552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3600" b="0" i="0" u="none" strike="noStrike" cap="none" dirty="0">
                <a:solidFill>
                  <a:schemeClr val="dk1"/>
                </a:solidFill>
                <a:latin typeface="Calibri"/>
                <a:ea typeface="Calibri"/>
                <a:cs typeface="Calibri"/>
                <a:sym typeface="Calibri"/>
              </a:rPr>
              <a:t>Ο Αυτοκράτορας </a:t>
            </a:r>
            <a:r>
              <a:rPr lang="en-US" sz="3600" b="0" i="0" u="none" strike="noStrike" cap="none" dirty="0">
                <a:solidFill>
                  <a:schemeClr val="dk1"/>
                </a:solidFill>
                <a:latin typeface="Calibri"/>
                <a:ea typeface="Calibri"/>
                <a:cs typeface="Calibri"/>
                <a:sym typeface="Calibri"/>
              </a:rPr>
              <a:t>Yu </a:t>
            </a:r>
            <a:r>
              <a:rPr lang="el-GR" sz="3600" b="0" i="0" u="none" strike="noStrike" cap="none" dirty="0">
                <a:solidFill>
                  <a:schemeClr val="dk1"/>
                </a:solidFill>
                <a:latin typeface="Calibri"/>
                <a:ea typeface="Calibri"/>
                <a:cs typeface="Calibri"/>
                <a:sym typeface="Calibri"/>
              </a:rPr>
              <a:t>και η Χελώνα</a:t>
            </a:r>
            <a:endParaRPr sz="3600" dirty="0"/>
          </a:p>
        </p:txBody>
      </p:sp>
      <p:pic>
        <p:nvPicPr>
          <p:cNvPr id="97" name="Google Shape;97;p14"/>
          <p:cNvPicPr preferRelativeResize="0"/>
          <p:nvPr/>
        </p:nvPicPr>
        <p:blipFill rotWithShape="1">
          <a:blip r:embed="rId3">
            <a:alphaModFix/>
          </a:blip>
          <a:srcRect/>
          <a:stretch/>
        </p:blipFill>
        <p:spPr>
          <a:xfrm>
            <a:off x="3512457" y="12197"/>
            <a:ext cx="6393543" cy="68469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2"/>
          <p:cNvSpPr txBox="1">
            <a:spLocks noGrp="1"/>
          </p:cNvSpPr>
          <p:nvPr>
            <p:ph type="title"/>
          </p:nvPr>
        </p:nvSpPr>
        <p:spPr>
          <a:xfrm>
            <a:off x="681038" y="532766"/>
            <a:ext cx="854392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959"/>
              <a:buFont typeface="Calibri"/>
              <a:buNone/>
            </a:pPr>
            <a:r>
              <a:rPr lang="el-GR" sz="3800" b="1" dirty="0"/>
              <a:t>Πόσους άλλους τρόπους μπορείτε να βρείτε για να φτιάξετε το 139 στο μαγικό τετράγωνο του </a:t>
            </a:r>
            <a:r>
              <a:rPr lang="en-US" sz="3800" b="1" dirty="0" err="1"/>
              <a:t>Ramanujan</a:t>
            </a:r>
            <a:r>
              <a:rPr lang="el-GR" sz="3800" b="1" dirty="0"/>
              <a:t>;</a:t>
            </a:r>
            <a:r>
              <a:rPr lang="en-US" sz="3800" b="1" dirty="0"/>
              <a:t/>
            </a:r>
            <a:br>
              <a:rPr lang="en-US" sz="3800" b="1" dirty="0"/>
            </a:br>
            <a:endParaRPr sz="3800" b="1"/>
          </a:p>
        </p:txBody>
      </p:sp>
      <p:pic>
        <p:nvPicPr>
          <p:cNvPr id="266" name="Google Shape;266;p32"/>
          <p:cNvPicPr preferRelativeResize="0"/>
          <p:nvPr/>
        </p:nvPicPr>
        <p:blipFill rotWithShape="1">
          <a:blip r:embed="rId3">
            <a:alphaModFix/>
          </a:blip>
          <a:srcRect/>
          <a:stretch/>
        </p:blipFill>
        <p:spPr>
          <a:xfrm>
            <a:off x="931410" y="1886607"/>
            <a:ext cx="8172450" cy="49713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3"/>
          <p:cNvSpPr txBox="1">
            <a:spLocks noGrp="1"/>
          </p:cNvSpPr>
          <p:nvPr>
            <p:ph type="title"/>
          </p:nvPr>
        </p:nvSpPr>
        <p:spPr>
          <a:xfrm>
            <a:off x="406950" y="2103437"/>
            <a:ext cx="358208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Calibri"/>
              <a:buNone/>
            </a:pPr>
            <a:r>
              <a:rPr lang="el-GR" sz="3200" dirty="0"/>
              <a:t/>
            </a:r>
            <a:br>
              <a:rPr lang="el-GR" sz="3200" dirty="0"/>
            </a:br>
            <a:r>
              <a:rPr lang="el-GR" sz="3200" dirty="0"/>
              <a:t/>
            </a:r>
            <a:br>
              <a:rPr lang="el-GR" sz="3200" dirty="0"/>
            </a:br>
            <a:r>
              <a:rPr lang="el-GR" sz="3200" dirty="0"/>
              <a:t/>
            </a:r>
            <a:br>
              <a:rPr lang="el-GR" sz="3200" dirty="0"/>
            </a:br>
            <a:r>
              <a:rPr lang="el-GR" sz="3200" dirty="0"/>
              <a:t>Τι παρατηρείτε στο μοτίβο των λέξεων σε αυτή τη  Ρωμαϊκή επιγραφή; </a:t>
            </a:r>
            <a:br>
              <a:rPr lang="el-GR" sz="3200" dirty="0"/>
            </a:br>
            <a:r>
              <a:rPr lang="en-US" sz="3200" dirty="0"/>
              <a:t/>
            </a:r>
            <a:br>
              <a:rPr lang="en-US" sz="3200" dirty="0"/>
            </a:br>
            <a:r>
              <a:rPr lang="el-GR" sz="3200" dirty="0"/>
              <a:t>Ακολουθεί τους κανόνες ενός μαγικού τετραγώνου αριθμών;</a:t>
            </a:r>
            <a:endParaRPr dirty="0"/>
          </a:p>
        </p:txBody>
      </p:sp>
      <p:pic>
        <p:nvPicPr>
          <p:cNvPr id="273" name="Google Shape;273;p33" descr="Sator_Square_at_Oppède.jpg"/>
          <p:cNvPicPr preferRelativeResize="0"/>
          <p:nvPr/>
        </p:nvPicPr>
        <p:blipFill rotWithShape="1">
          <a:blip r:embed="rId3">
            <a:alphaModFix/>
          </a:blip>
          <a:srcRect/>
          <a:stretch/>
        </p:blipFill>
        <p:spPr>
          <a:xfrm>
            <a:off x="4284689" y="0"/>
            <a:ext cx="5621311"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4"/>
          <p:cNvSpPr txBox="1">
            <a:spLocks noGrp="1"/>
          </p:cNvSpPr>
          <p:nvPr>
            <p:ph type="title"/>
          </p:nvPr>
        </p:nvSpPr>
        <p:spPr>
          <a:xfrm>
            <a:off x="681038" y="365126"/>
            <a:ext cx="854392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l-GR" b="1" dirty="0"/>
              <a:t>Το Λατινικό Τετράγωνο</a:t>
            </a:r>
            <a:endParaRPr b="1" dirty="0"/>
          </a:p>
        </p:txBody>
      </p:sp>
      <p:graphicFrame>
        <p:nvGraphicFramePr>
          <p:cNvPr id="4" name="Content Placeholder 3">
            <a:extLst>
              <a:ext uri="{FF2B5EF4-FFF2-40B4-BE49-F238E27FC236}">
                <a16:creationId xmlns="" xmlns:a16="http://schemas.microsoft.com/office/drawing/2014/main" id="{C8792949-ECFE-49E6-B353-7D6E374BAF78}"/>
              </a:ext>
            </a:extLst>
          </p:cNvPr>
          <p:cNvGraphicFramePr>
            <a:graphicFrameLocks/>
          </p:cNvGraphicFramePr>
          <p:nvPr>
            <p:extLst>
              <p:ext uri="{D42A27DB-BD31-4B8C-83A1-F6EECF244321}">
                <p14:modId xmlns:p14="http://schemas.microsoft.com/office/powerpoint/2010/main" val="900482104"/>
              </p:ext>
            </p:extLst>
          </p:nvPr>
        </p:nvGraphicFramePr>
        <p:xfrm>
          <a:off x="3032052" y="1885947"/>
          <a:ext cx="3841896" cy="2507217"/>
        </p:xfrm>
        <a:graphic>
          <a:graphicData uri="http://schemas.openxmlformats.org/drawingml/2006/table">
            <a:tbl>
              <a:tblPr firstRow="1" bandRow="1">
                <a:tableStyleId>{D113A9D2-9D6B-4929-AA2D-F23B5EE8CBE7}</a:tableStyleId>
              </a:tblPr>
              <a:tblGrid>
                <a:gridCol w="1280632">
                  <a:extLst>
                    <a:ext uri="{9D8B030D-6E8A-4147-A177-3AD203B41FA5}">
                      <a16:colId xmlns="" xmlns:a16="http://schemas.microsoft.com/office/drawing/2014/main" val="20000"/>
                    </a:ext>
                  </a:extLst>
                </a:gridCol>
                <a:gridCol w="1280632">
                  <a:extLst>
                    <a:ext uri="{9D8B030D-6E8A-4147-A177-3AD203B41FA5}">
                      <a16:colId xmlns="" xmlns:a16="http://schemas.microsoft.com/office/drawing/2014/main" val="20001"/>
                    </a:ext>
                  </a:extLst>
                </a:gridCol>
                <a:gridCol w="1280632">
                  <a:extLst>
                    <a:ext uri="{9D8B030D-6E8A-4147-A177-3AD203B41FA5}">
                      <a16:colId xmlns="" xmlns:a16="http://schemas.microsoft.com/office/drawing/2014/main" val="20002"/>
                    </a:ext>
                  </a:extLst>
                </a:gridCol>
              </a:tblGrid>
              <a:tr h="835739">
                <a:tc>
                  <a:txBody>
                    <a:bodyPr/>
                    <a:lstStyle/>
                    <a:p>
                      <a:pPr algn="ctr"/>
                      <a:r>
                        <a:rPr lang="en-US" sz="3200" b="1" dirty="0"/>
                        <a:t>1</a:t>
                      </a:r>
                    </a:p>
                  </a:txBody>
                  <a:tcPr marL="74295" marR="74295"/>
                </a:tc>
                <a:tc>
                  <a:txBody>
                    <a:bodyPr/>
                    <a:lstStyle/>
                    <a:p>
                      <a:pPr algn="ctr"/>
                      <a:r>
                        <a:rPr lang="en-US" sz="3200" b="1" dirty="0"/>
                        <a:t>2</a:t>
                      </a:r>
                    </a:p>
                  </a:txBody>
                  <a:tcPr marL="74295" marR="74295"/>
                </a:tc>
                <a:tc>
                  <a:txBody>
                    <a:bodyPr/>
                    <a:lstStyle/>
                    <a:p>
                      <a:pPr algn="ctr"/>
                      <a:r>
                        <a:rPr lang="en-US" sz="3200" b="1" dirty="0"/>
                        <a:t>3</a:t>
                      </a:r>
                    </a:p>
                  </a:txBody>
                  <a:tcPr marL="74295" marR="74295"/>
                </a:tc>
                <a:extLst>
                  <a:ext uri="{0D108BD9-81ED-4DB2-BD59-A6C34878D82A}">
                    <a16:rowId xmlns="" xmlns:a16="http://schemas.microsoft.com/office/drawing/2014/main" val="10000"/>
                  </a:ext>
                </a:extLst>
              </a:tr>
              <a:tr h="835739">
                <a:tc>
                  <a:txBody>
                    <a:bodyPr/>
                    <a:lstStyle/>
                    <a:p>
                      <a:pPr algn="ctr"/>
                      <a:r>
                        <a:rPr lang="en-US" sz="3200" b="1" dirty="0"/>
                        <a:t>3</a:t>
                      </a:r>
                    </a:p>
                  </a:txBody>
                  <a:tcPr marL="74295" marR="74295"/>
                </a:tc>
                <a:tc>
                  <a:txBody>
                    <a:bodyPr/>
                    <a:lstStyle/>
                    <a:p>
                      <a:pPr algn="ctr"/>
                      <a:r>
                        <a:rPr lang="en-US" sz="3200" b="1" dirty="0"/>
                        <a:t>1</a:t>
                      </a:r>
                    </a:p>
                  </a:txBody>
                  <a:tcPr marL="74295" marR="74295"/>
                </a:tc>
                <a:tc>
                  <a:txBody>
                    <a:bodyPr/>
                    <a:lstStyle/>
                    <a:p>
                      <a:pPr algn="ctr"/>
                      <a:r>
                        <a:rPr lang="en-US" sz="3200" b="1" dirty="0"/>
                        <a:t>2</a:t>
                      </a:r>
                    </a:p>
                  </a:txBody>
                  <a:tcPr marL="74295" marR="74295"/>
                </a:tc>
                <a:extLst>
                  <a:ext uri="{0D108BD9-81ED-4DB2-BD59-A6C34878D82A}">
                    <a16:rowId xmlns="" xmlns:a16="http://schemas.microsoft.com/office/drawing/2014/main" val="10001"/>
                  </a:ext>
                </a:extLst>
              </a:tr>
              <a:tr h="835739">
                <a:tc>
                  <a:txBody>
                    <a:bodyPr/>
                    <a:lstStyle/>
                    <a:p>
                      <a:pPr algn="ctr"/>
                      <a:r>
                        <a:rPr lang="en-US" sz="3200" b="1" dirty="0"/>
                        <a:t>2</a:t>
                      </a:r>
                    </a:p>
                  </a:txBody>
                  <a:tcPr marL="74295" marR="74295"/>
                </a:tc>
                <a:tc>
                  <a:txBody>
                    <a:bodyPr/>
                    <a:lstStyle/>
                    <a:p>
                      <a:pPr algn="ctr"/>
                      <a:r>
                        <a:rPr lang="en-US" sz="3200" b="1" dirty="0"/>
                        <a:t>3</a:t>
                      </a:r>
                    </a:p>
                  </a:txBody>
                  <a:tcPr marL="74295" marR="74295"/>
                </a:tc>
                <a:tc>
                  <a:txBody>
                    <a:bodyPr/>
                    <a:lstStyle/>
                    <a:p>
                      <a:pPr algn="ctr"/>
                      <a:r>
                        <a:rPr lang="en-US" sz="3200" b="1" dirty="0"/>
                        <a:t>1</a:t>
                      </a:r>
                    </a:p>
                  </a:txBody>
                  <a:tcPr marL="74295" marR="74295"/>
                </a:tc>
                <a:extLst>
                  <a:ext uri="{0D108BD9-81ED-4DB2-BD59-A6C34878D82A}">
                    <a16:rowId xmlns="" xmlns:a16="http://schemas.microsoft.com/office/drawing/2014/main" val="10002"/>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5"/>
          <p:cNvSpPr txBox="1">
            <a:spLocks noGrp="1"/>
          </p:cNvSpPr>
          <p:nvPr>
            <p:ph type="body" idx="1"/>
          </p:nvPr>
        </p:nvSpPr>
        <p:spPr>
          <a:xfrm>
            <a:off x="681038" y="339635"/>
            <a:ext cx="8543925" cy="548365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r>
              <a:rPr lang="el-GR" dirty="0"/>
              <a:t>Μπορείτε να φτιάξετε </a:t>
            </a:r>
            <a:r>
              <a:rPr lang="el-GR" dirty="0" err="1"/>
              <a:t>παζλ</a:t>
            </a:r>
            <a:r>
              <a:rPr lang="el-GR" dirty="0"/>
              <a:t> από τα Λατινικά τετράγωνα που λέγονται </a:t>
            </a:r>
            <a:r>
              <a:rPr lang="en-US" dirty="0"/>
              <a:t>Sudoku</a:t>
            </a:r>
            <a:r>
              <a:rPr lang="el-GR" dirty="0"/>
              <a:t>.</a:t>
            </a:r>
          </a:p>
          <a:p>
            <a:pPr marL="0" lvl="0" indent="0" algn="ctr" rtl="0">
              <a:lnSpc>
                <a:spcPct val="90000"/>
              </a:lnSpc>
              <a:spcBef>
                <a:spcPts val="0"/>
              </a:spcBef>
              <a:spcAft>
                <a:spcPts val="0"/>
              </a:spcAft>
              <a:buClr>
                <a:schemeClr val="dk1"/>
              </a:buClr>
              <a:buSzPts val="2800"/>
              <a:buNone/>
            </a:pPr>
            <a:r>
              <a:rPr lang="el-GR" dirty="0"/>
              <a:t>Ένα καλό </a:t>
            </a:r>
            <a:r>
              <a:rPr lang="en-US" dirty="0"/>
              <a:t>Sudoku </a:t>
            </a:r>
            <a:r>
              <a:rPr lang="el-GR" dirty="0"/>
              <a:t>είναι εκείνο που έχει μοναδική λύση.</a:t>
            </a:r>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ctr" rtl="0">
              <a:lnSpc>
                <a:spcPct val="90000"/>
              </a:lnSpc>
              <a:spcBef>
                <a:spcPts val="1000"/>
              </a:spcBef>
              <a:spcAft>
                <a:spcPts val="0"/>
              </a:spcAft>
              <a:buClr>
                <a:schemeClr val="dk1"/>
              </a:buClr>
              <a:buSzPts val="2800"/>
              <a:buNone/>
            </a:pPr>
            <a:r>
              <a:rPr lang="el-GR" dirty="0"/>
              <a:t>Ένα από τα παραπάνω είναι καλό </a:t>
            </a:r>
            <a:r>
              <a:rPr lang="en-US" dirty="0"/>
              <a:t>Sudoku, </a:t>
            </a:r>
            <a:r>
              <a:rPr lang="el-GR" dirty="0"/>
              <a:t>ένα έχει παραπάνω από μία λύση και ένα είναι αδύνατο.</a:t>
            </a:r>
          </a:p>
          <a:p>
            <a:pPr marL="0" lvl="0" indent="0" algn="ctr" rtl="0">
              <a:lnSpc>
                <a:spcPct val="90000"/>
              </a:lnSpc>
              <a:spcBef>
                <a:spcPts val="1000"/>
              </a:spcBef>
              <a:spcAft>
                <a:spcPts val="0"/>
              </a:spcAft>
              <a:buClr>
                <a:schemeClr val="dk1"/>
              </a:buClr>
              <a:buSzPts val="3600"/>
              <a:buNone/>
            </a:pPr>
            <a:r>
              <a:rPr lang="el-GR" sz="3600" i="1" dirty="0"/>
              <a:t>Ποιο είναι ποιο;</a:t>
            </a:r>
          </a:p>
          <a:p>
            <a:pPr marL="0" lvl="0" indent="0" rtl="0">
              <a:lnSpc>
                <a:spcPct val="90000"/>
              </a:lnSpc>
              <a:spcBef>
                <a:spcPts val="0"/>
              </a:spcBef>
              <a:spcAft>
                <a:spcPts val="0"/>
              </a:spcAft>
              <a:buClr>
                <a:schemeClr val="dk1"/>
              </a:buClr>
              <a:buSzPts val="3600"/>
              <a:buNone/>
            </a:pPr>
            <a:r>
              <a:rPr lang="el-GR" i="1" dirty="0"/>
              <a:t>Στα μαθηματικά όλες οι λύσεις θα θεωρούνταν ίδιες. </a:t>
            </a:r>
          </a:p>
          <a:p>
            <a:pPr marL="0" lvl="0" indent="0" rtl="0">
              <a:lnSpc>
                <a:spcPct val="90000"/>
              </a:lnSpc>
              <a:spcBef>
                <a:spcPts val="0"/>
              </a:spcBef>
              <a:spcAft>
                <a:spcPts val="0"/>
              </a:spcAft>
              <a:buClr>
                <a:schemeClr val="dk1"/>
              </a:buClr>
              <a:buSzPts val="3600"/>
              <a:buNone/>
            </a:pPr>
            <a:r>
              <a:rPr lang="el-GR" i="1" dirty="0"/>
              <a:t>Γιατί; Συμφωνείτε;</a:t>
            </a:r>
          </a:p>
        </p:txBody>
      </p:sp>
      <p:graphicFrame>
        <p:nvGraphicFramePr>
          <p:cNvPr id="286" name="Google Shape;286;p35"/>
          <p:cNvGraphicFramePr/>
          <p:nvPr/>
        </p:nvGraphicFramePr>
        <p:xfrm>
          <a:off x="1098630" y="1857576"/>
          <a:ext cx="1828800" cy="2223135"/>
        </p:xfrm>
        <a:graphic>
          <a:graphicData uri="http://schemas.openxmlformats.org/drawingml/2006/table">
            <a:tbl>
              <a:tblPr>
                <a:noFill/>
                <a:tableStyleId>{466D0541-FC7E-4419-AF32-2C6A05B2B117}</a:tableStyleId>
              </a:tblPr>
              <a:tblGrid>
                <a:gridCol w="609600">
                  <a:extLst>
                    <a:ext uri="{9D8B030D-6E8A-4147-A177-3AD203B41FA5}">
                      <a16:colId xmlns="" xmlns:a16="http://schemas.microsoft.com/office/drawing/2014/main" val="20000"/>
                    </a:ext>
                  </a:extLst>
                </a:gridCol>
                <a:gridCol w="609600">
                  <a:extLst>
                    <a:ext uri="{9D8B030D-6E8A-4147-A177-3AD203B41FA5}">
                      <a16:colId xmlns="" xmlns:a16="http://schemas.microsoft.com/office/drawing/2014/main" val="20001"/>
                    </a:ext>
                  </a:extLst>
                </a:gridCol>
                <a:gridCol w="609600">
                  <a:extLst>
                    <a:ext uri="{9D8B030D-6E8A-4147-A177-3AD203B41FA5}">
                      <a16:colId xmlns="" xmlns:a16="http://schemas.microsoft.com/office/drawing/2014/main" val="20002"/>
                    </a:ext>
                  </a:extLst>
                </a:gridCol>
              </a:tblGrid>
              <a:tr h="609600">
                <a:tc>
                  <a:txBody>
                    <a:bodyPr/>
                    <a:lstStyle/>
                    <a:p>
                      <a:pPr marL="0" marR="0" lvl="0" indent="0" algn="ctr" rtl="0">
                        <a:spcBef>
                          <a:spcPts val="0"/>
                        </a:spcBef>
                        <a:spcAft>
                          <a:spcPts val="0"/>
                        </a:spcAft>
                        <a:buNone/>
                      </a:pPr>
                      <a:r>
                        <a:rPr lang="en-US" sz="4800" u="none" strike="noStrike"/>
                        <a:t>1</a:t>
                      </a:r>
                      <a:endParaRPr sz="4800" b="0"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4800" u="none" strike="noStrike"/>
                        <a:t> </a:t>
                      </a:r>
                      <a:endParaRPr sz="4800" b="0"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4800" u="none" strike="noStrike"/>
                        <a:t> </a:t>
                      </a:r>
                      <a:endParaRPr sz="4800" b="0" i="0" u="none" strike="noStrike">
                        <a:solidFill>
                          <a:srgbClr val="000000"/>
                        </a:solidFill>
                        <a:latin typeface="Calibri"/>
                        <a:ea typeface="Calibri"/>
                        <a:cs typeface="Calibri"/>
                        <a:sym typeface="Calibri"/>
                      </a:endParaRPr>
                    </a:p>
                  </a:txBody>
                  <a:tcPr marL="9525" marR="9525" marT="9525" marB="0" anchor="ctr"/>
                </a:tc>
                <a:extLst>
                  <a:ext uri="{0D108BD9-81ED-4DB2-BD59-A6C34878D82A}">
                    <a16:rowId xmlns="" xmlns:a16="http://schemas.microsoft.com/office/drawing/2014/main" val="10000"/>
                  </a:ext>
                </a:extLst>
              </a:tr>
              <a:tr h="609600">
                <a:tc>
                  <a:txBody>
                    <a:bodyPr/>
                    <a:lstStyle/>
                    <a:p>
                      <a:pPr marL="0" marR="0" lvl="0" indent="0" algn="ctr" rtl="0">
                        <a:spcBef>
                          <a:spcPts val="0"/>
                        </a:spcBef>
                        <a:spcAft>
                          <a:spcPts val="0"/>
                        </a:spcAft>
                        <a:buNone/>
                      </a:pPr>
                      <a:r>
                        <a:rPr lang="en-US" sz="4800" u="none" strike="noStrike"/>
                        <a:t> </a:t>
                      </a:r>
                      <a:endParaRPr sz="4800" b="0"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4800" u="none" strike="noStrike"/>
                        <a:t> </a:t>
                      </a:r>
                      <a:endParaRPr sz="4800" b="0"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4800" u="none" strike="noStrike"/>
                        <a:t>3</a:t>
                      </a:r>
                      <a:endParaRPr sz="4800" b="0" i="0" u="none" strike="noStrike">
                        <a:solidFill>
                          <a:srgbClr val="000000"/>
                        </a:solidFill>
                        <a:latin typeface="Calibri"/>
                        <a:ea typeface="Calibri"/>
                        <a:cs typeface="Calibri"/>
                        <a:sym typeface="Calibri"/>
                      </a:endParaRPr>
                    </a:p>
                  </a:txBody>
                  <a:tcPr marL="9525" marR="9525" marT="9525" marB="0" anchor="ctr"/>
                </a:tc>
                <a:extLst>
                  <a:ext uri="{0D108BD9-81ED-4DB2-BD59-A6C34878D82A}">
                    <a16:rowId xmlns="" xmlns:a16="http://schemas.microsoft.com/office/drawing/2014/main" val="10001"/>
                  </a:ext>
                </a:extLst>
              </a:tr>
              <a:tr h="609600">
                <a:tc>
                  <a:txBody>
                    <a:bodyPr/>
                    <a:lstStyle/>
                    <a:p>
                      <a:pPr marL="0" marR="0" lvl="0" indent="0" algn="ctr" rtl="0">
                        <a:spcBef>
                          <a:spcPts val="0"/>
                        </a:spcBef>
                        <a:spcAft>
                          <a:spcPts val="0"/>
                        </a:spcAft>
                        <a:buNone/>
                      </a:pPr>
                      <a:r>
                        <a:rPr lang="en-US" sz="4800" u="none" strike="noStrike"/>
                        <a:t> </a:t>
                      </a:r>
                      <a:endParaRPr sz="4800" b="0"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4800" u="none" strike="noStrike"/>
                        <a:t> </a:t>
                      </a:r>
                      <a:endParaRPr sz="4800" b="0"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4800" u="none" strike="noStrike"/>
                        <a:t> </a:t>
                      </a:r>
                      <a:endParaRPr sz="4800" b="0" i="0" u="none" strike="noStrike">
                        <a:solidFill>
                          <a:srgbClr val="000000"/>
                        </a:solidFill>
                        <a:latin typeface="Calibri"/>
                        <a:ea typeface="Calibri"/>
                        <a:cs typeface="Calibri"/>
                        <a:sym typeface="Calibri"/>
                      </a:endParaRPr>
                    </a:p>
                  </a:txBody>
                  <a:tcPr marL="9525" marR="9525" marT="9525" marB="0" anchor="ctr"/>
                </a:tc>
                <a:extLst>
                  <a:ext uri="{0D108BD9-81ED-4DB2-BD59-A6C34878D82A}">
                    <a16:rowId xmlns="" xmlns:a16="http://schemas.microsoft.com/office/drawing/2014/main" val="10002"/>
                  </a:ext>
                </a:extLst>
              </a:tr>
            </a:tbl>
          </a:graphicData>
        </a:graphic>
      </p:graphicFrame>
      <p:graphicFrame>
        <p:nvGraphicFramePr>
          <p:cNvPr id="287" name="Google Shape;287;p35"/>
          <p:cNvGraphicFramePr/>
          <p:nvPr/>
        </p:nvGraphicFramePr>
        <p:xfrm>
          <a:off x="3679785" y="1843188"/>
          <a:ext cx="1828800" cy="2223135"/>
        </p:xfrm>
        <a:graphic>
          <a:graphicData uri="http://schemas.openxmlformats.org/drawingml/2006/table">
            <a:tbl>
              <a:tblPr>
                <a:noFill/>
                <a:tableStyleId>{466D0541-FC7E-4419-AF32-2C6A05B2B117}</a:tableStyleId>
              </a:tblPr>
              <a:tblGrid>
                <a:gridCol w="609600">
                  <a:extLst>
                    <a:ext uri="{9D8B030D-6E8A-4147-A177-3AD203B41FA5}">
                      <a16:colId xmlns="" xmlns:a16="http://schemas.microsoft.com/office/drawing/2014/main" val="20000"/>
                    </a:ext>
                  </a:extLst>
                </a:gridCol>
                <a:gridCol w="609600">
                  <a:extLst>
                    <a:ext uri="{9D8B030D-6E8A-4147-A177-3AD203B41FA5}">
                      <a16:colId xmlns="" xmlns:a16="http://schemas.microsoft.com/office/drawing/2014/main" val="20001"/>
                    </a:ext>
                  </a:extLst>
                </a:gridCol>
                <a:gridCol w="609600">
                  <a:extLst>
                    <a:ext uri="{9D8B030D-6E8A-4147-A177-3AD203B41FA5}">
                      <a16:colId xmlns="" xmlns:a16="http://schemas.microsoft.com/office/drawing/2014/main" val="20002"/>
                    </a:ext>
                  </a:extLst>
                </a:gridCol>
              </a:tblGrid>
              <a:tr h="609600">
                <a:tc>
                  <a:txBody>
                    <a:bodyPr/>
                    <a:lstStyle/>
                    <a:p>
                      <a:pPr marL="0" marR="0" lvl="0" indent="0" algn="ctr" rtl="0">
                        <a:spcBef>
                          <a:spcPts val="0"/>
                        </a:spcBef>
                        <a:spcAft>
                          <a:spcPts val="0"/>
                        </a:spcAft>
                        <a:buNone/>
                      </a:pPr>
                      <a:r>
                        <a:rPr lang="en-US" sz="4800" u="none" strike="noStrike"/>
                        <a:t>1</a:t>
                      </a:r>
                      <a:endParaRPr sz="4800" b="0"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4800" u="none" strike="noStrike"/>
                        <a:t>3</a:t>
                      </a:r>
                      <a:endParaRPr sz="4800" b="0"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4800" u="none" strike="noStrike"/>
                        <a:t> </a:t>
                      </a:r>
                      <a:endParaRPr sz="4800" b="0" i="0" u="none" strike="noStrike">
                        <a:solidFill>
                          <a:srgbClr val="000000"/>
                        </a:solidFill>
                        <a:latin typeface="Calibri"/>
                        <a:ea typeface="Calibri"/>
                        <a:cs typeface="Calibri"/>
                        <a:sym typeface="Calibri"/>
                      </a:endParaRPr>
                    </a:p>
                  </a:txBody>
                  <a:tcPr marL="9525" marR="9525" marT="9525" marB="0" anchor="ctr"/>
                </a:tc>
                <a:extLst>
                  <a:ext uri="{0D108BD9-81ED-4DB2-BD59-A6C34878D82A}">
                    <a16:rowId xmlns="" xmlns:a16="http://schemas.microsoft.com/office/drawing/2014/main" val="10000"/>
                  </a:ext>
                </a:extLst>
              </a:tr>
              <a:tr h="609600">
                <a:tc>
                  <a:txBody>
                    <a:bodyPr/>
                    <a:lstStyle/>
                    <a:p>
                      <a:pPr marL="0" marR="0" lvl="0" indent="0" algn="ctr" rtl="0">
                        <a:spcBef>
                          <a:spcPts val="0"/>
                        </a:spcBef>
                        <a:spcAft>
                          <a:spcPts val="0"/>
                        </a:spcAft>
                        <a:buNone/>
                      </a:pPr>
                      <a:r>
                        <a:rPr lang="en-US" sz="4800" u="none" strike="noStrike"/>
                        <a:t> </a:t>
                      </a:r>
                      <a:endParaRPr sz="4800" b="0"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4800" u="none" strike="noStrike"/>
                        <a:t> </a:t>
                      </a:r>
                      <a:endParaRPr sz="4800" b="0"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4800" u="none" strike="noStrike"/>
                        <a:t> </a:t>
                      </a:r>
                      <a:endParaRPr sz="4800" b="0" i="0" u="none" strike="noStrike">
                        <a:solidFill>
                          <a:srgbClr val="000000"/>
                        </a:solidFill>
                        <a:latin typeface="Calibri"/>
                        <a:ea typeface="Calibri"/>
                        <a:cs typeface="Calibri"/>
                        <a:sym typeface="Calibri"/>
                      </a:endParaRPr>
                    </a:p>
                  </a:txBody>
                  <a:tcPr marL="9525" marR="9525" marT="9525" marB="0" anchor="ctr"/>
                </a:tc>
                <a:extLst>
                  <a:ext uri="{0D108BD9-81ED-4DB2-BD59-A6C34878D82A}">
                    <a16:rowId xmlns="" xmlns:a16="http://schemas.microsoft.com/office/drawing/2014/main" val="10001"/>
                  </a:ext>
                </a:extLst>
              </a:tr>
              <a:tr h="609600">
                <a:tc>
                  <a:txBody>
                    <a:bodyPr/>
                    <a:lstStyle/>
                    <a:p>
                      <a:pPr marL="0" marR="0" lvl="0" indent="0" algn="ctr" rtl="0">
                        <a:spcBef>
                          <a:spcPts val="0"/>
                        </a:spcBef>
                        <a:spcAft>
                          <a:spcPts val="0"/>
                        </a:spcAft>
                        <a:buNone/>
                      </a:pPr>
                      <a:r>
                        <a:rPr lang="en-US" sz="4800" u="none" strike="noStrike"/>
                        <a:t> </a:t>
                      </a:r>
                      <a:endParaRPr sz="4800" b="0"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4800" u="none" strike="noStrike"/>
                        <a:t> </a:t>
                      </a:r>
                      <a:endParaRPr sz="4800" b="0"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4800" u="none" strike="noStrike"/>
                        <a:t> </a:t>
                      </a:r>
                      <a:endParaRPr sz="4800" b="0" i="0" u="none" strike="noStrike">
                        <a:solidFill>
                          <a:srgbClr val="000000"/>
                        </a:solidFill>
                        <a:latin typeface="Calibri"/>
                        <a:ea typeface="Calibri"/>
                        <a:cs typeface="Calibri"/>
                        <a:sym typeface="Calibri"/>
                      </a:endParaRPr>
                    </a:p>
                  </a:txBody>
                  <a:tcPr marL="9525" marR="9525" marT="9525" marB="0" anchor="ctr"/>
                </a:tc>
                <a:extLst>
                  <a:ext uri="{0D108BD9-81ED-4DB2-BD59-A6C34878D82A}">
                    <a16:rowId xmlns="" xmlns:a16="http://schemas.microsoft.com/office/drawing/2014/main" val="10002"/>
                  </a:ext>
                </a:extLst>
              </a:tr>
            </a:tbl>
          </a:graphicData>
        </a:graphic>
      </p:graphicFrame>
      <p:graphicFrame>
        <p:nvGraphicFramePr>
          <p:cNvPr id="288" name="Google Shape;288;p35"/>
          <p:cNvGraphicFramePr/>
          <p:nvPr/>
        </p:nvGraphicFramePr>
        <p:xfrm>
          <a:off x="6677628" y="1843188"/>
          <a:ext cx="1828800" cy="2223135"/>
        </p:xfrm>
        <a:graphic>
          <a:graphicData uri="http://schemas.openxmlformats.org/drawingml/2006/table">
            <a:tbl>
              <a:tblPr>
                <a:noFill/>
                <a:tableStyleId>{466D0541-FC7E-4419-AF32-2C6A05B2B117}</a:tableStyleId>
              </a:tblPr>
              <a:tblGrid>
                <a:gridCol w="609600">
                  <a:extLst>
                    <a:ext uri="{9D8B030D-6E8A-4147-A177-3AD203B41FA5}">
                      <a16:colId xmlns="" xmlns:a16="http://schemas.microsoft.com/office/drawing/2014/main" val="20000"/>
                    </a:ext>
                  </a:extLst>
                </a:gridCol>
                <a:gridCol w="609600">
                  <a:extLst>
                    <a:ext uri="{9D8B030D-6E8A-4147-A177-3AD203B41FA5}">
                      <a16:colId xmlns="" xmlns:a16="http://schemas.microsoft.com/office/drawing/2014/main" val="20001"/>
                    </a:ext>
                  </a:extLst>
                </a:gridCol>
                <a:gridCol w="609600">
                  <a:extLst>
                    <a:ext uri="{9D8B030D-6E8A-4147-A177-3AD203B41FA5}">
                      <a16:colId xmlns="" xmlns:a16="http://schemas.microsoft.com/office/drawing/2014/main" val="20002"/>
                    </a:ext>
                  </a:extLst>
                </a:gridCol>
              </a:tblGrid>
              <a:tr h="609600">
                <a:tc>
                  <a:txBody>
                    <a:bodyPr/>
                    <a:lstStyle/>
                    <a:p>
                      <a:pPr marL="0" marR="0" lvl="0" indent="0" algn="ctr" rtl="0">
                        <a:spcBef>
                          <a:spcPts val="0"/>
                        </a:spcBef>
                        <a:spcAft>
                          <a:spcPts val="0"/>
                        </a:spcAft>
                        <a:buNone/>
                      </a:pPr>
                      <a:r>
                        <a:rPr lang="en-US" sz="4800" u="none" strike="noStrike"/>
                        <a:t>1</a:t>
                      </a:r>
                      <a:endParaRPr sz="4800" b="0"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4800" u="none" strike="noStrike"/>
                        <a:t> </a:t>
                      </a:r>
                      <a:endParaRPr sz="4800" b="0"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4800" u="none" strike="noStrike"/>
                        <a:t> </a:t>
                      </a:r>
                      <a:endParaRPr sz="4800" b="0" i="0" u="none" strike="noStrike">
                        <a:solidFill>
                          <a:srgbClr val="000000"/>
                        </a:solidFill>
                        <a:latin typeface="Calibri"/>
                        <a:ea typeface="Calibri"/>
                        <a:cs typeface="Calibri"/>
                        <a:sym typeface="Calibri"/>
                      </a:endParaRPr>
                    </a:p>
                  </a:txBody>
                  <a:tcPr marL="9525" marR="9525" marT="9525" marB="0" anchor="ctr"/>
                </a:tc>
                <a:extLst>
                  <a:ext uri="{0D108BD9-81ED-4DB2-BD59-A6C34878D82A}">
                    <a16:rowId xmlns="" xmlns:a16="http://schemas.microsoft.com/office/drawing/2014/main" val="10000"/>
                  </a:ext>
                </a:extLst>
              </a:tr>
              <a:tr h="609600">
                <a:tc>
                  <a:txBody>
                    <a:bodyPr/>
                    <a:lstStyle/>
                    <a:p>
                      <a:pPr marL="0" marR="0" lvl="0" indent="0" algn="ctr" rtl="0">
                        <a:spcBef>
                          <a:spcPts val="0"/>
                        </a:spcBef>
                        <a:spcAft>
                          <a:spcPts val="0"/>
                        </a:spcAft>
                        <a:buNone/>
                      </a:pPr>
                      <a:r>
                        <a:rPr lang="en-US" sz="4800" u="none" strike="noStrike"/>
                        <a:t> </a:t>
                      </a:r>
                      <a:endParaRPr sz="4800" b="0"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4800" u="none" strike="noStrike"/>
                        <a:t>3</a:t>
                      </a:r>
                      <a:endParaRPr sz="4800" b="0"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4800" u="none" strike="noStrike"/>
                        <a:t> </a:t>
                      </a:r>
                      <a:endParaRPr sz="4800" b="0" i="0" u="none" strike="noStrike">
                        <a:solidFill>
                          <a:srgbClr val="000000"/>
                        </a:solidFill>
                        <a:latin typeface="Calibri"/>
                        <a:ea typeface="Calibri"/>
                        <a:cs typeface="Calibri"/>
                        <a:sym typeface="Calibri"/>
                      </a:endParaRPr>
                    </a:p>
                  </a:txBody>
                  <a:tcPr marL="9525" marR="9525" marT="9525" marB="0" anchor="ctr"/>
                </a:tc>
                <a:extLst>
                  <a:ext uri="{0D108BD9-81ED-4DB2-BD59-A6C34878D82A}">
                    <a16:rowId xmlns="" xmlns:a16="http://schemas.microsoft.com/office/drawing/2014/main" val="10001"/>
                  </a:ext>
                </a:extLst>
              </a:tr>
              <a:tr h="609600">
                <a:tc>
                  <a:txBody>
                    <a:bodyPr/>
                    <a:lstStyle/>
                    <a:p>
                      <a:pPr marL="0" marR="0" lvl="0" indent="0" algn="ctr" rtl="0">
                        <a:spcBef>
                          <a:spcPts val="0"/>
                        </a:spcBef>
                        <a:spcAft>
                          <a:spcPts val="0"/>
                        </a:spcAft>
                        <a:buNone/>
                      </a:pPr>
                      <a:r>
                        <a:rPr lang="en-US" sz="4800" u="none" strike="noStrike"/>
                        <a:t> </a:t>
                      </a:r>
                      <a:endParaRPr sz="4800" b="0"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4800" u="none" strike="noStrike"/>
                        <a:t> </a:t>
                      </a:r>
                      <a:endParaRPr sz="4800" b="0" i="0" u="none" strike="noStrike">
                        <a:solidFill>
                          <a:srgbClr val="000000"/>
                        </a:solidFill>
                        <a:latin typeface="Calibri"/>
                        <a:ea typeface="Calibri"/>
                        <a:cs typeface="Calibri"/>
                        <a:sym typeface="Calibri"/>
                      </a:endParaRPr>
                    </a:p>
                  </a:txBody>
                  <a:tcPr marL="9525" marR="9525" marT="9525" marB="0" anchor="ctr"/>
                </a:tc>
                <a:tc>
                  <a:txBody>
                    <a:bodyPr/>
                    <a:lstStyle/>
                    <a:p>
                      <a:pPr marL="0" marR="0" lvl="0" indent="0" algn="ctr" rtl="0">
                        <a:spcBef>
                          <a:spcPts val="0"/>
                        </a:spcBef>
                        <a:spcAft>
                          <a:spcPts val="0"/>
                        </a:spcAft>
                        <a:buNone/>
                      </a:pPr>
                      <a:r>
                        <a:rPr lang="en-US" sz="4800" u="none" strike="noStrike" dirty="0"/>
                        <a:t> </a:t>
                      </a:r>
                      <a:endParaRPr sz="4800" b="0" i="0" u="none" strike="noStrike">
                        <a:solidFill>
                          <a:srgbClr val="000000"/>
                        </a:solidFill>
                        <a:latin typeface="Calibri"/>
                        <a:ea typeface="Calibri"/>
                        <a:cs typeface="Calibri"/>
                        <a:sym typeface="Calibri"/>
                      </a:endParaRPr>
                    </a:p>
                  </a:txBody>
                  <a:tcPr marL="9525" marR="9525" marT="9525" marB="0" anchor="ctr"/>
                </a:tc>
                <a:extLst>
                  <a:ext uri="{0D108BD9-81ED-4DB2-BD59-A6C34878D82A}">
                    <a16:rowId xmlns="" xmlns:a16="http://schemas.microsoft.com/office/drawing/2014/main" val="10002"/>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6"/>
          <p:cNvSpPr txBox="1">
            <a:spLocks noGrp="1"/>
          </p:cNvSpPr>
          <p:nvPr>
            <p:ph type="title"/>
          </p:nvPr>
        </p:nvSpPr>
        <p:spPr>
          <a:xfrm>
            <a:off x="339635" y="0"/>
            <a:ext cx="9143999" cy="1619794"/>
          </a:xfrm>
          <a:prstGeom prst="rect">
            <a:avLst/>
          </a:prstGeom>
          <a:noFill/>
          <a:ln>
            <a:noFill/>
          </a:ln>
        </p:spPr>
        <p:txBody>
          <a:bodyPr spcFirstLastPara="1" wrap="square" lIns="91425" tIns="45700" rIns="91425" bIns="45700" anchor="ctr" anchorCtr="0">
            <a:noAutofit/>
          </a:bodyPr>
          <a:lstStyle/>
          <a:p>
            <a:pPr lvl="0" algn="ctr"/>
            <a:r>
              <a:rPr lang="el-GR" sz="2400" b="1" dirty="0"/>
              <a:t>Κοιτάξτε το σχολικό σας πρόγραμμα. Παρατηρήστε ότι δουλεύει σαν ένα Λατινικό Τετράγωνο (με κάθε καθηγητή και τάξη να εμφανίζονται μόνο μία φορά σε κάθε χρονικό περιθώριο μίας δεδομένης ημέρας). </a:t>
            </a:r>
          </a:p>
        </p:txBody>
      </p:sp>
      <p:pic>
        <p:nvPicPr>
          <p:cNvPr id="295" name="Google Shape;295;p36"/>
          <p:cNvPicPr preferRelativeResize="0"/>
          <p:nvPr/>
        </p:nvPicPr>
        <p:blipFill rotWithShape="1">
          <a:blip r:embed="rId3">
            <a:alphaModFix/>
          </a:blip>
          <a:srcRect/>
          <a:stretch/>
        </p:blipFill>
        <p:spPr>
          <a:xfrm>
            <a:off x="866775" y="1458914"/>
            <a:ext cx="8172450" cy="517020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7"/>
          <p:cNvSpPr txBox="1">
            <a:spLocks noGrp="1"/>
          </p:cNvSpPr>
          <p:nvPr>
            <p:ph type="title"/>
          </p:nvPr>
        </p:nvSpPr>
        <p:spPr>
          <a:xfrm>
            <a:off x="216694" y="391886"/>
            <a:ext cx="3145938" cy="646611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sz="3200" b="1" dirty="0"/>
              <a:t>Sudoku 2</a:t>
            </a:r>
            <a:r>
              <a:rPr lang="el-GR" sz="3200" b="1" dirty="0"/>
              <a:t/>
            </a:r>
            <a:br>
              <a:rPr lang="el-GR" sz="3200" b="1" dirty="0"/>
            </a:br>
            <a:r>
              <a:rPr lang="en-US" sz="3200" b="1" dirty="0"/>
              <a:t/>
            </a:r>
            <a:br>
              <a:rPr lang="en-US" sz="3200" b="1" dirty="0"/>
            </a:br>
            <a:r>
              <a:rPr lang="el-GR" sz="3200" dirty="0"/>
              <a:t>Μπορείτε να γεμίσετε αυτό το 9</a:t>
            </a:r>
            <a:r>
              <a:rPr lang="en-US" sz="3200" dirty="0"/>
              <a:t>x9</a:t>
            </a:r>
            <a:r>
              <a:rPr lang="el-GR" sz="3200" dirty="0"/>
              <a:t> πλέγμα με αριθμούς ώστε κάθε γραμμή, κάθε στήλη και κάθε 3</a:t>
            </a:r>
            <a:r>
              <a:rPr lang="en-US" sz="3200" dirty="0"/>
              <a:t>x3</a:t>
            </a:r>
            <a:r>
              <a:rPr lang="el-GR" sz="3200" dirty="0"/>
              <a:t> τμήμα</a:t>
            </a:r>
            <a:r>
              <a:rPr lang="el-GR" sz="3200" b="1" dirty="0"/>
              <a:t/>
            </a:r>
            <a:br>
              <a:rPr lang="el-GR" sz="3200" b="1" dirty="0"/>
            </a:br>
            <a:r>
              <a:rPr lang="el-GR" sz="3200" dirty="0"/>
              <a:t>(σημειωμένο με γκρι ή άσπρο)</a:t>
            </a:r>
            <a:r>
              <a:rPr lang="en-US" sz="3200" dirty="0"/>
              <a:t> </a:t>
            </a:r>
            <a:r>
              <a:rPr lang="el-GR" sz="3200" dirty="0"/>
              <a:t>να περιέχει όλα τα ψηφία μεταξύ του 1 και του 9;</a:t>
            </a:r>
            <a:endParaRPr sz="3200" b="1"/>
          </a:p>
        </p:txBody>
      </p:sp>
      <p:graphicFrame>
        <p:nvGraphicFramePr>
          <p:cNvPr id="302" name="Google Shape;302;p37"/>
          <p:cNvGraphicFramePr/>
          <p:nvPr/>
        </p:nvGraphicFramePr>
        <p:xfrm>
          <a:off x="3480619" y="471948"/>
          <a:ext cx="5949225" cy="5884650"/>
        </p:xfrm>
        <a:graphic>
          <a:graphicData uri="http://schemas.openxmlformats.org/drawingml/2006/table">
            <a:tbl>
              <a:tblPr firstRow="1" bandRow="1">
                <a:noFill/>
                <a:tableStyleId>{466D0541-FC7E-4419-AF32-2C6A05B2B117}</a:tableStyleId>
              </a:tblPr>
              <a:tblGrid>
                <a:gridCol w="661025">
                  <a:extLst>
                    <a:ext uri="{9D8B030D-6E8A-4147-A177-3AD203B41FA5}">
                      <a16:colId xmlns="" xmlns:a16="http://schemas.microsoft.com/office/drawing/2014/main" val="20000"/>
                    </a:ext>
                  </a:extLst>
                </a:gridCol>
                <a:gridCol w="661025">
                  <a:extLst>
                    <a:ext uri="{9D8B030D-6E8A-4147-A177-3AD203B41FA5}">
                      <a16:colId xmlns="" xmlns:a16="http://schemas.microsoft.com/office/drawing/2014/main" val="20001"/>
                    </a:ext>
                  </a:extLst>
                </a:gridCol>
                <a:gridCol w="661025">
                  <a:extLst>
                    <a:ext uri="{9D8B030D-6E8A-4147-A177-3AD203B41FA5}">
                      <a16:colId xmlns="" xmlns:a16="http://schemas.microsoft.com/office/drawing/2014/main" val="20002"/>
                    </a:ext>
                  </a:extLst>
                </a:gridCol>
                <a:gridCol w="661025">
                  <a:extLst>
                    <a:ext uri="{9D8B030D-6E8A-4147-A177-3AD203B41FA5}">
                      <a16:colId xmlns="" xmlns:a16="http://schemas.microsoft.com/office/drawing/2014/main" val="20003"/>
                    </a:ext>
                  </a:extLst>
                </a:gridCol>
                <a:gridCol w="661025">
                  <a:extLst>
                    <a:ext uri="{9D8B030D-6E8A-4147-A177-3AD203B41FA5}">
                      <a16:colId xmlns="" xmlns:a16="http://schemas.microsoft.com/office/drawing/2014/main" val="20004"/>
                    </a:ext>
                  </a:extLst>
                </a:gridCol>
                <a:gridCol w="661025">
                  <a:extLst>
                    <a:ext uri="{9D8B030D-6E8A-4147-A177-3AD203B41FA5}">
                      <a16:colId xmlns="" xmlns:a16="http://schemas.microsoft.com/office/drawing/2014/main" val="20005"/>
                    </a:ext>
                  </a:extLst>
                </a:gridCol>
                <a:gridCol w="661025">
                  <a:extLst>
                    <a:ext uri="{9D8B030D-6E8A-4147-A177-3AD203B41FA5}">
                      <a16:colId xmlns="" xmlns:a16="http://schemas.microsoft.com/office/drawing/2014/main" val="20006"/>
                    </a:ext>
                  </a:extLst>
                </a:gridCol>
                <a:gridCol w="661025">
                  <a:extLst>
                    <a:ext uri="{9D8B030D-6E8A-4147-A177-3AD203B41FA5}">
                      <a16:colId xmlns="" xmlns:a16="http://schemas.microsoft.com/office/drawing/2014/main" val="20007"/>
                    </a:ext>
                  </a:extLst>
                </a:gridCol>
                <a:gridCol w="661025">
                  <a:extLst>
                    <a:ext uri="{9D8B030D-6E8A-4147-A177-3AD203B41FA5}">
                      <a16:colId xmlns="" xmlns:a16="http://schemas.microsoft.com/office/drawing/2014/main" val="20008"/>
                    </a:ext>
                  </a:extLst>
                </a:gridCol>
              </a:tblGrid>
              <a:tr h="653850">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2</a:t>
                      </a:r>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9</a:t>
                      </a:r>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1</a:t>
                      </a:r>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2"/>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2"/>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4</a:t>
                      </a:r>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2"/>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5</a:t>
                      </a:r>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7</a:t>
                      </a:r>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extLst>
                  <a:ext uri="{0D108BD9-81ED-4DB2-BD59-A6C34878D82A}">
                    <a16:rowId xmlns="" xmlns:a16="http://schemas.microsoft.com/office/drawing/2014/main" val="10000"/>
                  </a:ext>
                </a:extLst>
              </a:tr>
              <a:tr h="653850">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8</a:t>
                      </a:r>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2"/>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7</a:t>
                      </a:r>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2"/>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9</a:t>
                      </a:r>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2"/>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2</a:t>
                      </a:r>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1</a:t>
                      </a:r>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extLst>
                  <a:ext uri="{0D108BD9-81ED-4DB2-BD59-A6C34878D82A}">
                    <a16:rowId xmlns="" xmlns:a16="http://schemas.microsoft.com/office/drawing/2014/main" val="10001"/>
                  </a:ext>
                </a:extLst>
              </a:tr>
              <a:tr h="653850">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6</a:t>
                      </a:r>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7</a:t>
                      </a:r>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3</a:t>
                      </a:r>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2"/>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2"/>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2</a:t>
                      </a:r>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2"/>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4</a:t>
                      </a:r>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8</a:t>
                      </a:r>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extLst>
                  <a:ext uri="{0D108BD9-81ED-4DB2-BD59-A6C34878D82A}">
                    <a16:rowId xmlns="" xmlns:a16="http://schemas.microsoft.com/office/drawing/2014/main" val="10002"/>
                  </a:ext>
                </a:extLst>
              </a:tr>
              <a:tr h="653850">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9</a:t>
                      </a:r>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3</a:t>
                      </a:r>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8</a:t>
                      </a:r>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5</a:t>
                      </a:r>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7</a:t>
                      </a:r>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1</a:t>
                      </a:r>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extLst>
                  <a:ext uri="{0D108BD9-81ED-4DB2-BD59-A6C34878D82A}">
                    <a16:rowId xmlns="" xmlns:a16="http://schemas.microsoft.com/office/drawing/2014/main" val="10003"/>
                  </a:ext>
                </a:extLst>
              </a:tr>
              <a:tr h="653850">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4</a:t>
                      </a:r>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2</a:t>
                      </a:r>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6</a:t>
                      </a:r>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3</a:t>
                      </a:r>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extLst>
                  <a:ext uri="{0D108BD9-81ED-4DB2-BD59-A6C34878D82A}">
                    <a16:rowId xmlns="" xmlns:a16="http://schemas.microsoft.com/office/drawing/2014/main" val="10004"/>
                  </a:ext>
                </a:extLst>
              </a:tr>
              <a:tr h="653850">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1</a:t>
                      </a:r>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8</a:t>
                      </a:r>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9</a:t>
                      </a:r>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6</a:t>
                      </a:r>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E7E6E6"/>
                    </a:solidFill>
                  </a:tcPr>
                </a:tc>
                <a:extLst>
                  <a:ext uri="{0D108BD9-81ED-4DB2-BD59-A6C34878D82A}">
                    <a16:rowId xmlns="" xmlns:a16="http://schemas.microsoft.com/office/drawing/2014/main" val="10005"/>
                  </a:ext>
                </a:extLst>
              </a:tr>
              <a:tr h="653850">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7</a:t>
                      </a:r>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1</a:t>
                      </a:r>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2</a:t>
                      </a:r>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3</a:t>
                      </a:r>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6</a:t>
                      </a:r>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extLst>
                  <a:ext uri="{0D108BD9-81ED-4DB2-BD59-A6C34878D82A}">
                    <a16:rowId xmlns="" xmlns:a16="http://schemas.microsoft.com/office/drawing/2014/main" val="10006"/>
                  </a:ext>
                </a:extLst>
              </a:tr>
              <a:tr h="653850">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9</a:t>
                      </a:r>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4</a:t>
                      </a:r>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1</a:t>
                      </a:r>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extLst>
                  <a:ext uri="{0D108BD9-81ED-4DB2-BD59-A6C34878D82A}">
                    <a16:rowId xmlns="" xmlns:a16="http://schemas.microsoft.com/office/drawing/2014/main" val="10007"/>
                  </a:ext>
                </a:extLst>
              </a:tr>
              <a:tr h="653850">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3</a:t>
                      </a:r>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6</a:t>
                      </a:r>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9</a:t>
                      </a:r>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7</a:t>
                      </a:r>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E7E6E6"/>
                    </a:solidFill>
                  </a:tcPr>
                </a:tc>
                <a:tc>
                  <a:txBody>
                    <a:bodyPr/>
                    <a:lstStyle/>
                    <a:p>
                      <a:pPr marL="0" marR="0" lvl="0" indent="0" algn="ctr" rtl="0">
                        <a:spcBef>
                          <a:spcPts val="0"/>
                        </a:spcBef>
                        <a:spcAft>
                          <a:spcPts val="0"/>
                        </a:spcAft>
                        <a:buNone/>
                      </a:pPr>
                      <a:endParaRPr sz="3200" b="1" i="0">
                        <a:solidFill>
                          <a:schemeClr val="dk1"/>
                        </a:solidFill>
                        <a:latin typeface="Arial"/>
                        <a:ea typeface="Arial"/>
                        <a:cs typeface="Arial"/>
                        <a:sym typeface="Arial"/>
                      </a:endParaRPr>
                    </a:p>
                  </a:txBody>
                  <a:tcPr marL="74300" marR="74300" marT="45725" marB="45725" anchor="ctr">
                    <a:lnL w="3810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5</a:t>
                      </a:r>
                      <a:endParaRPr/>
                    </a:p>
                  </a:txBody>
                  <a:tcPr marL="74300" marR="74300" marT="45725" marB="457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3200" b="1" i="0">
                          <a:solidFill>
                            <a:schemeClr val="dk1"/>
                          </a:solidFill>
                          <a:latin typeface="Arial"/>
                          <a:ea typeface="Arial"/>
                          <a:cs typeface="Arial"/>
                          <a:sym typeface="Arial"/>
                        </a:rPr>
                        <a:t>4</a:t>
                      </a:r>
                      <a:endParaRPr/>
                    </a:p>
                  </a:txBody>
                  <a:tcPr marL="74300" marR="74300" marT="45725" marB="45725" anchor="ctr">
                    <a:lnL w="1905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extLst>
                  <a:ext uri="{0D108BD9-81ED-4DB2-BD59-A6C34878D82A}">
                    <a16:rowId xmlns="" xmlns:a16="http://schemas.microsoft.com/office/drawing/2014/main" val="10008"/>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8"/>
          <p:cNvSpPr txBox="1">
            <a:spLocks noGrp="1"/>
          </p:cNvSpPr>
          <p:nvPr>
            <p:ph type="title"/>
          </p:nvPr>
        </p:nvSpPr>
        <p:spPr>
          <a:xfrm>
            <a:off x="383858" y="519537"/>
            <a:ext cx="3155970" cy="216105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alibri"/>
              <a:buNone/>
            </a:pPr>
            <a:r>
              <a:rPr lang="el-GR" sz="3600" dirty="0"/>
              <a:t>Τι παρατηρείτε για τους αριθμούς σε αυτό το τετράγωνο;</a:t>
            </a:r>
            <a:endParaRPr dirty="0"/>
          </a:p>
        </p:txBody>
      </p:sp>
      <p:sp>
        <p:nvSpPr>
          <p:cNvPr id="309" name="Google Shape;309;p38"/>
          <p:cNvSpPr txBox="1"/>
          <p:nvPr/>
        </p:nvSpPr>
        <p:spPr>
          <a:xfrm>
            <a:off x="3240911" y="1"/>
            <a:ext cx="6099859" cy="103907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l-GR" sz="4400" dirty="0">
                <a:solidFill>
                  <a:schemeClr val="dk1"/>
                </a:solidFill>
                <a:latin typeface="Calibri"/>
                <a:ea typeface="Calibri"/>
                <a:cs typeface="Calibri"/>
                <a:sym typeface="Calibri"/>
              </a:rPr>
              <a:t>Δημιουργώντας ένα Βεδικό τετράγωνο</a:t>
            </a:r>
            <a:endParaRPr/>
          </a:p>
        </p:txBody>
      </p:sp>
      <p:graphicFrame>
        <p:nvGraphicFramePr>
          <p:cNvPr id="310" name="Google Shape;310;p38"/>
          <p:cNvGraphicFramePr/>
          <p:nvPr/>
        </p:nvGraphicFramePr>
        <p:xfrm>
          <a:off x="3862388" y="1485656"/>
          <a:ext cx="4967275" cy="4114850"/>
        </p:xfrm>
        <a:graphic>
          <a:graphicData uri="http://schemas.openxmlformats.org/drawingml/2006/table">
            <a:tbl>
              <a:tblPr firstRow="1" bandRow="1">
                <a:noFill/>
                <a:tableStyleId>{C11CD475-0D3C-4715-B2E6-72B8F942170B}</a:tableStyleId>
              </a:tblPr>
              <a:tblGrid>
                <a:gridCol w="954100">
                  <a:extLst>
                    <a:ext uri="{9D8B030D-6E8A-4147-A177-3AD203B41FA5}">
                      <a16:colId xmlns="" xmlns:a16="http://schemas.microsoft.com/office/drawing/2014/main" val="20000"/>
                    </a:ext>
                  </a:extLst>
                </a:gridCol>
                <a:gridCol w="963950">
                  <a:extLst>
                    <a:ext uri="{9D8B030D-6E8A-4147-A177-3AD203B41FA5}">
                      <a16:colId xmlns="" xmlns:a16="http://schemas.microsoft.com/office/drawing/2014/main" val="20001"/>
                    </a:ext>
                  </a:extLst>
                </a:gridCol>
                <a:gridCol w="1081975">
                  <a:extLst>
                    <a:ext uri="{9D8B030D-6E8A-4147-A177-3AD203B41FA5}">
                      <a16:colId xmlns="" xmlns:a16="http://schemas.microsoft.com/office/drawing/2014/main" val="20002"/>
                    </a:ext>
                  </a:extLst>
                </a:gridCol>
                <a:gridCol w="1042650">
                  <a:extLst>
                    <a:ext uri="{9D8B030D-6E8A-4147-A177-3AD203B41FA5}">
                      <a16:colId xmlns="" xmlns:a16="http://schemas.microsoft.com/office/drawing/2014/main" val="20003"/>
                    </a:ext>
                  </a:extLst>
                </a:gridCol>
                <a:gridCol w="924600">
                  <a:extLst>
                    <a:ext uri="{9D8B030D-6E8A-4147-A177-3AD203B41FA5}">
                      <a16:colId xmlns="" xmlns:a16="http://schemas.microsoft.com/office/drawing/2014/main" val="20004"/>
                    </a:ext>
                  </a:extLst>
                </a:gridCol>
              </a:tblGrid>
              <a:tr h="370850">
                <a:tc>
                  <a:txBody>
                    <a:bodyPr/>
                    <a:lstStyle/>
                    <a:p>
                      <a:pPr marL="0" marR="0" lvl="0" indent="0" algn="ctr" rtl="0">
                        <a:spcBef>
                          <a:spcPts val="0"/>
                        </a:spcBef>
                        <a:spcAft>
                          <a:spcPts val="0"/>
                        </a:spcAft>
                        <a:buNone/>
                      </a:pPr>
                      <a:r>
                        <a:rPr lang="en-US" sz="4800">
                          <a:solidFill>
                            <a:srgbClr val="C55A11"/>
                          </a:solidFill>
                        </a:rPr>
                        <a:t>0</a:t>
                      </a:r>
                      <a:endParaRPr/>
                    </a:p>
                  </a:txBody>
                  <a:tcPr marL="74300" marR="74300" marT="45725" marB="45725" anchor="ctr"/>
                </a:tc>
                <a:tc>
                  <a:txBody>
                    <a:bodyPr/>
                    <a:lstStyle/>
                    <a:p>
                      <a:pPr marL="0" marR="0" lvl="0" indent="0" algn="ctr" rtl="0">
                        <a:spcBef>
                          <a:spcPts val="0"/>
                        </a:spcBef>
                        <a:spcAft>
                          <a:spcPts val="0"/>
                        </a:spcAft>
                        <a:buNone/>
                      </a:pPr>
                      <a:r>
                        <a:rPr lang="en-US" sz="4800">
                          <a:solidFill>
                            <a:srgbClr val="C55A11"/>
                          </a:solidFill>
                        </a:rPr>
                        <a:t>1</a:t>
                      </a:r>
                      <a:endParaRPr/>
                    </a:p>
                  </a:txBody>
                  <a:tcPr marL="74300" marR="74300" marT="45725" marB="45725" anchor="ctr"/>
                </a:tc>
                <a:tc>
                  <a:txBody>
                    <a:bodyPr/>
                    <a:lstStyle/>
                    <a:p>
                      <a:pPr marL="0" marR="0" lvl="0" indent="0" algn="ctr" rtl="0">
                        <a:spcBef>
                          <a:spcPts val="0"/>
                        </a:spcBef>
                        <a:spcAft>
                          <a:spcPts val="0"/>
                        </a:spcAft>
                        <a:buNone/>
                      </a:pPr>
                      <a:r>
                        <a:rPr lang="en-US" sz="4800">
                          <a:solidFill>
                            <a:srgbClr val="C55A11"/>
                          </a:solidFill>
                        </a:rPr>
                        <a:t>2</a:t>
                      </a:r>
                      <a:endParaRPr/>
                    </a:p>
                  </a:txBody>
                  <a:tcPr marL="74300" marR="74300" marT="45725" marB="45725" anchor="ctr"/>
                </a:tc>
                <a:tc>
                  <a:txBody>
                    <a:bodyPr/>
                    <a:lstStyle/>
                    <a:p>
                      <a:pPr marL="0" marR="0" lvl="0" indent="0" algn="ctr" rtl="0">
                        <a:spcBef>
                          <a:spcPts val="0"/>
                        </a:spcBef>
                        <a:spcAft>
                          <a:spcPts val="0"/>
                        </a:spcAft>
                        <a:buNone/>
                      </a:pPr>
                      <a:r>
                        <a:rPr lang="en-US" sz="4800">
                          <a:solidFill>
                            <a:srgbClr val="C55A11"/>
                          </a:solidFill>
                        </a:rPr>
                        <a:t>3</a:t>
                      </a:r>
                      <a:endParaRPr/>
                    </a:p>
                  </a:txBody>
                  <a:tcPr marL="74300" marR="74300" marT="45725" marB="45725" anchor="ctr"/>
                </a:tc>
                <a:tc>
                  <a:txBody>
                    <a:bodyPr/>
                    <a:lstStyle/>
                    <a:p>
                      <a:pPr marL="0" marR="0" lvl="0" indent="0" algn="ctr" rtl="0">
                        <a:spcBef>
                          <a:spcPts val="0"/>
                        </a:spcBef>
                        <a:spcAft>
                          <a:spcPts val="0"/>
                        </a:spcAft>
                        <a:buNone/>
                      </a:pPr>
                      <a:r>
                        <a:rPr lang="en-US" sz="4800">
                          <a:solidFill>
                            <a:srgbClr val="C55A11"/>
                          </a:solidFill>
                        </a:rPr>
                        <a:t>4</a:t>
                      </a:r>
                      <a:endParaRPr/>
                    </a:p>
                  </a:txBody>
                  <a:tcPr marL="74300" marR="74300" marT="45725" marB="45725" anchor="ctr"/>
                </a:tc>
                <a:extLst>
                  <a:ext uri="{0D108BD9-81ED-4DB2-BD59-A6C34878D82A}">
                    <a16:rowId xmlns="" xmlns:a16="http://schemas.microsoft.com/office/drawing/2014/main" val="10000"/>
                  </a:ext>
                </a:extLst>
              </a:tr>
              <a:tr h="370850">
                <a:tc>
                  <a:txBody>
                    <a:bodyPr/>
                    <a:lstStyle/>
                    <a:p>
                      <a:pPr marL="0" marR="0" lvl="0" indent="0" algn="ctr" rtl="0">
                        <a:spcBef>
                          <a:spcPts val="0"/>
                        </a:spcBef>
                        <a:spcAft>
                          <a:spcPts val="0"/>
                        </a:spcAft>
                        <a:buNone/>
                      </a:pPr>
                      <a:r>
                        <a:rPr lang="en-US" sz="4800">
                          <a:solidFill>
                            <a:srgbClr val="C55A11"/>
                          </a:solidFill>
                        </a:rPr>
                        <a:t>1</a:t>
                      </a:r>
                      <a:endParaRPr/>
                    </a:p>
                  </a:txBody>
                  <a:tcPr marL="74300" marR="74300" marT="45725" marB="45725" anchor="ctr"/>
                </a:tc>
                <a:tc>
                  <a:txBody>
                    <a:bodyPr/>
                    <a:lstStyle/>
                    <a:p>
                      <a:pPr marL="0" marR="0" lvl="0" indent="0" algn="ctr" rtl="0">
                        <a:spcBef>
                          <a:spcPts val="0"/>
                        </a:spcBef>
                        <a:spcAft>
                          <a:spcPts val="0"/>
                        </a:spcAft>
                        <a:buNone/>
                      </a:pPr>
                      <a:r>
                        <a:rPr lang="en-US" sz="4800"/>
                        <a:t>1</a:t>
                      </a:r>
                      <a:endParaRPr/>
                    </a:p>
                  </a:txBody>
                  <a:tcPr marL="74300" marR="74300" marT="45725" marB="45725" anchor="ctr"/>
                </a:tc>
                <a:tc>
                  <a:txBody>
                    <a:bodyPr/>
                    <a:lstStyle/>
                    <a:p>
                      <a:pPr marL="0" marR="0" lvl="0" indent="0" algn="ctr" rtl="0">
                        <a:spcBef>
                          <a:spcPts val="0"/>
                        </a:spcBef>
                        <a:spcAft>
                          <a:spcPts val="0"/>
                        </a:spcAft>
                        <a:buNone/>
                      </a:pPr>
                      <a:r>
                        <a:rPr lang="en-US" sz="4800"/>
                        <a:t>2</a:t>
                      </a:r>
                      <a:endParaRPr/>
                    </a:p>
                  </a:txBody>
                  <a:tcPr marL="74300" marR="74300" marT="45725" marB="45725" anchor="ctr"/>
                </a:tc>
                <a:tc>
                  <a:txBody>
                    <a:bodyPr/>
                    <a:lstStyle/>
                    <a:p>
                      <a:pPr marL="0" marR="0" lvl="0" indent="0" algn="ctr" rtl="0">
                        <a:spcBef>
                          <a:spcPts val="0"/>
                        </a:spcBef>
                        <a:spcAft>
                          <a:spcPts val="0"/>
                        </a:spcAft>
                        <a:buNone/>
                      </a:pPr>
                      <a:r>
                        <a:rPr lang="en-US" sz="4800"/>
                        <a:t>3</a:t>
                      </a:r>
                      <a:endParaRPr/>
                    </a:p>
                  </a:txBody>
                  <a:tcPr marL="74300" marR="74300" marT="45725" marB="45725" anchor="ctr"/>
                </a:tc>
                <a:tc>
                  <a:txBody>
                    <a:bodyPr/>
                    <a:lstStyle/>
                    <a:p>
                      <a:pPr marL="0" marR="0" lvl="0" indent="0" algn="ctr" rtl="0">
                        <a:spcBef>
                          <a:spcPts val="0"/>
                        </a:spcBef>
                        <a:spcAft>
                          <a:spcPts val="0"/>
                        </a:spcAft>
                        <a:buNone/>
                      </a:pPr>
                      <a:r>
                        <a:rPr lang="en-US" sz="4800"/>
                        <a:t>4</a:t>
                      </a:r>
                      <a:endParaRPr/>
                    </a:p>
                  </a:txBody>
                  <a:tcPr marL="74300" marR="74300" marT="45725" marB="45725" anchor="ctr"/>
                </a:tc>
                <a:extLst>
                  <a:ext uri="{0D108BD9-81ED-4DB2-BD59-A6C34878D82A}">
                    <a16:rowId xmlns="" xmlns:a16="http://schemas.microsoft.com/office/drawing/2014/main" val="10001"/>
                  </a:ext>
                </a:extLst>
              </a:tr>
              <a:tr h="370850">
                <a:tc>
                  <a:txBody>
                    <a:bodyPr/>
                    <a:lstStyle/>
                    <a:p>
                      <a:pPr marL="0" marR="0" lvl="0" indent="0" algn="ctr" rtl="0">
                        <a:spcBef>
                          <a:spcPts val="0"/>
                        </a:spcBef>
                        <a:spcAft>
                          <a:spcPts val="0"/>
                        </a:spcAft>
                        <a:buNone/>
                      </a:pPr>
                      <a:r>
                        <a:rPr lang="en-US" sz="4800">
                          <a:solidFill>
                            <a:srgbClr val="C55A11"/>
                          </a:solidFill>
                        </a:rPr>
                        <a:t>2</a:t>
                      </a:r>
                      <a:endParaRPr/>
                    </a:p>
                  </a:txBody>
                  <a:tcPr marL="74300" marR="74300" marT="45725" marB="45725" anchor="ctr"/>
                </a:tc>
                <a:tc>
                  <a:txBody>
                    <a:bodyPr/>
                    <a:lstStyle/>
                    <a:p>
                      <a:pPr marL="0" marR="0" lvl="0" indent="0" algn="ctr" rtl="0">
                        <a:spcBef>
                          <a:spcPts val="0"/>
                        </a:spcBef>
                        <a:spcAft>
                          <a:spcPts val="0"/>
                        </a:spcAft>
                        <a:buNone/>
                      </a:pPr>
                      <a:r>
                        <a:rPr lang="en-US" sz="4800"/>
                        <a:t>2</a:t>
                      </a:r>
                      <a:endParaRPr/>
                    </a:p>
                  </a:txBody>
                  <a:tcPr marL="74300" marR="74300" marT="45725" marB="45725" anchor="ctr"/>
                </a:tc>
                <a:tc>
                  <a:txBody>
                    <a:bodyPr/>
                    <a:lstStyle/>
                    <a:p>
                      <a:pPr marL="0" marR="0" lvl="0" indent="0" algn="ctr" rtl="0">
                        <a:spcBef>
                          <a:spcPts val="0"/>
                        </a:spcBef>
                        <a:spcAft>
                          <a:spcPts val="0"/>
                        </a:spcAft>
                        <a:buNone/>
                      </a:pPr>
                      <a:r>
                        <a:rPr lang="en-US" sz="4800"/>
                        <a:t>4</a:t>
                      </a:r>
                      <a:endParaRPr/>
                    </a:p>
                  </a:txBody>
                  <a:tcPr marL="74300" marR="74300" marT="45725" marB="45725" anchor="ctr"/>
                </a:tc>
                <a:tc>
                  <a:txBody>
                    <a:bodyPr/>
                    <a:lstStyle/>
                    <a:p>
                      <a:pPr marL="0" marR="0" lvl="0" indent="0" algn="ctr" rtl="0">
                        <a:spcBef>
                          <a:spcPts val="0"/>
                        </a:spcBef>
                        <a:spcAft>
                          <a:spcPts val="0"/>
                        </a:spcAft>
                        <a:buNone/>
                      </a:pPr>
                      <a:r>
                        <a:rPr lang="en-US" sz="4800"/>
                        <a:t>6</a:t>
                      </a:r>
                      <a:endParaRPr/>
                    </a:p>
                  </a:txBody>
                  <a:tcPr marL="74300" marR="74300" marT="45725" marB="45725" anchor="ctr"/>
                </a:tc>
                <a:tc>
                  <a:txBody>
                    <a:bodyPr/>
                    <a:lstStyle/>
                    <a:p>
                      <a:pPr marL="0" marR="0" lvl="0" indent="0" algn="ctr" rtl="0">
                        <a:spcBef>
                          <a:spcPts val="0"/>
                        </a:spcBef>
                        <a:spcAft>
                          <a:spcPts val="0"/>
                        </a:spcAft>
                        <a:buNone/>
                      </a:pPr>
                      <a:r>
                        <a:rPr lang="en-US" sz="4800"/>
                        <a:t>8</a:t>
                      </a:r>
                      <a:endParaRPr/>
                    </a:p>
                  </a:txBody>
                  <a:tcPr marL="74300" marR="74300" marT="45725" marB="45725" anchor="ctr"/>
                </a:tc>
                <a:extLst>
                  <a:ext uri="{0D108BD9-81ED-4DB2-BD59-A6C34878D82A}">
                    <a16:rowId xmlns="" xmlns:a16="http://schemas.microsoft.com/office/drawing/2014/main" val="10002"/>
                  </a:ext>
                </a:extLst>
              </a:tr>
              <a:tr h="370850">
                <a:tc>
                  <a:txBody>
                    <a:bodyPr/>
                    <a:lstStyle/>
                    <a:p>
                      <a:pPr marL="0" marR="0" lvl="0" indent="0" algn="ctr" rtl="0">
                        <a:spcBef>
                          <a:spcPts val="0"/>
                        </a:spcBef>
                        <a:spcAft>
                          <a:spcPts val="0"/>
                        </a:spcAft>
                        <a:buNone/>
                      </a:pPr>
                      <a:r>
                        <a:rPr lang="en-US" sz="4800">
                          <a:solidFill>
                            <a:srgbClr val="C55A11"/>
                          </a:solidFill>
                        </a:rPr>
                        <a:t>3</a:t>
                      </a:r>
                      <a:endParaRPr/>
                    </a:p>
                  </a:txBody>
                  <a:tcPr marL="74300" marR="74300" marT="45725" marB="45725" anchor="ctr"/>
                </a:tc>
                <a:tc>
                  <a:txBody>
                    <a:bodyPr/>
                    <a:lstStyle/>
                    <a:p>
                      <a:pPr marL="0" marR="0" lvl="0" indent="0" algn="ctr" rtl="0">
                        <a:spcBef>
                          <a:spcPts val="0"/>
                        </a:spcBef>
                        <a:spcAft>
                          <a:spcPts val="0"/>
                        </a:spcAft>
                        <a:buNone/>
                      </a:pPr>
                      <a:r>
                        <a:rPr lang="en-US" sz="4800"/>
                        <a:t>3</a:t>
                      </a:r>
                      <a:endParaRPr/>
                    </a:p>
                  </a:txBody>
                  <a:tcPr marL="74300" marR="74300" marT="45725" marB="45725" anchor="ctr"/>
                </a:tc>
                <a:tc>
                  <a:txBody>
                    <a:bodyPr/>
                    <a:lstStyle/>
                    <a:p>
                      <a:pPr marL="0" marR="0" lvl="0" indent="0" algn="ctr" rtl="0">
                        <a:spcBef>
                          <a:spcPts val="0"/>
                        </a:spcBef>
                        <a:spcAft>
                          <a:spcPts val="0"/>
                        </a:spcAft>
                        <a:buNone/>
                      </a:pPr>
                      <a:r>
                        <a:rPr lang="en-US" sz="4800"/>
                        <a:t>6</a:t>
                      </a:r>
                      <a:endParaRPr/>
                    </a:p>
                  </a:txBody>
                  <a:tcPr marL="74300" marR="74300" marT="45725" marB="45725" anchor="ctr"/>
                </a:tc>
                <a:tc>
                  <a:txBody>
                    <a:bodyPr/>
                    <a:lstStyle/>
                    <a:p>
                      <a:pPr marL="0" marR="0" lvl="0" indent="0" algn="ctr" rtl="0">
                        <a:spcBef>
                          <a:spcPts val="0"/>
                        </a:spcBef>
                        <a:spcAft>
                          <a:spcPts val="0"/>
                        </a:spcAft>
                        <a:buNone/>
                      </a:pPr>
                      <a:r>
                        <a:rPr lang="en-US" sz="4800"/>
                        <a:t>9</a:t>
                      </a:r>
                      <a:endParaRPr/>
                    </a:p>
                  </a:txBody>
                  <a:tcPr marL="74300" marR="74300" marT="45725" marB="45725" anchor="ctr"/>
                </a:tc>
                <a:tc>
                  <a:txBody>
                    <a:bodyPr/>
                    <a:lstStyle/>
                    <a:p>
                      <a:pPr marL="0" marR="0" lvl="0" indent="0" algn="ctr" rtl="0">
                        <a:spcBef>
                          <a:spcPts val="0"/>
                        </a:spcBef>
                        <a:spcAft>
                          <a:spcPts val="0"/>
                        </a:spcAft>
                        <a:buNone/>
                      </a:pPr>
                      <a:r>
                        <a:rPr lang="en-US" sz="4800"/>
                        <a:t>3</a:t>
                      </a:r>
                      <a:endParaRPr/>
                    </a:p>
                  </a:txBody>
                  <a:tcPr marL="74300" marR="74300" marT="45725" marB="45725" anchor="ctr">
                    <a:solidFill>
                      <a:srgbClr val="F2F2F2"/>
                    </a:solidFill>
                  </a:tcPr>
                </a:tc>
                <a:extLst>
                  <a:ext uri="{0D108BD9-81ED-4DB2-BD59-A6C34878D82A}">
                    <a16:rowId xmlns="" xmlns:a16="http://schemas.microsoft.com/office/drawing/2014/main" val="10003"/>
                  </a:ext>
                </a:extLst>
              </a:tr>
              <a:tr h="370850">
                <a:tc>
                  <a:txBody>
                    <a:bodyPr/>
                    <a:lstStyle/>
                    <a:p>
                      <a:pPr marL="0" marR="0" lvl="0" indent="0" algn="ctr" rtl="0">
                        <a:spcBef>
                          <a:spcPts val="0"/>
                        </a:spcBef>
                        <a:spcAft>
                          <a:spcPts val="0"/>
                        </a:spcAft>
                        <a:buNone/>
                      </a:pPr>
                      <a:r>
                        <a:rPr lang="en-US" sz="4800">
                          <a:solidFill>
                            <a:srgbClr val="C55A11"/>
                          </a:solidFill>
                        </a:rPr>
                        <a:t>4</a:t>
                      </a:r>
                      <a:endParaRPr/>
                    </a:p>
                  </a:txBody>
                  <a:tcPr marL="74300" marR="74300" marT="45725" marB="45725" anchor="ctr"/>
                </a:tc>
                <a:tc>
                  <a:txBody>
                    <a:bodyPr/>
                    <a:lstStyle/>
                    <a:p>
                      <a:pPr marL="0" marR="0" lvl="0" indent="0" algn="ctr" rtl="0">
                        <a:spcBef>
                          <a:spcPts val="0"/>
                        </a:spcBef>
                        <a:spcAft>
                          <a:spcPts val="0"/>
                        </a:spcAft>
                        <a:buNone/>
                      </a:pPr>
                      <a:r>
                        <a:rPr lang="en-US" sz="4800"/>
                        <a:t>4</a:t>
                      </a:r>
                      <a:endParaRPr/>
                    </a:p>
                  </a:txBody>
                  <a:tcPr marL="74300" marR="74300" marT="45725" marB="45725" anchor="ctr"/>
                </a:tc>
                <a:tc>
                  <a:txBody>
                    <a:bodyPr/>
                    <a:lstStyle/>
                    <a:p>
                      <a:pPr marL="0" marR="0" lvl="0" indent="0" algn="ctr" rtl="0">
                        <a:spcBef>
                          <a:spcPts val="0"/>
                        </a:spcBef>
                        <a:spcAft>
                          <a:spcPts val="0"/>
                        </a:spcAft>
                        <a:buNone/>
                      </a:pPr>
                      <a:r>
                        <a:rPr lang="en-US" sz="4800"/>
                        <a:t>8</a:t>
                      </a:r>
                      <a:endParaRPr/>
                    </a:p>
                  </a:txBody>
                  <a:tcPr marL="74300" marR="74300" marT="45725" marB="45725" anchor="ctr"/>
                </a:tc>
                <a:tc>
                  <a:txBody>
                    <a:bodyPr/>
                    <a:lstStyle/>
                    <a:p>
                      <a:pPr marL="0" marR="0" lvl="0" indent="0" algn="ctr" rtl="0">
                        <a:spcBef>
                          <a:spcPts val="0"/>
                        </a:spcBef>
                        <a:spcAft>
                          <a:spcPts val="0"/>
                        </a:spcAft>
                        <a:buNone/>
                      </a:pPr>
                      <a:r>
                        <a:rPr lang="en-US" sz="4800"/>
                        <a:t>3</a:t>
                      </a:r>
                      <a:endParaRPr/>
                    </a:p>
                  </a:txBody>
                  <a:tcPr marL="74300" marR="74300" marT="45725" marB="45725" anchor="ctr">
                    <a:solidFill>
                      <a:srgbClr val="F2F2F2"/>
                    </a:solidFill>
                  </a:tcPr>
                </a:tc>
                <a:tc>
                  <a:txBody>
                    <a:bodyPr/>
                    <a:lstStyle/>
                    <a:p>
                      <a:pPr marL="0" marR="0" lvl="0" indent="0" algn="ctr" rtl="0">
                        <a:spcBef>
                          <a:spcPts val="0"/>
                        </a:spcBef>
                        <a:spcAft>
                          <a:spcPts val="0"/>
                        </a:spcAft>
                        <a:buNone/>
                      </a:pPr>
                      <a:r>
                        <a:rPr lang="en-US" sz="4800"/>
                        <a:t>7</a:t>
                      </a:r>
                      <a:endParaRPr/>
                    </a:p>
                  </a:txBody>
                  <a:tcPr marL="74300" marR="74300" marT="45725" marB="45725" anchor="ctr">
                    <a:solidFill>
                      <a:srgbClr val="F2F2F2"/>
                    </a:solidFill>
                  </a:tcPr>
                </a:tc>
                <a:extLst>
                  <a:ext uri="{0D108BD9-81ED-4DB2-BD59-A6C34878D82A}">
                    <a16:rowId xmlns="" xmlns:a16="http://schemas.microsoft.com/office/drawing/2014/main" val="10004"/>
                  </a:ext>
                </a:extLst>
              </a:tr>
            </a:tbl>
          </a:graphicData>
        </a:graphic>
      </p:graphicFrame>
      <p:graphicFrame>
        <p:nvGraphicFramePr>
          <p:cNvPr id="311" name="Google Shape;311;p38"/>
          <p:cNvGraphicFramePr/>
          <p:nvPr/>
        </p:nvGraphicFramePr>
        <p:xfrm>
          <a:off x="3862388" y="1485656"/>
          <a:ext cx="4967275" cy="4114850"/>
        </p:xfrm>
        <a:graphic>
          <a:graphicData uri="http://schemas.openxmlformats.org/drawingml/2006/table">
            <a:tbl>
              <a:tblPr firstRow="1" bandRow="1">
                <a:noFill/>
                <a:tableStyleId>{C11CD475-0D3C-4715-B2E6-72B8F942170B}</a:tableStyleId>
              </a:tblPr>
              <a:tblGrid>
                <a:gridCol w="954100">
                  <a:extLst>
                    <a:ext uri="{9D8B030D-6E8A-4147-A177-3AD203B41FA5}">
                      <a16:colId xmlns="" xmlns:a16="http://schemas.microsoft.com/office/drawing/2014/main" val="20000"/>
                    </a:ext>
                  </a:extLst>
                </a:gridCol>
                <a:gridCol w="963950">
                  <a:extLst>
                    <a:ext uri="{9D8B030D-6E8A-4147-A177-3AD203B41FA5}">
                      <a16:colId xmlns="" xmlns:a16="http://schemas.microsoft.com/office/drawing/2014/main" val="20001"/>
                    </a:ext>
                  </a:extLst>
                </a:gridCol>
                <a:gridCol w="1081975">
                  <a:extLst>
                    <a:ext uri="{9D8B030D-6E8A-4147-A177-3AD203B41FA5}">
                      <a16:colId xmlns="" xmlns:a16="http://schemas.microsoft.com/office/drawing/2014/main" val="20002"/>
                    </a:ext>
                  </a:extLst>
                </a:gridCol>
                <a:gridCol w="1042650">
                  <a:extLst>
                    <a:ext uri="{9D8B030D-6E8A-4147-A177-3AD203B41FA5}">
                      <a16:colId xmlns="" xmlns:a16="http://schemas.microsoft.com/office/drawing/2014/main" val="20003"/>
                    </a:ext>
                  </a:extLst>
                </a:gridCol>
                <a:gridCol w="924600">
                  <a:extLst>
                    <a:ext uri="{9D8B030D-6E8A-4147-A177-3AD203B41FA5}">
                      <a16:colId xmlns="" xmlns:a16="http://schemas.microsoft.com/office/drawing/2014/main" val="20004"/>
                    </a:ext>
                  </a:extLst>
                </a:gridCol>
              </a:tblGrid>
              <a:tr h="370850">
                <a:tc>
                  <a:txBody>
                    <a:bodyPr/>
                    <a:lstStyle/>
                    <a:p>
                      <a:pPr marL="0" marR="0" lvl="0" indent="0" algn="ctr" rtl="0">
                        <a:spcBef>
                          <a:spcPts val="0"/>
                        </a:spcBef>
                        <a:spcAft>
                          <a:spcPts val="0"/>
                        </a:spcAft>
                        <a:buNone/>
                      </a:pPr>
                      <a:r>
                        <a:rPr lang="en-US" sz="4800">
                          <a:solidFill>
                            <a:srgbClr val="C55A11"/>
                          </a:solidFill>
                        </a:rPr>
                        <a:t>0</a:t>
                      </a:r>
                      <a:endParaRPr/>
                    </a:p>
                  </a:txBody>
                  <a:tcPr marL="74300" marR="74300" marT="45725" marB="45725" anchor="ctr"/>
                </a:tc>
                <a:tc>
                  <a:txBody>
                    <a:bodyPr/>
                    <a:lstStyle/>
                    <a:p>
                      <a:pPr marL="0" marR="0" lvl="0" indent="0" algn="ctr" rtl="0">
                        <a:spcBef>
                          <a:spcPts val="0"/>
                        </a:spcBef>
                        <a:spcAft>
                          <a:spcPts val="0"/>
                        </a:spcAft>
                        <a:buNone/>
                      </a:pPr>
                      <a:r>
                        <a:rPr lang="en-US" sz="4800">
                          <a:solidFill>
                            <a:srgbClr val="C55A11"/>
                          </a:solidFill>
                        </a:rPr>
                        <a:t>1</a:t>
                      </a:r>
                      <a:endParaRPr/>
                    </a:p>
                  </a:txBody>
                  <a:tcPr marL="74300" marR="74300" marT="45725" marB="45725" anchor="ctr"/>
                </a:tc>
                <a:tc>
                  <a:txBody>
                    <a:bodyPr/>
                    <a:lstStyle/>
                    <a:p>
                      <a:pPr marL="0" marR="0" lvl="0" indent="0" algn="ctr" rtl="0">
                        <a:spcBef>
                          <a:spcPts val="0"/>
                        </a:spcBef>
                        <a:spcAft>
                          <a:spcPts val="0"/>
                        </a:spcAft>
                        <a:buNone/>
                      </a:pPr>
                      <a:r>
                        <a:rPr lang="en-US" sz="4800">
                          <a:solidFill>
                            <a:srgbClr val="C55A11"/>
                          </a:solidFill>
                        </a:rPr>
                        <a:t>2</a:t>
                      </a:r>
                      <a:endParaRPr/>
                    </a:p>
                  </a:txBody>
                  <a:tcPr marL="74300" marR="74300" marT="45725" marB="45725" anchor="ctr"/>
                </a:tc>
                <a:tc>
                  <a:txBody>
                    <a:bodyPr/>
                    <a:lstStyle/>
                    <a:p>
                      <a:pPr marL="0" marR="0" lvl="0" indent="0" algn="ctr" rtl="0">
                        <a:spcBef>
                          <a:spcPts val="0"/>
                        </a:spcBef>
                        <a:spcAft>
                          <a:spcPts val="0"/>
                        </a:spcAft>
                        <a:buNone/>
                      </a:pPr>
                      <a:r>
                        <a:rPr lang="en-US" sz="4800">
                          <a:solidFill>
                            <a:srgbClr val="C55A11"/>
                          </a:solidFill>
                        </a:rPr>
                        <a:t>3</a:t>
                      </a:r>
                      <a:endParaRPr/>
                    </a:p>
                  </a:txBody>
                  <a:tcPr marL="74300" marR="74300" marT="45725" marB="45725" anchor="ctr"/>
                </a:tc>
                <a:tc>
                  <a:txBody>
                    <a:bodyPr/>
                    <a:lstStyle/>
                    <a:p>
                      <a:pPr marL="0" marR="0" lvl="0" indent="0" algn="ctr" rtl="0">
                        <a:spcBef>
                          <a:spcPts val="0"/>
                        </a:spcBef>
                        <a:spcAft>
                          <a:spcPts val="0"/>
                        </a:spcAft>
                        <a:buNone/>
                      </a:pPr>
                      <a:r>
                        <a:rPr lang="en-US" sz="4800">
                          <a:solidFill>
                            <a:srgbClr val="C55A11"/>
                          </a:solidFill>
                        </a:rPr>
                        <a:t>4</a:t>
                      </a:r>
                      <a:endParaRPr/>
                    </a:p>
                  </a:txBody>
                  <a:tcPr marL="74300" marR="74300" marT="45725" marB="45725" anchor="ctr"/>
                </a:tc>
                <a:extLst>
                  <a:ext uri="{0D108BD9-81ED-4DB2-BD59-A6C34878D82A}">
                    <a16:rowId xmlns="" xmlns:a16="http://schemas.microsoft.com/office/drawing/2014/main" val="10000"/>
                  </a:ext>
                </a:extLst>
              </a:tr>
              <a:tr h="370850">
                <a:tc>
                  <a:txBody>
                    <a:bodyPr/>
                    <a:lstStyle/>
                    <a:p>
                      <a:pPr marL="0" marR="0" lvl="0" indent="0" algn="ctr" rtl="0">
                        <a:spcBef>
                          <a:spcPts val="0"/>
                        </a:spcBef>
                        <a:spcAft>
                          <a:spcPts val="0"/>
                        </a:spcAft>
                        <a:buNone/>
                      </a:pPr>
                      <a:r>
                        <a:rPr lang="en-US" sz="4800">
                          <a:solidFill>
                            <a:srgbClr val="C55A11"/>
                          </a:solidFill>
                        </a:rPr>
                        <a:t>1</a:t>
                      </a:r>
                      <a:endParaRPr/>
                    </a:p>
                  </a:txBody>
                  <a:tcPr marL="74300" marR="74300" marT="45725" marB="45725" anchor="ctr"/>
                </a:tc>
                <a:tc>
                  <a:txBody>
                    <a:bodyPr/>
                    <a:lstStyle/>
                    <a:p>
                      <a:pPr marL="0" marR="0" lvl="0" indent="0" algn="ctr" rtl="0">
                        <a:spcBef>
                          <a:spcPts val="0"/>
                        </a:spcBef>
                        <a:spcAft>
                          <a:spcPts val="0"/>
                        </a:spcAft>
                        <a:buNone/>
                      </a:pPr>
                      <a:r>
                        <a:rPr lang="en-US" sz="4800"/>
                        <a:t>1</a:t>
                      </a:r>
                      <a:endParaRPr/>
                    </a:p>
                  </a:txBody>
                  <a:tcPr marL="74300" marR="74300" marT="45725" marB="45725" anchor="ctr"/>
                </a:tc>
                <a:tc>
                  <a:txBody>
                    <a:bodyPr/>
                    <a:lstStyle/>
                    <a:p>
                      <a:pPr marL="0" marR="0" lvl="0" indent="0" algn="ctr" rtl="0">
                        <a:spcBef>
                          <a:spcPts val="0"/>
                        </a:spcBef>
                        <a:spcAft>
                          <a:spcPts val="0"/>
                        </a:spcAft>
                        <a:buNone/>
                      </a:pPr>
                      <a:r>
                        <a:rPr lang="en-US" sz="4800"/>
                        <a:t>2</a:t>
                      </a:r>
                      <a:endParaRPr/>
                    </a:p>
                  </a:txBody>
                  <a:tcPr marL="74300" marR="74300" marT="45725" marB="45725" anchor="ctr"/>
                </a:tc>
                <a:tc>
                  <a:txBody>
                    <a:bodyPr/>
                    <a:lstStyle/>
                    <a:p>
                      <a:pPr marL="0" marR="0" lvl="0" indent="0" algn="ctr" rtl="0">
                        <a:spcBef>
                          <a:spcPts val="0"/>
                        </a:spcBef>
                        <a:spcAft>
                          <a:spcPts val="0"/>
                        </a:spcAft>
                        <a:buNone/>
                      </a:pPr>
                      <a:r>
                        <a:rPr lang="en-US" sz="4800"/>
                        <a:t>3</a:t>
                      </a:r>
                      <a:endParaRPr/>
                    </a:p>
                  </a:txBody>
                  <a:tcPr marL="74300" marR="74300" marT="45725" marB="45725" anchor="ctr"/>
                </a:tc>
                <a:tc>
                  <a:txBody>
                    <a:bodyPr/>
                    <a:lstStyle/>
                    <a:p>
                      <a:pPr marL="0" marR="0" lvl="0" indent="0" algn="ctr" rtl="0">
                        <a:spcBef>
                          <a:spcPts val="0"/>
                        </a:spcBef>
                        <a:spcAft>
                          <a:spcPts val="0"/>
                        </a:spcAft>
                        <a:buNone/>
                      </a:pPr>
                      <a:r>
                        <a:rPr lang="en-US" sz="4800"/>
                        <a:t>4</a:t>
                      </a:r>
                      <a:endParaRPr/>
                    </a:p>
                  </a:txBody>
                  <a:tcPr marL="74300" marR="74300" marT="45725" marB="45725" anchor="ctr"/>
                </a:tc>
                <a:extLst>
                  <a:ext uri="{0D108BD9-81ED-4DB2-BD59-A6C34878D82A}">
                    <a16:rowId xmlns="" xmlns:a16="http://schemas.microsoft.com/office/drawing/2014/main" val="10001"/>
                  </a:ext>
                </a:extLst>
              </a:tr>
              <a:tr h="370850">
                <a:tc>
                  <a:txBody>
                    <a:bodyPr/>
                    <a:lstStyle/>
                    <a:p>
                      <a:pPr marL="0" marR="0" lvl="0" indent="0" algn="ctr" rtl="0">
                        <a:spcBef>
                          <a:spcPts val="0"/>
                        </a:spcBef>
                        <a:spcAft>
                          <a:spcPts val="0"/>
                        </a:spcAft>
                        <a:buNone/>
                      </a:pPr>
                      <a:r>
                        <a:rPr lang="en-US" sz="4800">
                          <a:solidFill>
                            <a:srgbClr val="C55A11"/>
                          </a:solidFill>
                        </a:rPr>
                        <a:t>2</a:t>
                      </a:r>
                      <a:endParaRPr/>
                    </a:p>
                  </a:txBody>
                  <a:tcPr marL="74300" marR="74300" marT="45725" marB="45725" anchor="ctr"/>
                </a:tc>
                <a:tc>
                  <a:txBody>
                    <a:bodyPr/>
                    <a:lstStyle/>
                    <a:p>
                      <a:pPr marL="0" marR="0" lvl="0" indent="0" algn="ctr" rtl="0">
                        <a:spcBef>
                          <a:spcPts val="0"/>
                        </a:spcBef>
                        <a:spcAft>
                          <a:spcPts val="0"/>
                        </a:spcAft>
                        <a:buNone/>
                      </a:pPr>
                      <a:r>
                        <a:rPr lang="en-US" sz="4800"/>
                        <a:t>2</a:t>
                      </a:r>
                      <a:endParaRPr/>
                    </a:p>
                  </a:txBody>
                  <a:tcPr marL="74300" marR="74300" marT="45725" marB="45725" anchor="ctr"/>
                </a:tc>
                <a:tc>
                  <a:txBody>
                    <a:bodyPr/>
                    <a:lstStyle/>
                    <a:p>
                      <a:pPr marL="0" marR="0" lvl="0" indent="0" algn="ctr" rtl="0">
                        <a:spcBef>
                          <a:spcPts val="0"/>
                        </a:spcBef>
                        <a:spcAft>
                          <a:spcPts val="0"/>
                        </a:spcAft>
                        <a:buNone/>
                      </a:pPr>
                      <a:r>
                        <a:rPr lang="en-US" sz="4800"/>
                        <a:t>4</a:t>
                      </a:r>
                      <a:endParaRPr/>
                    </a:p>
                  </a:txBody>
                  <a:tcPr marL="74300" marR="74300" marT="45725" marB="45725" anchor="ctr"/>
                </a:tc>
                <a:tc>
                  <a:txBody>
                    <a:bodyPr/>
                    <a:lstStyle/>
                    <a:p>
                      <a:pPr marL="0" marR="0" lvl="0" indent="0" algn="ctr" rtl="0">
                        <a:spcBef>
                          <a:spcPts val="0"/>
                        </a:spcBef>
                        <a:spcAft>
                          <a:spcPts val="0"/>
                        </a:spcAft>
                        <a:buNone/>
                      </a:pPr>
                      <a:r>
                        <a:rPr lang="en-US" sz="4800"/>
                        <a:t>6</a:t>
                      </a:r>
                      <a:endParaRPr/>
                    </a:p>
                  </a:txBody>
                  <a:tcPr marL="74300" marR="74300" marT="45725" marB="45725" anchor="ctr"/>
                </a:tc>
                <a:tc>
                  <a:txBody>
                    <a:bodyPr/>
                    <a:lstStyle/>
                    <a:p>
                      <a:pPr marL="0" marR="0" lvl="0" indent="0" algn="ctr" rtl="0">
                        <a:spcBef>
                          <a:spcPts val="0"/>
                        </a:spcBef>
                        <a:spcAft>
                          <a:spcPts val="0"/>
                        </a:spcAft>
                        <a:buNone/>
                      </a:pPr>
                      <a:r>
                        <a:rPr lang="en-US" sz="4800"/>
                        <a:t>8</a:t>
                      </a:r>
                      <a:endParaRPr/>
                    </a:p>
                  </a:txBody>
                  <a:tcPr marL="74300" marR="74300" marT="45725" marB="45725" anchor="ctr"/>
                </a:tc>
                <a:extLst>
                  <a:ext uri="{0D108BD9-81ED-4DB2-BD59-A6C34878D82A}">
                    <a16:rowId xmlns="" xmlns:a16="http://schemas.microsoft.com/office/drawing/2014/main" val="10002"/>
                  </a:ext>
                </a:extLst>
              </a:tr>
              <a:tr h="370850">
                <a:tc>
                  <a:txBody>
                    <a:bodyPr/>
                    <a:lstStyle/>
                    <a:p>
                      <a:pPr marL="0" marR="0" lvl="0" indent="0" algn="ctr" rtl="0">
                        <a:spcBef>
                          <a:spcPts val="0"/>
                        </a:spcBef>
                        <a:spcAft>
                          <a:spcPts val="0"/>
                        </a:spcAft>
                        <a:buNone/>
                      </a:pPr>
                      <a:r>
                        <a:rPr lang="en-US" sz="4800">
                          <a:solidFill>
                            <a:srgbClr val="C55A11"/>
                          </a:solidFill>
                        </a:rPr>
                        <a:t>3</a:t>
                      </a:r>
                      <a:endParaRPr/>
                    </a:p>
                  </a:txBody>
                  <a:tcPr marL="74300" marR="74300" marT="45725" marB="45725" anchor="ctr"/>
                </a:tc>
                <a:tc>
                  <a:txBody>
                    <a:bodyPr/>
                    <a:lstStyle/>
                    <a:p>
                      <a:pPr marL="0" marR="0" lvl="0" indent="0" algn="ctr" rtl="0">
                        <a:spcBef>
                          <a:spcPts val="0"/>
                        </a:spcBef>
                        <a:spcAft>
                          <a:spcPts val="0"/>
                        </a:spcAft>
                        <a:buNone/>
                      </a:pPr>
                      <a:r>
                        <a:rPr lang="en-US" sz="4800"/>
                        <a:t>3</a:t>
                      </a:r>
                      <a:endParaRPr/>
                    </a:p>
                  </a:txBody>
                  <a:tcPr marL="74300" marR="74300" marT="45725" marB="45725" anchor="ctr"/>
                </a:tc>
                <a:tc>
                  <a:txBody>
                    <a:bodyPr/>
                    <a:lstStyle/>
                    <a:p>
                      <a:pPr marL="0" marR="0" lvl="0" indent="0" algn="ctr" rtl="0">
                        <a:spcBef>
                          <a:spcPts val="0"/>
                        </a:spcBef>
                        <a:spcAft>
                          <a:spcPts val="0"/>
                        </a:spcAft>
                        <a:buNone/>
                      </a:pPr>
                      <a:r>
                        <a:rPr lang="en-US" sz="4800"/>
                        <a:t>6</a:t>
                      </a:r>
                      <a:endParaRPr/>
                    </a:p>
                  </a:txBody>
                  <a:tcPr marL="74300" marR="74300" marT="45725" marB="45725" anchor="ctr"/>
                </a:tc>
                <a:tc>
                  <a:txBody>
                    <a:bodyPr/>
                    <a:lstStyle/>
                    <a:p>
                      <a:pPr marL="0" marR="0" lvl="0" indent="0" algn="ctr" rtl="0">
                        <a:spcBef>
                          <a:spcPts val="0"/>
                        </a:spcBef>
                        <a:spcAft>
                          <a:spcPts val="0"/>
                        </a:spcAft>
                        <a:buNone/>
                      </a:pPr>
                      <a:r>
                        <a:rPr lang="en-US" sz="4800"/>
                        <a:t>9</a:t>
                      </a:r>
                      <a:endParaRPr/>
                    </a:p>
                  </a:txBody>
                  <a:tcPr marL="74300" marR="74300" marT="45725" marB="45725" anchor="ctr"/>
                </a:tc>
                <a:tc>
                  <a:txBody>
                    <a:bodyPr/>
                    <a:lstStyle/>
                    <a:p>
                      <a:pPr marL="0" marR="0" lvl="0" indent="0" algn="ctr" rtl="0">
                        <a:spcBef>
                          <a:spcPts val="0"/>
                        </a:spcBef>
                        <a:spcAft>
                          <a:spcPts val="0"/>
                        </a:spcAft>
                        <a:buNone/>
                      </a:pPr>
                      <a:r>
                        <a:rPr lang="en-US" sz="4800" dirty="0"/>
                        <a:t>3</a:t>
                      </a:r>
                      <a:endParaRPr sz="4800" dirty="0"/>
                    </a:p>
                  </a:txBody>
                  <a:tcPr marL="74300" marR="74300" marT="45725" marB="45725" anchor="ctr">
                    <a:solidFill>
                      <a:srgbClr val="F2F2F2"/>
                    </a:solidFill>
                  </a:tcPr>
                </a:tc>
                <a:extLst>
                  <a:ext uri="{0D108BD9-81ED-4DB2-BD59-A6C34878D82A}">
                    <a16:rowId xmlns="" xmlns:a16="http://schemas.microsoft.com/office/drawing/2014/main" val="10003"/>
                  </a:ext>
                </a:extLst>
              </a:tr>
              <a:tr h="370850">
                <a:tc>
                  <a:txBody>
                    <a:bodyPr/>
                    <a:lstStyle/>
                    <a:p>
                      <a:pPr marL="0" marR="0" lvl="0" indent="0" algn="ctr" rtl="0">
                        <a:spcBef>
                          <a:spcPts val="0"/>
                        </a:spcBef>
                        <a:spcAft>
                          <a:spcPts val="0"/>
                        </a:spcAft>
                        <a:buNone/>
                      </a:pPr>
                      <a:r>
                        <a:rPr lang="en-US" sz="4800">
                          <a:solidFill>
                            <a:srgbClr val="C55A11"/>
                          </a:solidFill>
                        </a:rPr>
                        <a:t>4</a:t>
                      </a:r>
                      <a:endParaRPr/>
                    </a:p>
                  </a:txBody>
                  <a:tcPr marL="74300" marR="74300" marT="45725" marB="45725" anchor="ctr"/>
                </a:tc>
                <a:tc>
                  <a:txBody>
                    <a:bodyPr/>
                    <a:lstStyle/>
                    <a:p>
                      <a:pPr marL="0" marR="0" lvl="0" indent="0" algn="ctr" rtl="0">
                        <a:spcBef>
                          <a:spcPts val="0"/>
                        </a:spcBef>
                        <a:spcAft>
                          <a:spcPts val="0"/>
                        </a:spcAft>
                        <a:buNone/>
                      </a:pPr>
                      <a:r>
                        <a:rPr lang="en-US" sz="4800"/>
                        <a:t>4</a:t>
                      </a:r>
                      <a:endParaRPr/>
                    </a:p>
                  </a:txBody>
                  <a:tcPr marL="74300" marR="74300" marT="45725" marB="45725" anchor="ctr"/>
                </a:tc>
                <a:tc>
                  <a:txBody>
                    <a:bodyPr/>
                    <a:lstStyle/>
                    <a:p>
                      <a:pPr marL="0" marR="0" lvl="0" indent="0" algn="ctr" rtl="0">
                        <a:spcBef>
                          <a:spcPts val="0"/>
                        </a:spcBef>
                        <a:spcAft>
                          <a:spcPts val="0"/>
                        </a:spcAft>
                        <a:buNone/>
                      </a:pPr>
                      <a:r>
                        <a:rPr lang="en-US" sz="4800"/>
                        <a:t>8</a:t>
                      </a:r>
                      <a:endParaRPr/>
                    </a:p>
                  </a:txBody>
                  <a:tcPr marL="74300" marR="74300" marT="45725" marB="45725" anchor="ctr"/>
                </a:tc>
                <a:tc>
                  <a:txBody>
                    <a:bodyPr/>
                    <a:lstStyle/>
                    <a:p>
                      <a:pPr marL="0" marR="0" lvl="0" indent="0" algn="ctr" rtl="0">
                        <a:spcBef>
                          <a:spcPts val="0"/>
                        </a:spcBef>
                        <a:spcAft>
                          <a:spcPts val="0"/>
                        </a:spcAft>
                        <a:buNone/>
                      </a:pPr>
                      <a:r>
                        <a:rPr lang="en-US" sz="4800"/>
                        <a:t>3</a:t>
                      </a:r>
                      <a:endParaRPr sz="4800"/>
                    </a:p>
                  </a:txBody>
                  <a:tcPr marL="74300" marR="74300" marT="45725" marB="45725" anchor="ctr">
                    <a:solidFill>
                      <a:srgbClr val="F2F2F2"/>
                    </a:solidFill>
                  </a:tcPr>
                </a:tc>
                <a:tc>
                  <a:txBody>
                    <a:bodyPr/>
                    <a:lstStyle/>
                    <a:p>
                      <a:pPr marL="0" marR="0" lvl="0" indent="0" algn="ctr" rtl="0">
                        <a:spcBef>
                          <a:spcPts val="0"/>
                        </a:spcBef>
                        <a:spcAft>
                          <a:spcPts val="0"/>
                        </a:spcAft>
                        <a:buNone/>
                      </a:pPr>
                      <a:r>
                        <a:rPr lang="en-US" sz="4800" dirty="0"/>
                        <a:t>7</a:t>
                      </a:r>
                      <a:endParaRPr sz="4800" dirty="0"/>
                    </a:p>
                  </a:txBody>
                  <a:tcPr marL="74300" marR="74300" marT="45725" marB="45725" anchor="ctr">
                    <a:solidFill>
                      <a:srgbClr val="F2F2F2"/>
                    </a:solidFill>
                  </a:tcPr>
                </a:tc>
                <a:extLst>
                  <a:ext uri="{0D108BD9-81ED-4DB2-BD59-A6C34878D82A}">
                    <a16:rowId xmlns="" xmlns:a16="http://schemas.microsoft.com/office/drawing/2014/main" val="10004"/>
                  </a:ext>
                </a:extLst>
              </a:tr>
            </a:tbl>
          </a:graphicData>
        </a:graphic>
      </p:graphicFrame>
      <p:sp>
        <p:nvSpPr>
          <p:cNvPr id="312" name="Google Shape;312;p38"/>
          <p:cNvSpPr txBox="1"/>
          <p:nvPr/>
        </p:nvSpPr>
        <p:spPr>
          <a:xfrm>
            <a:off x="383858" y="3143394"/>
            <a:ext cx="3155970" cy="371460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C55A11"/>
              </a:buClr>
              <a:buSzPts val="3509"/>
              <a:buFont typeface="Calibri"/>
              <a:buNone/>
            </a:pPr>
            <a:r>
              <a:rPr lang="el-GR" sz="3509" b="1" dirty="0">
                <a:solidFill>
                  <a:srgbClr val="C55A11"/>
                </a:solidFill>
                <a:latin typeface="Calibri"/>
                <a:ea typeface="Calibri"/>
                <a:cs typeface="Calibri"/>
                <a:sym typeface="Calibri"/>
              </a:rPr>
              <a:t>Αλλά πως έχουν προκύψει τα 3άρια και τα 7άρια στην κάτω δεξιά γωνία;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11"/>
                                        </p:tgtEl>
                                      </p:cBhvr>
                                    </p:animEffect>
                                    <p:set>
                                      <p:cBhvr>
                                        <p:cTn id="7" dur="1" fill="hold">
                                          <p:stCondLst>
                                            <p:cond delay="500"/>
                                          </p:stCondLst>
                                        </p:cTn>
                                        <p:tgtEl>
                                          <p:spTgt spid="311"/>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11"/>
                                        </p:tgtEl>
                                        <p:attrNameLst>
                                          <p:attrName>style.visibility</p:attrName>
                                        </p:attrNameLst>
                                      </p:cBhvr>
                                      <p:to>
                                        <p:strVal val="visible"/>
                                      </p:to>
                                    </p:set>
                                    <p:animEffect transition="in" filter="fade">
                                      <p:cBhvr>
                                        <p:cTn id="14" dur="500"/>
                                        <p:tgtEl>
                                          <p:spTgt spid="3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11"/>
                                        </p:tgtEl>
                                      </p:cBhvr>
                                    </p:animEffect>
                                    <p:set>
                                      <p:cBhvr>
                                        <p:cTn id="19" dur="1" fill="hold">
                                          <p:stCondLst>
                                            <p:cond delay="500"/>
                                          </p:stCondLst>
                                        </p:cTn>
                                        <p:tgtEl>
                                          <p:spTgt spid="31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9"/>
                                        </p:tgtEl>
                                        <p:attrNameLst>
                                          <p:attrName>style.visibility</p:attrName>
                                        </p:attrNameLst>
                                      </p:cBhvr>
                                      <p:to>
                                        <p:strVal val="visible"/>
                                      </p:to>
                                    </p:set>
                                    <p:animEffect transition="in" filter="fade">
                                      <p:cBhvr>
                                        <p:cTn id="24" dur="5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9"/>
          <p:cNvSpPr txBox="1">
            <a:spLocks noGrp="1"/>
          </p:cNvSpPr>
          <p:nvPr>
            <p:ph type="title"/>
          </p:nvPr>
        </p:nvSpPr>
        <p:spPr>
          <a:xfrm>
            <a:off x="3829052" y="130664"/>
            <a:ext cx="5100638" cy="67822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959"/>
              <a:buFont typeface="Calibri"/>
              <a:buNone/>
            </a:pPr>
            <a:r>
              <a:rPr lang="el-GR" sz="3959" dirty="0"/>
              <a:t>Βεδικό Τετράγωνο</a:t>
            </a:r>
            <a:endParaRPr/>
          </a:p>
        </p:txBody>
      </p:sp>
      <p:graphicFrame>
        <p:nvGraphicFramePr>
          <p:cNvPr id="319" name="Google Shape;319;p39"/>
          <p:cNvGraphicFramePr/>
          <p:nvPr/>
        </p:nvGraphicFramePr>
        <p:xfrm>
          <a:off x="3224213" y="1148857"/>
          <a:ext cx="6367450" cy="5310500"/>
        </p:xfrm>
        <a:graphic>
          <a:graphicData uri="http://schemas.openxmlformats.org/drawingml/2006/table">
            <a:tbl>
              <a:tblPr firstRow="1" bandRow="1">
                <a:noFill/>
                <a:tableStyleId>{C11CD475-0D3C-4715-B2E6-72B8F942170B}</a:tableStyleId>
              </a:tblPr>
              <a:tblGrid>
                <a:gridCol w="612125">
                  <a:extLst>
                    <a:ext uri="{9D8B030D-6E8A-4147-A177-3AD203B41FA5}">
                      <a16:colId xmlns="" xmlns:a16="http://schemas.microsoft.com/office/drawing/2014/main" val="20000"/>
                    </a:ext>
                  </a:extLst>
                </a:gridCol>
                <a:gridCol w="618450">
                  <a:extLst>
                    <a:ext uri="{9D8B030D-6E8A-4147-A177-3AD203B41FA5}">
                      <a16:colId xmlns="" xmlns:a16="http://schemas.microsoft.com/office/drawing/2014/main" val="20001"/>
                    </a:ext>
                  </a:extLst>
                </a:gridCol>
                <a:gridCol w="694175">
                  <a:extLst>
                    <a:ext uri="{9D8B030D-6E8A-4147-A177-3AD203B41FA5}">
                      <a16:colId xmlns="" xmlns:a16="http://schemas.microsoft.com/office/drawing/2014/main" val="20002"/>
                    </a:ext>
                  </a:extLst>
                </a:gridCol>
                <a:gridCol w="668925">
                  <a:extLst>
                    <a:ext uri="{9D8B030D-6E8A-4147-A177-3AD203B41FA5}">
                      <a16:colId xmlns="" xmlns:a16="http://schemas.microsoft.com/office/drawing/2014/main" val="20003"/>
                    </a:ext>
                  </a:extLst>
                </a:gridCol>
                <a:gridCol w="593200">
                  <a:extLst>
                    <a:ext uri="{9D8B030D-6E8A-4147-A177-3AD203B41FA5}">
                      <a16:colId xmlns="" xmlns:a16="http://schemas.microsoft.com/office/drawing/2014/main" val="20004"/>
                    </a:ext>
                  </a:extLst>
                </a:gridCol>
                <a:gridCol w="580575">
                  <a:extLst>
                    <a:ext uri="{9D8B030D-6E8A-4147-A177-3AD203B41FA5}">
                      <a16:colId xmlns="" xmlns:a16="http://schemas.microsoft.com/office/drawing/2014/main" val="20005"/>
                    </a:ext>
                  </a:extLst>
                </a:gridCol>
                <a:gridCol w="618450">
                  <a:extLst>
                    <a:ext uri="{9D8B030D-6E8A-4147-A177-3AD203B41FA5}">
                      <a16:colId xmlns="" xmlns:a16="http://schemas.microsoft.com/office/drawing/2014/main" val="20006"/>
                    </a:ext>
                  </a:extLst>
                </a:gridCol>
                <a:gridCol w="656300">
                  <a:extLst>
                    <a:ext uri="{9D8B030D-6E8A-4147-A177-3AD203B41FA5}">
                      <a16:colId xmlns="" xmlns:a16="http://schemas.microsoft.com/office/drawing/2014/main" val="20007"/>
                    </a:ext>
                  </a:extLst>
                </a:gridCol>
                <a:gridCol w="694175">
                  <a:extLst>
                    <a:ext uri="{9D8B030D-6E8A-4147-A177-3AD203B41FA5}">
                      <a16:colId xmlns="" xmlns:a16="http://schemas.microsoft.com/office/drawing/2014/main" val="20008"/>
                    </a:ext>
                  </a:extLst>
                </a:gridCol>
                <a:gridCol w="631075">
                  <a:extLst>
                    <a:ext uri="{9D8B030D-6E8A-4147-A177-3AD203B41FA5}">
                      <a16:colId xmlns="" xmlns:a16="http://schemas.microsoft.com/office/drawing/2014/main" val="20009"/>
                    </a:ext>
                  </a:extLst>
                </a:gridCol>
              </a:tblGrid>
              <a:tr h="531050">
                <a:tc>
                  <a:txBody>
                    <a:bodyPr/>
                    <a:lstStyle/>
                    <a:p>
                      <a:pPr marL="0" marR="0" lvl="0" indent="0" algn="ctr" rtl="0">
                        <a:spcBef>
                          <a:spcPts val="0"/>
                        </a:spcBef>
                        <a:spcAft>
                          <a:spcPts val="0"/>
                        </a:spcAft>
                        <a:buNone/>
                      </a:pPr>
                      <a:r>
                        <a:rPr lang="en-US" sz="1800">
                          <a:solidFill>
                            <a:srgbClr val="C55A11"/>
                          </a:solidFill>
                        </a:rPr>
                        <a:t>0</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1</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2</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3</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4</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5</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6</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7</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8</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9</a:t>
                      </a:r>
                      <a:endParaRPr/>
                    </a:p>
                  </a:txBody>
                  <a:tcPr marL="74300" marR="74300" marT="45725" marB="45725" anchor="ctr"/>
                </a:tc>
                <a:extLst>
                  <a:ext uri="{0D108BD9-81ED-4DB2-BD59-A6C34878D82A}">
                    <a16:rowId xmlns="" xmlns:a16="http://schemas.microsoft.com/office/drawing/2014/main" val="10000"/>
                  </a:ext>
                </a:extLst>
              </a:tr>
              <a:tr h="531050">
                <a:tc>
                  <a:txBody>
                    <a:bodyPr/>
                    <a:lstStyle/>
                    <a:p>
                      <a:pPr marL="0" marR="0" lvl="0" indent="0" algn="ctr" rtl="0">
                        <a:spcBef>
                          <a:spcPts val="0"/>
                        </a:spcBef>
                        <a:spcAft>
                          <a:spcPts val="0"/>
                        </a:spcAft>
                        <a:buNone/>
                      </a:pPr>
                      <a:r>
                        <a:rPr lang="en-US" sz="1800">
                          <a:solidFill>
                            <a:srgbClr val="C55A11"/>
                          </a:solidFill>
                        </a:rPr>
                        <a:t>1</a:t>
                      </a:r>
                      <a:endParaRPr/>
                    </a:p>
                  </a:txBody>
                  <a:tcPr marL="74300" marR="74300" marT="45725" marB="45725" anchor="ctr"/>
                </a:tc>
                <a:tc>
                  <a:txBody>
                    <a:bodyPr/>
                    <a:lstStyle/>
                    <a:p>
                      <a:pPr marL="0" marR="0" lvl="0" indent="0" algn="ctr" rtl="0">
                        <a:spcBef>
                          <a:spcPts val="0"/>
                        </a:spcBef>
                        <a:spcAft>
                          <a:spcPts val="0"/>
                        </a:spcAft>
                        <a:buNone/>
                      </a:pPr>
                      <a:r>
                        <a:rPr lang="en-US" sz="1800"/>
                        <a:t>1</a:t>
                      </a:r>
                      <a:endParaRPr/>
                    </a:p>
                  </a:txBody>
                  <a:tcPr marL="74300" marR="74300" marT="45725" marB="45725" anchor="ctr"/>
                </a:tc>
                <a:tc>
                  <a:txBody>
                    <a:bodyPr/>
                    <a:lstStyle/>
                    <a:p>
                      <a:pPr marL="0" marR="0" lvl="0" indent="0" algn="ctr" rtl="0">
                        <a:spcBef>
                          <a:spcPts val="0"/>
                        </a:spcBef>
                        <a:spcAft>
                          <a:spcPts val="0"/>
                        </a:spcAft>
                        <a:buNone/>
                      </a:pPr>
                      <a:r>
                        <a:rPr lang="en-US" sz="1800"/>
                        <a:t>2</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4</a:t>
                      </a:r>
                      <a:endParaRPr/>
                    </a:p>
                  </a:txBody>
                  <a:tcPr marL="74300" marR="74300" marT="45725" marB="45725" anchor="ctr"/>
                </a:tc>
                <a:tc>
                  <a:txBody>
                    <a:bodyPr/>
                    <a:lstStyle/>
                    <a:p>
                      <a:pPr marL="0" marR="0" lvl="0" indent="0" algn="ctr" rtl="0">
                        <a:spcBef>
                          <a:spcPts val="0"/>
                        </a:spcBef>
                        <a:spcAft>
                          <a:spcPts val="0"/>
                        </a:spcAft>
                        <a:buNone/>
                      </a:pPr>
                      <a:r>
                        <a:rPr lang="en-US" sz="1800"/>
                        <a:t>5</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7</a:t>
                      </a:r>
                      <a:endParaRPr/>
                    </a:p>
                  </a:txBody>
                  <a:tcPr marL="74300" marR="74300" marT="45725" marB="45725" anchor="ctr"/>
                </a:tc>
                <a:tc>
                  <a:txBody>
                    <a:bodyPr/>
                    <a:lstStyle/>
                    <a:p>
                      <a:pPr marL="0" marR="0" lvl="0" indent="0" algn="ctr" rtl="0">
                        <a:spcBef>
                          <a:spcPts val="0"/>
                        </a:spcBef>
                        <a:spcAft>
                          <a:spcPts val="0"/>
                        </a:spcAft>
                        <a:buNone/>
                      </a:pPr>
                      <a:r>
                        <a:rPr lang="en-US" sz="1800"/>
                        <a:t>8</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extLst>
                  <a:ext uri="{0D108BD9-81ED-4DB2-BD59-A6C34878D82A}">
                    <a16:rowId xmlns="" xmlns:a16="http://schemas.microsoft.com/office/drawing/2014/main" val="10001"/>
                  </a:ext>
                </a:extLst>
              </a:tr>
              <a:tr h="531050">
                <a:tc>
                  <a:txBody>
                    <a:bodyPr/>
                    <a:lstStyle/>
                    <a:p>
                      <a:pPr marL="0" marR="0" lvl="0" indent="0" algn="ctr" rtl="0">
                        <a:spcBef>
                          <a:spcPts val="0"/>
                        </a:spcBef>
                        <a:spcAft>
                          <a:spcPts val="0"/>
                        </a:spcAft>
                        <a:buNone/>
                      </a:pPr>
                      <a:r>
                        <a:rPr lang="en-US" sz="1800">
                          <a:solidFill>
                            <a:srgbClr val="C55A11"/>
                          </a:solidFill>
                        </a:rPr>
                        <a:t>2</a:t>
                      </a:r>
                      <a:endParaRPr/>
                    </a:p>
                  </a:txBody>
                  <a:tcPr marL="74300" marR="74300" marT="45725" marB="45725" anchor="ctr"/>
                </a:tc>
                <a:tc>
                  <a:txBody>
                    <a:bodyPr/>
                    <a:lstStyle/>
                    <a:p>
                      <a:pPr marL="0" marR="0" lvl="0" indent="0" algn="ctr" rtl="0">
                        <a:spcBef>
                          <a:spcPts val="0"/>
                        </a:spcBef>
                        <a:spcAft>
                          <a:spcPts val="0"/>
                        </a:spcAft>
                        <a:buNone/>
                      </a:pPr>
                      <a:r>
                        <a:rPr lang="en-US" sz="1800"/>
                        <a:t>2</a:t>
                      </a:r>
                      <a:endParaRPr/>
                    </a:p>
                  </a:txBody>
                  <a:tcPr marL="74300" marR="74300" marT="45725" marB="45725" anchor="ctr"/>
                </a:tc>
                <a:tc>
                  <a:txBody>
                    <a:bodyPr/>
                    <a:lstStyle/>
                    <a:p>
                      <a:pPr marL="0" marR="0" lvl="0" indent="0" algn="ctr" rtl="0">
                        <a:spcBef>
                          <a:spcPts val="0"/>
                        </a:spcBef>
                        <a:spcAft>
                          <a:spcPts val="0"/>
                        </a:spcAft>
                        <a:buNone/>
                      </a:pPr>
                      <a:r>
                        <a:rPr lang="en-US" sz="1800"/>
                        <a:t>4</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8</a:t>
                      </a:r>
                      <a:endParaRPr/>
                    </a:p>
                  </a:txBody>
                  <a:tcPr marL="74300" marR="74300" marT="45725" marB="45725" anchor="ctr"/>
                </a:tc>
                <a:tc>
                  <a:txBody>
                    <a:bodyPr/>
                    <a:lstStyle/>
                    <a:p>
                      <a:pPr marL="0" marR="0" lvl="0" indent="0" algn="ctr" rtl="0">
                        <a:spcBef>
                          <a:spcPts val="0"/>
                        </a:spcBef>
                        <a:spcAft>
                          <a:spcPts val="0"/>
                        </a:spcAft>
                        <a:buNone/>
                      </a:pPr>
                      <a:r>
                        <a:rPr lang="en-US" sz="1800"/>
                        <a:t>1</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5</a:t>
                      </a:r>
                      <a:endParaRPr/>
                    </a:p>
                  </a:txBody>
                  <a:tcPr marL="74300" marR="74300" marT="45725" marB="45725" anchor="ctr"/>
                </a:tc>
                <a:tc>
                  <a:txBody>
                    <a:bodyPr/>
                    <a:lstStyle/>
                    <a:p>
                      <a:pPr marL="0" marR="0" lvl="0" indent="0" algn="ctr" rtl="0">
                        <a:spcBef>
                          <a:spcPts val="0"/>
                        </a:spcBef>
                        <a:spcAft>
                          <a:spcPts val="0"/>
                        </a:spcAft>
                        <a:buNone/>
                      </a:pPr>
                      <a:r>
                        <a:rPr lang="en-US" sz="1800"/>
                        <a:t>7</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extLst>
                  <a:ext uri="{0D108BD9-81ED-4DB2-BD59-A6C34878D82A}">
                    <a16:rowId xmlns="" xmlns:a16="http://schemas.microsoft.com/office/drawing/2014/main" val="10002"/>
                  </a:ext>
                </a:extLst>
              </a:tr>
              <a:tr h="531050">
                <a:tc>
                  <a:txBody>
                    <a:bodyPr/>
                    <a:lstStyle/>
                    <a:p>
                      <a:pPr marL="0" marR="0" lvl="0" indent="0" algn="ctr" rtl="0">
                        <a:spcBef>
                          <a:spcPts val="0"/>
                        </a:spcBef>
                        <a:spcAft>
                          <a:spcPts val="0"/>
                        </a:spcAft>
                        <a:buNone/>
                      </a:pPr>
                      <a:r>
                        <a:rPr lang="en-US" sz="1800">
                          <a:solidFill>
                            <a:srgbClr val="C55A11"/>
                          </a:solidFill>
                        </a:rPr>
                        <a:t>3</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extLst>
                  <a:ext uri="{0D108BD9-81ED-4DB2-BD59-A6C34878D82A}">
                    <a16:rowId xmlns="" xmlns:a16="http://schemas.microsoft.com/office/drawing/2014/main" val="10003"/>
                  </a:ext>
                </a:extLst>
              </a:tr>
              <a:tr h="531050">
                <a:tc>
                  <a:txBody>
                    <a:bodyPr/>
                    <a:lstStyle/>
                    <a:p>
                      <a:pPr marL="0" marR="0" lvl="0" indent="0" algn="ctr" rtl="0">
                        <a:spcBef>
                          <a:spcPts val="0"/>
                        </a:spcBef>
                        <a:spcAft>
                          <a:spcPts val="0"/>
                        </a:spcAft>
                        <a:buNone/>
                      </a:pPr>
                      <a:r>
                        <a:rPr lang="en-US" sz="1800">
                          <a:solidFill>
                            <a:srgbClr val="C55A11"/>
                          </a:solidFill>
                        </a:rPr>
                        <a:t>4</a:t>
                      </a:r>
                      <a:endParaRPr/>
                    </a:p>
                  </a:txBody>
                  <a:tcPr marL="74300" marR="74300" marT="45725" marB="45725" anchor="ctr"/>
                </a:tc>
                <a:tc>
                  <a:txBody>
                    <a:bodyPr/>
                    <a:lstStyle/>
                    <a:p>
                      <a:pPr marL="0" marR="0" lvl="0" indent="0" algn="ctr" rtl="0">
                        <a:spcBef>
                          <a:spcPts val="0"/>
                        </a:spcBef>
                        <a:spcAft>
                          <a:spcPts val="0"/>
                        </a:spcAft>
                        <a:buNone/>
                      </a:pPr>
                      <a:r>
                        <a:rPr lang="en-US" sz="1800"/>
                        <a:t>4</a:t>
                      </a:r>
                      <a:endParaRPr/>
                    </a:p>
                  </a:txBody>
                  <a:tcPr marL="74300" marR="74300" marT="45725" marB="45725" anchor="ctr"/>
                </a:tc>
                <a:tc>
                  <a:txBody>
                    <a:bodyPr/>
                    <a:lstStyle/>
                    <a:p>
                      <a:pPr marL="0" marR="0" lvl="0" indent="0" algn="ctr" rtl="0">
                        <a:spcBef>
                          <a:spcPts val="0"/>
                        </a:spcBef>
                        <a:spcAft>
                          <a:spcPts val="0"/>
                        </a:spcAft>
                        <a:buNone/>
                      </a:pPr>
                      <a:r>
                        <a:rPr lang="en-US" sz="1800"/>
                        <a:t>8</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7</a:t>
                      </a:r>
                      <a:endParaRPr/>
                    </a:p>
                  </a:txBody>
                  <a:tcPr marL="74300" marR="74300" marT="45725" marB="45725" anchor="ctr"/>
                </a:tc>
                <a:tc>
                  <a:txBody>
                    <a:bodyPr/>
                    <a:lstStyle/>
                    <a:p>
                      <a:pPr marL="0" marR="0" lvl="0" indent="0" algn="ctr" rtl="0">
                        <a:spcBef>
                          <a:spcPts val="0"/>
                        </a:spcBef>
                        <a:spcAft>
                          <a:spcPts val="0"/>
                        </a:spcAft>
                        <a:buNone/>
                      </a:pPr>
                      <a:r>
                        <a:rPr lang="en-US" sz="1800"/>
                        <a:t>2</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1</a:t>
                      </a:r>
                      <a:endParaRPr/>
                    </a:p>
                  </a:txBody>
                  <a:tcPr marL="74300" marR="74300" marT="45725" marB="45725" anchor="ctr"/>
                </a:tc>
                <a:tc>
                  <a:txBody>
                    <a:bodyPr/>
                    <a:lstStyle/>
                    <a:p>
                      <a:pPr marL="0" marR="0" lvl="0" indent="0" algn="ctr" rtl="0">
                        <a:spcBef>
                          <a:spcPts val="0"/>
                        </a:spcBef>
                        <a:spcAft>
                          <a:spcPts val="0"/>
                        </a:spcAft>
                        <a:buNone/>
                      </a:pPr>
                      <a:r>
                        <a:rPr lang="en-US" sz="1800"/>
                        <a:t>5</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extLst>
                  <a:ext uri="{0D108BD9-81ED-4DB2-BD59-A6C34878D82A}">
                    <a16:rowId xmlns="" xmlns:a16="http://schemas.microsoft.com/office/drawing/2014/main" val="10004"/>
                  </a:ext>
                </a:extLst>
              </a:tr>
              <a:tr h="531050">
                <a:tc>
                  <a:txBody>
                    <a:bodyPr/>
                    <a:lstStyle/>
                    <a:p>
                      <a:pPr marL="0" marR="0" lvl="0" indent="0" algn="ctr" rtl="0">
                        <a:spcBef>
                          <a:spcPts val="0"/>
                        </a:spcBef>
                        <a:spcAft>
                          <a:spcPts val="0"/>
                        </a:spcAft>
                        <a:buNone/>
                      </a:pPr>
                      <a:r>
                        <a:rPr lang="en-US" sz="1800">
                          <a:solidFill>
                            <a:srgbClr val="C55A11"/>
                          </a:solidFill>
                        </a:rPr>
                        <a:t>5</a:t>
                      </a:r>
                      <a:endParaRPr/>
                    </a:p>
                  </a:txBody>
                  <a:tcPr marL="74300" marR="74300" marT="45725" marB="45725" anchor="ctr"/>
                </a:tc>
                <a:tc>
                  <a:txBody>
                    <a:bodyPr/>
                    <a:lstStyle/>
                    <a:p>
                      <a:pPr marL="0" marR="0" lvl="0" indent="0" algn="ctr" rtl="0">
                        <a:spcBef>
                          <a:spcPts val="0"/>
                        </a:spcBef>
                        <a:spcAft>
                          <a:spcPts val="0"/>
                        </a:spcAft>
                        <a:buNone/>
                      </a:pPr>
                      <a:r>
                        <a:rPr lang="en-US" sz="1800"/>
                        <a:t>5</a:t>
                      </a:r>
                      <a:endParaRPr/>
                    </a:p>
                  </a:txBody>
                  <a:tcPr marL="74300" marR="74300" marT="45725" marB="45725" anchor="ctr"/>
                </a:tc>
                <a:tc>
                  <a:txBody>
                    <a:bodyPr/>
                    <a:lstStyle/>
                    <a:p>
                      <a:pPr marL="0" marR="0" lvl="0" indent="0" algn="ctr" rtl="0">
                        <a:spcBef>
                          <a:spcPts val="0"/>
                        </a:spcBef>
                        <a:spcAft>
                          <a:spcPts val="0"/>
                        </a:spcAft>
                        <a:buNone/>
                      </a:pPr>
                      <a:r>
                        <a:rPr lang="en-US" sz="1800"/>
                        <a:t>1</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2</a:t>
                      </a:r>
                      <a:endParaRPr/>
                    </a:p>
                  </a:txBody>
                  <a:tcPr marL="74300" marR="74300" marT="45725" marB="45725" anchor="ctr"/>
                </a:tc>
                <a:tc>
                  <a:txBody>
                    <a:bodyPr/>
                    <a:lstStyle/>
                    <a:p>
                      <a:pPr marL="0" marR="0" lvl="0" indent="0" algn="ctr" rtl="0">
                        <a:spcBef>
                          <a:spcPts val="0"/>
                        </a:spcBef>
                        <a:spcAft>
                          <a:spcPts val="0"/>
                        </a:spcAft>
                        <a:buNone/>
                      </a:pPr>
                      <a:r>
                        <a:rPr lang="en-US" sz="1800"/>
                        <a:t>7</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8</a:t>
                      </a:r>
                      <a:endParaRPr/>
                    </a:p>
                  </a:txBody>
                  <a:tcPr marL="74300" marR="74300" marT="45725" marB="45725" anchor="ctr"/>
                </a:tc>
                <a:tc>
                  <a:txBody>
                    <a:bodyPr/>
                    <a:lstStyle/>
                    <a:p>
                      <a:pPr marL="0" marR="0" lvl="0" indent="0" algn="ctr" rtl="0">
                        <a:spcBef>
                          <a:spcPts val="0"/>
                        </a:spcBef>
                        <a:spcAft>
                          <a:spcPts val="0"/>
                        </a:spcAft>
                        <a:buNone/>
                      </a:pPr>
                      <a:r>
                        <a:rPr lang="en-US" sz="1800"/>
                        <a:t>4</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extLst>
                  <a:ext uri="{0D108BD9-81ED-4DB2-BD59-A6C34878D82A}">
                    <a16:rowId xmlns="" xmlns:a16="http://schemas.microsoft.com/office/drawing/2014/main" val="10005"/>
                  </a:ext>
                </a:extLst>
              </a:tr>
              <a:tr h="531050">
                <a:tc>
                  <a:txBody>
                    <a:bodyPr/>
                    <a:lstStyle/>
                    <a:p>
                      <a:pPr marL="0" marR="0" lvl="0" indent="0" algn="ctr" rtl="0">
                        <a:spcBef>
                          <a:spcPts val="0"/>
                        </a:spcBef>
                        <a:spcAft>
                          <a:spcPts val="0"/>
                        </a:spcAft>
                        <a:buNone/>
                      </a:pPr>
                      <a:r>
                        <a:rPr lang="en-US" sz="1800">
                          <a:solidFill>
                            <a:srgbClr val="C55A11"/>
                          </a:solidFill>
                        </a:rPr>
                        <a:t>6</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extLst>
                  <a:ext uri="{0D108BD9-81ED-4DB2-BD59-A6C34878D82A}">
                    <a16:rowId xmlns="" xmlns:a16="http://schemas.microsoft.com/office/drawing/2014/main" val="10006"/>
                  </a:ext>
                </a:extLst>
              </a:tr>
              <a:tr h="531050">
                <a:tc>
                  <a:txBody>
                    <a:bodyPr/>
                    <a:lstStyle/>
                    <a:p>
                      <a:pPr marL="0" marR="0" lvl="0" indent="0" algn="ctr" rtl="0">
                        <a:spcBef>
                          <a:spcPts val="0"/>
                        </a:spcBef>
                        <a:spcAft>
                          <a:spcPts val="0"/>
                        </a:spcAft>
                        <a:buNone/>
                      </a:pPr>
                      <a:r>
                        <a:rPr lang="en-US" sz="1800">
                          <a:solidFill>
                            <a:srgbClr val="C55A11"/>
                          </a:solidFill>
                        </a:rPr>
                        <a:t>7</a:t>
                      </a:r>
                      <a:endParaRPr/>
                    </a:p>
                  </a:txBody>
                  <a:tcPr marL="74300" marR="74300" marT="45725" marB="45725" anchor="ctr"/>
                </a:tc>
                <a:tc>
                  <a:txBody>
                    <a:bodyPr/>
                    <a:lstStyle/>
                    <a:p>
                      <a:pPr marL="0" marR="0" lvl="0" indent="0" algn="ctr" rtl="0">
                        <a:spcBef>
                          <a:spcPts val="0"/>
                        </a:spcBef>
                        <a:spcAft>
                          <a:spcPts val="0"/>
                        </a:spcAft>
                        <a:buNone/>
                      </a:pPr>
                      <a:r>
                        <a:rPr lang="en-US" sz="1800"/>
                        <a:t>7</a:t>
                      </a:r>
                      <a:endParaRPr/>
                    </a:p>
                  </a:txBody>
                  <a:tcPr marL="74300" marR="74300" marT="45725" marB="45725" anchor="ctr"/>
                </a:tc>
                <a:tc>
                  <a:txBody>
                    <a:bodyPr/>
                    <a:lstStyle/>
                    <a:p>
                      <a:pPr marL="0" marR="0" lvl="0" indent="0" algn="ctr" rtl="0">
                        <a:spcBef>
                          <a:spcPts val="0"/>
                        </a:spcBef>
                        <a:spcAft>
                          <a:spcPts val="0"/>
                        </a:spcAft>
                        <a:buNone/>
                      </a:pPr>
                      <a:r>
                        <a:rPr lang="en-US" sz="1800"/>
                        <a:t>5</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1</a:t>
                      </a:r>
                      <a:endParaRPr/>
                    </a:p>
                  </a:txBody>
                  <a:tcPr marL="74300" marR="74300" marT="45725" marB="45725" anchor="ctr"/>
                </a:tc>
                <a:tc>
                  <a:txBody>
                    <a:bodyPr/>
                    <a:lstStyle/>
                    <a:p>
                      <a:pPr marL="0" marR="0" lvl="0" indent="0" algn="ctr" rtl="0">
                        <a:spcBef>
                          <a:spcPts val="0"/>
                        </a:spcBef>
                        <a:spcAft>
                          <a:spcPts val="0"/>
                        </a:spcAft>
                        <a:buNone/>
                      </a:pPr>
                      <a:r>
                        <a:rPr lang="en-US" sz="1800"/>
                        <a:t>8</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4</a:t>
                      </a:r>
                      <a:endParaRPr/>
                    </a:p>
                  </a:txBody>
                  <a:tcPr marL="74300" marR="74300" marT="45725" marB="45725" anchor="ctr"/>
                </a:tc>
                <a:tc>
                  <a:txBody>
                    <a:bodyPr/>
                    <a:lstStyle/>
                    <a:p>
                      <a:pPr marL="0" marR="0" lvl="0" indent="0" algn="ctr" rtl="0">
                        <a:spcBef>
                          <a:spcPts val="0"/>
                        </a:spcBef>
                        <a:spcAft>
                          <a:spcPts val="0"/>
                        </a:spcAft>
                        <a:buNone/>
                      </a:pPr>
                      <a:r>
                        <a:rPr lang="en-US" sz="1800"/>
                        <a:t>2</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extLst>
                  <a:ext uri="{0D108BD9-81ED-4DB2-BD59-A6C34878D82A}">
                    <a16:rowId xmlns="" xmlns:a16="http://schemas.microsoft.com/office/drawing/2014/main" val="10007"/>
                  </a:ext>
                </a:extLst>
              </a:tr>
              <a:tr h="531050">
                <a:tc>
                  <a:txBody>
                    <a:bodyPr/>
                    <a:lstStyle/>
                    <a:p>
                      <a:pPr marL="0" marR="0" lvl="0" indent="0" algn="ctr" rtl="0">
                        <a:spcBef>
                          <a:spcPts val="0"/>
                        </a:spcBef>
                        <a:spcAft>
                          <a:spcPts val="0"/>
                        </a:spcAft>
                        <a:buNone/>
                      </a:pPr>
                      <a:r>
                        <a:rPr lang="en-US" sz="1800">
                          <a:solidFill>
                            <a:srgbClr val="C55A11"/>
                          </a:solidFill>
                        </a:rPr>
                        <a:t>8</a:t>
                      </a:r>
                      <a:endParaRPr/>
                    </a:p>
                  </a:txBody>
                  <a:tcPr marL="74300" marR="74300" marT="45725" marB="45725" anchor="ctr"/>
                </a:tc>
                <a:tc>
                  <a:txBody>
                    <a:bodyPr/>
                    <a:lstStyle/>
                    <a:p>
                      <a:pPr marL="0" marR="0" lvl="0" indent="0" algn="ctr" rtl="0">
                        <a:spcBef>
                          <a:spcPts val="0"/>
                        </a:spcBef>
                        <a:spcAft>
                          <a:spcPts val="0"/>
                        </a:spcAft>
                        <a:buNone/>
                      </a:pPr>
                      <a:r>
                        <a:rPr lang="en-US" sz="1800"/>
                        <a:t>8</a:t>
                      </a:r>
                      <a:endParaRPr/>
                    </a:p>
                  </a:txBody>
                  <a:tcPr marL="74300" marR="74300" marT="45725" marB="45725" anchor="ctr"/>
                </a:tc>
                <a:tc>
                  <a:txBody>
                    <a:bodyPr/>
                    <a:lstStyle/>
                    <a:p>
                      <a:pPr marL="0" marR="0" lvl="0" indent="0" algn="ctr" rtl="0">
                        <a:spcBef>
                          <a:spcPts val="0"/>
                        </a:spcBef>
                        <a:spcAft>
                          <a:spcPts val="0"/>
                        </a:spcAft>
                        <a:buNone/>
                      </a:pPr>
                      <a:r>
                        <a:rPr lang="en-US" sz="1800"/>
                        <a:t>7</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5</a:t>
                      </a:r>
                      <a:endParaRPr/>
                    </a:p>
                  </a:txBody>
                  <a:tcPr marL="74300" marR="74300" marT="45725" marB="45725" anchor="ctr"/>
                </a:tc>
                <a:tc>
                  <a:txBody>
                    <a:bodyPr/>
                    <a:lstStyle/>
                    <a:p>
                      <a:pPr marL="0" marR="0" lvl="0" indent="0" algn="ctr" rtl="0">
                        <a:spcBef>
                          <a:spcPts val="0"/>
                        </a:spcBef>
                        <a:spcAft>
                          <a:spcPts val="0"/>
                        </a:spcAft>
                        <a:buNone/>
                      </a:pPr>
                      <a:r>
                        <a:rPr lang="en-US" sz="1800"/>
                        <a:t>4</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2</a:t>
                      </a:r>
                      <a:endParaRPr/>
                    </a:p>
                  </a:txBody>
                  <a:tcPr marL="74300" marR="74300" marT="45725" marB="45725" anchor="ctr"/>
                </a:tc>
                <a:tc>
                  <a:txBody>
                    <a:bodyPr/>
                    <a:lstStyle/>
                    <a:p>
                      <a:pPr marL="0" marR="0" lvl="0" indent="0" algn="ctr" rtl="0">
                        <a:spcBef>
                          <a:spcPts val="0"/>
                        </a:spcBef>
                        <a:spcAft>
                          <a:spcPts val="0"/>
                        </a:spcAft>
                        <a:buNone/>
                      </a:pPr>
                      <a:r>
                        <a:rPr lang="en-US" sz="1800"/>
                        <a:t>1</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extLst>
                  <a:ext uri="{0D108BD9-81ED-4DB2-BD59-A6C34878D82A}">
                    <a16:rowId xmlns="" xmlns:a16="http://schemas.microsoft.com/office/drawing/2014/main" val="10008"/>
                  </a:ext>
                </a:extLst>
              </a:tr>
              <a:tr h="531050">
                <a:tc>
                  <a:txBody>
                    <a:bodyPr/>
                    <a:lstStyle/>
                    <a:p>
                      <a:pPr marL="0" marR="0" lvl="0" indent="0" algn="ctr" rtl="0">
                        <a:spcBef>
                          <a:spcPts val="0"/>
                        </a:spcBef>
                        <a:spcAft>
                          <a:spcPts val="0"/>
                        </a:spcAft>
                        <a:buNone/>
                      </a:pPr>
                      <a:r>
                        <a:rPr lang="en-US" sz="1800">
                          <a:solidFill>
                            <a:srgbClr val="C55A11"/>
                          </a:solidFill>
                        </a:rPr>
                        <a:t>9</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extLst>
                  <a:ext uri="{0D108BD9-81ED-4DB2-BD59-A6C34878D82A}">
                    <a16:rowId xmlns="" xmlns:a16="http://schemas.microsoft.com/office/drawing/2014/main" val="10009"/>
                  </a:ext>
                </a:extLst>
              </a:tr>
            </a:tbl>
          </a:graphicData>
        </a:graphic>
      </p:graphicFrame>
      <p:sp>
        <p:nvSpPr>
          <p:cNvPr id="320" name="Google Shape;320;p39"/>
          <p:cNvSpPr txBox="1"/>
          <p:nvPr/>
        </p:nvSpPr>
        <p:spPr>
          <a:xfrm>
            <a:off x="297180" y="960120"/>
            <a:ext cx="2857500" cy="589788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2400" dirty="0">
                <a:solidFill>
                  <a:schemeClr val="dk1"/>
                </a:solidFill>
                <a:latin typeface="Calibri"/>
                <a:ea typeface="Calibri"/>
                <a:cs typeface="Calibri"/>
                <a:sym typeface="Calibri"/>
              </a:rPr>
              <a:t>Μπορείτε να συμπληρώσετε τους αριθμούς που λείπουν σε αυτό το Βεδικό Τετράγωνο πολλαπλασιάζοντας μεταξύ τούς τους αριθμούς  της πρώτης γραμμής και της πρώτης στήλης; Προσθέστε μεταξύ τους τα ψηφία των διψήφιων αριθμών μέχρι να γίνουν μονοψήφιοι. </a:t>
            </a:r>
          </a:p>
        </p:txBody>
      </p:sp>
      <p:graphicFrame>
        <p:nvGraphicFramePr>
          <p:cNvPr id="321" name="Google Shape;321;p39"/>
          <p:cNvGraphicFramePr/>
          <p:nvPr/>
        </p:nvGraphicFramePr>
        <p:xfrm>
          <a:off x="3224213" y="1148857"/>
          <a:ext cx="6367450" cy="5310500"/>
        </p:xfrm>
        <a:graphic>
          <a:graphicData uri="http://schemas.openxmlformats.org/drawingml/2006/table">
            <a:tbl>
              <a:tblPr firstRow="1" bandRow="1">
                <a:noFill/>
                <a:tableStyleId>{C11CD475-0D3C-4715-B2E6-72B8F942170B}</a:tableStyleId>
              </a:tblPr>
              <a:tblGrid>
                <a:gridCol w="612125">
                  <a:extLst>
                    <a:ext uri="{9D8B030D-6E8A-4147-A177-3AD203B41FA5}">
                      <a16:colId xmlns="" xmlns:a16="http://schemas.microsoft.com/office/drawing/2014/main" val="20000"/>
                    </a:ext>
                  </a:extLst>
                </a:gridCol>
                <a:gridCol w="618450">
                  <a:extLst>
                    <a:ext uri="{9D8B030D-6E8A-4147-A177-3AD203B41FA5}">
                      <a16:colId xmlns="" xmlns:a16="http://schemas.microsoft.com/office/drawing/2014/main" val="20001"/>
                    </a:ext>
                  </a:extLst>
                </a:gridCol>
                <a:gridCol w="694175">
                  <a:extLst>
                    <a:ext uri="{9D8B030D-6E8A-4147-A177-3AD203B41FA5}">
                      <a16:colId xmlns="" xmlns:a16="http://schemas.microsoft.com/office/drawing/2014/main" val="20002"/>
                    </a:ext>
                  </a:extLst>
                </a:gridCol>
                <a:gridCol w="668925">
                  <a:extLst>
                    <a:ext uri="{9D8B030D-6E8A-4147-A177-3AD203B41FA5}">
                      <a16:colId xmlns="" xmlns:a16="http://schemas.microsoft.com/office/drawing/2014/main" val="20003"/>
                    </a:ext>
                  </a:extLst>
                </a:gridCol>
                <a:gridCol w="593200">
                  <a:extLst>
                    <a:ext uri="{9D8B030D-6E8A-4147-A177-3AD203B41FA5}">
                      <a16:colId xmlns="" xmlns:a16="http://schemas.microsoft.com/office/drawing/2014/main" val="20004"/>
                    </a:ext>
                  </a:extLst>
                </a:gridCol>
                <a:gridCol w="580575">
                  <a:extLst>
                    <a:ext uri="{9D8B030D-6E8A-4147-A177-3AD203B41FA5}">
                      <a16:colId xmlns="" xmlns:a16="http://schemas.microsoft.com/office/drawing/2014/main" val="20005"/>
                    </a:ext>
                  </a:extLst>
                </a:gridCol>
                <a:gridCol w="618450">
                  <a:extLst>
                    <a:ext uri="{9D8B030D-6E8A-4147-A177-3AD203B41FA5}">
                      <a16:colId xmlns="" xmlns:a16="http://schemas.microsoft.com/office/drawing/2014/main" val="20006"/>
                    </a:ext>
                  </a:extLst>
                </a:gridCol>
                <a:gridCol w="656300">
                  <a:extLst>
                    <a:ext uri="{9D8B030D-6E8A-4147-A177-3AD203B41FA5}">
                      <a16:colId xmlns="" xmlns:a16="http://schemas.microsoft.com/office/drawing/2014/main" val="20007"/>
                    </a:ext>
                  </a:extLst>
                </a:gridCol>
                <a:gridCol w="694175">
                  <a:extLst>
                    <a:ext uri="{9D8B030D-6E8A-4147-A177-3AD203B41FA5}">
                      <a16:colId xmlns="" xmlns:a16="http://schemas.microsoft.com/office/drawing/2014/main" val="20008"/>
                    </a:ext>
                  </a:extLst>
                </a:gridCol>
                <a:gridCol w="631075">
                  <a:extLst>
                    <a:ext uri="{9D8B030D-6E8A-4147-A177-3AD203B41FA5}">
                      <a16:colId xmlns="" xmlns:a16="http://schemas.microsoft.com/office/drawing/2014/main" val="20009"/>
                    </a:ext>
                  </a:extLst>
                </a:gridCol>
              </a:tblGrid>
              <a:tr h="531050">
                <a:tc>
                  <a:txBody>
                    <a:bodyPr/>
                    <a:lstStyle/>
                    <a:p>
                      <a:pPr marL="0" marR="0" lvl="0" indent="0" algn="ctr" rtl="0">
                        <a:spcBef>
                          <a:spcPts val="0"/>
                        </a:spcBef>
                        <a:spcAft>
                          <a:spcPts val="0"/>
                        </a:spcAft>
                        <a:buNone/>
                      </a:pPr>
                      <a:r>
                        <a:rPr lang="en-US" sz="1800" dirty="0">
                          <a:solidFill>
                            <a:srgbClr val="C55A11"/>
                          </a:solidFill>
                        </a:rPr>
                        <a:t>0</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1</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2</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3</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4</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5</a:t>
                      </a:r>
                      <a:endParaRPr/>
                    </a:p>
                  </a:txBody>
                  <a:tcPr marL="74300" marR="74300" marT="45725" marB="45725" anchor="ctr">
                    <a:solidFill>
                      <a:schemeClr val="lt1"/>
                    </a:solidFill>
                  </a:tcPr>
                </a:tc>
                <a:tc>
                  <a:txBody>
                    <a:bodyPr/>
                    <a:lstStyle/>
                    <a:p>
                      <a:pPr marL="0" marR="0" lvl="0" indent="0" algn="ctr" rtl="0">
                        <a:spcBef>
                          <a:spcPts val="0"/>
                        </a:spcBef>
                        <a:spcAft>
                          <a:spcPts val="0"/>
                        </a:spcAft>
                        <a:buNone/>
                      </a:pPr>
                      <a:r>
                        <a:rPr lang="en-US" sz="1800">
                          <a:solidFill>
                            <a:srgbClr val="C55A11"/>
                          </a:solidFill>
                        </a:rPr>
                        <a:t>6</a:t>
                      </a:r>
                      <a:endParaRPr/>
                    </a:p>
                  </a:txBody>
                  <a:tcPr marL="74300" marR="74300" marT="45725" marB="45725" anchor="ctr">
                    <a:solidFill>
                      <a:schemeClr val="lt1"/>
                    </a:solidFill>
                  </a:tcPr>
                </a:tc>
                <a:tc>
                  <a:txBody>
                    <a:bodyPr/>
                    <a:lstStyle/>
                    <a:p>
                      <a:pPr marL="0" marR="0" lvl="0" indent="0" algn="ctr" rtl="0">
                        <a:spcBef>
                          <a:spcPts val="0"/>
                        </a:spcBef>
                        <a:spcAft>
                          <a:spcPts val="0"/>
                        </a:spcAft>
                        <a:buNone/>
                      </a:pPr>
                      <a:r>
                        <a:rPr lang="en-US" sz="1800">
                          <a:solidFill>
                            <a:srgbClr val="C55A11"/>
                          </a:solidFill>
                        </a:rPr>
                        <a:t>7</a:t>
                      </a:r>
                      <a:endParaRPr/>
                    </a:p>
                  </a:txBody>
                  <a:tcPr marL="74300" marR="74300" marT="45725" marB="45725" anchor="ctr">
                    <a:solidFill>
                      <a:schemeClr val="lt1"/>
                    </a:solidFill>
                  </a:tcPr>
                </a:tc>
                <a:tc>
                  <a:txBody>
                    <a:bodyPr/>
                    <a:lstStyle/>
                    <a:p>
                      <a:pPr marL="0" marR="0" lvl="0" indent="0" algn="ctr" rtl="0">
                        <a:spcBef>
                          <a:spcPts val="0"/>
                        </a:spcBef>
                        <a:spcAft>
                          <a:spcPts val="0"/>
                        </a:spcAft>
                        <a:buNone/>
                      </a:pPr>
                      <a:r>
                        <a:rPr lang="en-US" sz="1800">
                          <a:solidFill>
                            <a:srgbClr val="C55A11"/>
                          </a:solidFill>
                        </a:rPr>
                        <a:t>8</a:t>
                      </a:r>
                      <a:endParaRPr/>
                    </a:p>
                  </a:txBody>
                  <a:tcPr marL="74300" marR="74300" marT="45725" marB="45725" anchor="ctr">
                    <a:solidFill>
                      <a:schemeClr val="lt1"/>
                    </a:solidFill>
                  </a:tcPr>
                </a:tc>
                <a:tc>
                  <a:txBody>
                    <a:bodyPr/>
                    <a:lstStyle/>
                    <a:p>
                      <a:pPr marL="0" marR="0" lvl="0" indent="0" algn="ctr" rtl="0">
                        <a:spcBef>
                          <a:spcPts val="0"/>
                        </a:spcBef>
                        <a:spcAft>
                          <a:spcPts val="0"/>
                        </a:spcAft>
                        <a:buNone/>
                      </a:pPr>
                      <a:r>
                        <a:rPr lang="en-US" sz="1800">
                          <a:solidFill>
                            <a:srgbClr val="C55A11"/>
                          </a:solidFill>
                        </a:rPr>
                        <a:t>9</a:t>
                      </a:r>
                      <a:endParaRPr/>
                    </a:p>
                  </a:txBody>
                  <a:tcPr marL="74300" marR="74300" marT="45725" marB="45725" anchor="ctr">
                    <a:solidFill>
                      <a:schemeClr val="lt1"/>
                    </a:solidFill>
                  </a:tcPr>
                </a:tc>
                <a:extLst>
                  <a:ext uri="{0D108BD9-81ED-4DB2-BD59-A6C34878D82A}">
                    <a16:rowId xmlns="" xmlns:a16="http://schemas.microsoft.com/office/drawing/2014/main" val="10000"/>
                  </a:ext>
                </a:extLst>
              </a:tr>
              <a:tr h="531050">
                <a:tc>
                  <a:txBody>
                    <a:bodyPr/>
                    <a:lstStyle/>
                    <a:p>
                      <a:pPr marL="0" marR="0" lvl="0" indent="0" algn="ctr" rtl="0">
                        <a:spcBef>
                          <a:spcPts val="0"/>
                        </a:spcBef>
                        <a:spcAft>
                          <a:spcPts val="0"/>
                        </a:spcAft>
                        <a:buNone/>
                      </a:pPr>
                      <a:r>
                        <a:rPr lang="en-US" sz="1800">
                          <a:solidFill>
                            <a:srgbClr val="C55A11"/>
                          </a:solidFill>
                        </a:rPr>
                        <a:t>1</a:t>
                      </a:r>
                      <a:endParaRPr/>
                    </a:p>
                  </a:txBody>
                  <a:tcPr marL="74300" marR="74300" marT="45725" marB="45725" anchor="ctr"/>
                </a:tc>
                <a:tc>
                  <a:txBody>
                    <a:bodyPr/>
                    <a:lstStyle/>
                    <a:p>
                      <a:pPr marL="0" marR="0" lvl="0" indent="0" algn="ctr" rtl="0">
                        <a:spcBef>
                          <a:spcPts val="0"/>
                        </a:spcBef>
                        <a:spcAft>
                          <a:spcPts val="0"/>
                        </a:spcAft>
                        <a:buNone/>
                      </a:pPr>
                      <a:r>
                        <a:rPr lang="en-US" sz="1800"/>
                        <a:t>1</a:t>
                      </a:r>
                      <a:endParaRPr/>
                    </a:p>
                  </a:txBody>
                  <a:tcPr marL="74300" marR="74300" marT="45725" marB="45725" anchor="ctr"/>
                </a:tc>
                <a:tc>
                  <a:txBody>
                    <a:bodyPr/>
                    <a:lstStyle/>
                    <a:p>
                      <a:pPr marL="0" marR="0" lvl="0" indent="0" algn="ctr" rtl="0">
                        <a:spcBef>
                          <a:spcPts val="0"/>
                        </a:spcBef>
                        <a:spcAft>
                          <a:spcPts val="0"/>
                        </a:spcAft>
                        <a:buNone/>
                      </a:pPr>
                      <a:r>
                        <a:rPr lang="en-US" sz="1800"/>
                        <a:t>2</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4</a:t>
                      </a:r>
                      <a:endParaRPr/>
                    </a:p>
                  </a:txBody>
                  <a:tcPr marL="74300" marR="74300" marT="45725" marB="45725" anchor="ct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extLst>
                  <a:ext uri="{0D108BD9-81ED-4DB2-BD59-A6C34878D82A}">
                    <a16:rowId xmlns="" xmlns:a16="http://schemas.microsoft.com/office/drawing/2014/main" val="10001"/>
                  </a:ext>
                </a:extLst>
              </a:tr>
              <a:tr h="531050">
                <a:tc>
                  <a:txBody>
                    <a:bodyPr/>
                    <a:lstStyle/>
                    <a:p>
                      <a:pPr marL="0" marR="0" lvl="0" indent="0" algn="ctr" rtl="0">
                        <a:spcBef>
                          <a:spcPts val="0"/>
                        </a:spcBef>
                        <a:spcAft>
                          <a:spcPts val="0"/>
                        </a:spcAft>
                        <a:buNone/>
                      </a:pPr>
                      <a:r>
                        <a:rPr lang="en-US" sz="1800">
                          <a:solidFill>
                            <a:srgbClr val="C55A11"/>
                          </a:solidFill>
                        </a:rPr>
                        <a:t>2</a:t>
                      </a:r>
                      <a:endParaRPr/>
                    </a:p>
                  </a:txBody>
                  <a:tcPr marL="74300" marR="74300" marT="45725" marB="45725" anchor="ctr"/>
                </a:tc>
                <a:tc>
                  <a:txBody>
                    <a:bodyPr/>
                    <a:lstStyle/>
                    <a:p>
                      <a:pPr marL="0" marR="0" lvl="0" indent="0" algn="ctr" rtl="0">
                        <a:spcBef>
                          <a:spcPts val="0"/>
                        </a:spcBef>
                        <a:spcAft>
                          <a:spcPts val="0"/>
                        </a:spcAft>
                        <a:buNone/>
                      </a:pPr>
                      <a:r>
                        <a:rPr lang="en-US" sz="1800"/>
                        <a:t>2</a:t>
                      </a:r>
                      <a:endParaRPr/>
                    </a:p>
                  </a:txBody>
                  <a:tcPr marL="74300" marR="74300" marT="45725" marB="45725" anchor="ctr"/>
                </a:tc>
                <a:tc>
                  <a:txBody>
                    <a:bodyPr/>
                    <a:lstStyle/>
                    <a:p>
                      <a:pPr marL="0" marR="0" lvl="0" indent="0" algn="ctr" rtl="0">
                        <a:spcBef>
                          <a:spcPts val="0"/>
                        </a:spcBef>
                        <a:spcAft>
                          <a:spcPts val="0"/>
                        </a:spcAft>
                        <a:buNone/>
                      </a:pPr>
                      <a:r>
                        <a:rPr lang="en-US" sz="1800"/>
                        <a:t>4</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8</a:t>
                      </a:r>
                      <a:endParaRPr/>
                    </a:p>
                  </a:txBody>
                  <a:tcPr marL="74300" marR="74300" marT="45725" marB="45725" anchor="ct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extLst>
                  <a:ext uri="{0D108BD9-81ED-4DB2-BD59-A6C34878D82A}">
                    <a16:rowId xmlns="" xmlns:a16="http://schemas.microsoft.com/office/drawing/2014/main" val="10002"/>
                  </a:ext>
                </a:extLst>
              </a:tr>
              <a:tr h="531050">
                <a:tc>
                  <a:txBody>
                    <a:bodyPr/>
                    <a:lstStyle/>
                    <a:p>
                      <a:pPr marL="0" marR="0" lvl="0" indent="0" algn="ctr" rtl="0">
                        <a:spcBef>
                          <a:spcPts val="0"/>
                        </a:spcBef>
                        <a:spcAft>
                          <a:spcPts val="0"/>
                        </a:spcAft>
                        <a:buNone/>
                      </a:pPr>
                      <a:r>
                        <a:rPr lang="en-US" sz="1800">
                          <a:solidFill>
                            <a:srgbClr val="C55A11"/>
                          </a:solidFill>
                        </a:rPr>
                        <a:t>3</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solidFill>
                      <a:srgbClr val="F2F2F2"/>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extLst>
                  <a:ext uri="{0D108BD9-81ED-4DB2-BD59-A6C34878D82A}">
                    <a16:rowId xmlns="" xmlns:a16="http://schemas.microsoft.com/office/drawing/2014/main" val="10003"/>
                  </a:ext>
                </a:extLst>
              </a:tr>
              <a:tr h="531050">
                <a:tc>
                  <a:txBody>
                    <a:bodyPr/>
                    <a:lstStyle/>
                    <a:p>
                      <a:pPr marL="0" marR="0" lvl="0" indent="0" algn="ctr" rtl="0">
                        <a:spcBef>
                          <a:spcPts val="0"/>
                        </a:spcBef>
                        <a:spcAft>
                          <a:spcPts val="0"/>
                        </a:spcAft>
                        <a:buNone/>
                      </a:pPr>
                      <a:r>
                        <a:rPr lang="en-US" sz="1800">
                          <a:solidFill>
                            <a:srgbClr val="C55A11"/>
                          </a:solidFill>
                        </a:rPr>
                        <a:t>4</a:t>
                      </a:r>
                      <a:endParaRPr/>
                    </a:p>
                  </a:txBody>
                  <a:tcPr marL="74300" marR="74300" marT="45725" marB="45725" anchor="ctr"/>
                </a:tc>
                <a:tc>
                  <a:txBody>
                    <a:bodyPr/>
                    <a:lstStyle/>
                    <a:p>
                      <a:pPr marL="0" marR="0" lvl="0" indent="0" algn="ctr" rtl="0">
                        <a:spcBef>
                          <a:spcPts val="0"/>
                        </a:spcBef>
                        <a:spcAft>
                          <a:spcPts val="0"/>
                        </a:spcAft>
                        <a:buNone/>
                      </a:pPr>
                      <a:r>
                        <a:rPr lang="en-US" sz="1800"/>
                        <a:t>4</a:t>
                      </a:r>
                      <a:endParaRPr/>
                    </a:p>
                  </a:txBody>
                  <a:tcPr marL="74300" marR="74300" marT="45725" marB="45725" anchor="ctr"/>
                </a:tc>
                <a:tc>
                  <a:txBody>
                    <a:bodyPr/>
                    <a:lstStyle/>
                    <a:p>
                      <a:pPr marL="0" marR="0" lvl="0" indent="0" algn="ctr" rtl="0">
                        <a:spcBef>
                          <a:spcPts val="0"/>
                        </a:spcBef>
                        <a:spcAft>
                          <a:spcPts val="0"/>
                        </a:spcAft>
                        <a:buNone/>
                      </a:pPr>
                      <a:r>
                        <a:rPr lang="en-US" sz="1800"/>
                        <a:t>8</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solidFill>
                      <a:srgbClr val="F2F2F2"/>
                    </a:solidFill>
                  </a:tcPr>
                </a:tc>
                <a:tc>
                  <a:txBody>
                    <a:bodyPr/>
                    <a:lstStyle/>
                    <a:p>
                      <a:pPr marL="0" marR="0" lvl="0" indent="0" algn="ctr" rtl="0">
                        <a:spcBef>
                          <a:spcPts val="0"/>
                        </a:spcBef>
                        <a:spcAft>
                          <a:spcPts val="0"/>
                        </a:spcAft>
                        <a:buNone/>
                      </a:pPr>
                      <a:r>
                        <a:rPr lang="en-US" sz="1800"/>
                        <a:t>7</a:t>
                      </a:r>
                      <a:endParaRPr/>
                    </a:p>
                  </a:txBody>
                  <a:tcPr marL="74300" marR="74300" marT="45725" marB="45725" anchor="ctr">
                    <a:solidFill>
                      <a:srgbClr val="F2F2F2"/>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extLst>
                  <a:ext uri="{0D108BD9-81ED-4DB2-BD59-A6C34878D82A}">
                    <a16:rowId xmlns="" xmlns:a16="http://schemas.microsoft.com/office/drawing/2014/main" val="10004"/>
                  </a:ext>
                </a:extLst>
              </a:tr>
              <a:tr h="531050">
                <a:tc>
                  <a:txBody>
                    <a:bodyPr/>
                    <a:lstStyle/>
                    <a:p>
                      <a:pPr marL="0" marR="0" lvl="0" indent="0" algn="ctr" rtl="0">
                        <a:spcBef>
                          <a:spcPts val="0"/>
                        </a:spcBef>
                        <a:spcAft>
                          <a:spcPts val="0"/>
                        </a:spcAft>
                        <a:buNone/>
                      </a:pPr>
                      <a:r>
                        <a:rPr lang="en-US" sz="1800">
                          <a:solidFill>
                            <a:srgbClr val="C55A11"/>
                          </a:solidFill>
                        </a:rPr>
                        <a:t>5</a:t>
                      </a:r>
                      <a:endParaRPr/>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extLst>
                  <a:ext uri="{0D108BD9-81ED-4DB2-BD59-A6C34878D82A}">
                    <a16:rowId xmlns="" xmlns:a16="http://schemas.microsoft.com/office/drawing/2014/main" val="10005"/>
                  </a:ext>
                </a:extLst>
              </a:tr>
              <a:tr h="531050">
                <a:tc>
                  <a:txBody>
                    <a:bodyPr/>
                    <a:lstStyle/>
                    <a:p>
                      <a:pPr marL="0" marR="0" lvl="0" indent="0" algn="ctr" rtl="0">
                        <a:spcBef>
                          <a:spcPts val="0"/>
                        </a:spcBef>
                        <a:spcAft>
                          <a:spcPts val="0"/>
                        </a:spcAft>
                        <a:buNone/>
                      </a:pPr>
                      <a:r>
                        <a:rPr lang="en-US" sz="1800">
                          <a:solidFill>
                            <a:srgbClr val="C55A11"/>
                          </a:solidFill>
                        </a:rPr>
                        <a:t>6</a:t>
                      </a:r>
                      <a:endParaRPr/>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extLst>
                  <a:ext uri="{0D108BD9-81ED-4DB2-BD59-A6C34878D82A}">
                    <a16:rowId xmlns="" xmlns:a16="http://schemas.microsoft.com/office/drawing/2014/main" val="10006"/>
                  </a:ext>
                </a:extLst>
              </a:tr>
              <a:tr h="531050">
                <a:tc>
                  <a:txBody>
                    <a:bodyPr/>
                    <a:lstStyle/>
                    <a:p>
                      <a:pPr marL="0" marR="0" lvl="0" indent="0" algn="ctr" rtl="0">
                        <a:spcBef>
                          <a:spcPts val="0"/>
                        </a:spcBef>
                        <a:spcAft>
                          <a:spcPts val="0"/>
                        </a:spcAft>
                        <a:buNone/>
                      </a:pPr>
                      <a:r>
                        <a:rPr lang="en-US" sz="1800">
                          <a:solidFill>
                            <a:srgbClr val="C55A11"/>
                          </a:solidFill>
                        </a:rPr>
                        <a:t>7</a:t>
                      </a:r>
                      <a:endParaRPr/>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extLst>
                  <a:ext uri="{0D108BD9-81ED-4DB2-BD59-A6C34878D82A}">
                    <a16:rowId xmlns="" xmlns:a16="http://schemas.microsoft.com/office/drawing/2014/main" val="10007"/>
                  </a:ext>
                </a:extLst>
              </a:tr>
              <a:tr h="531050">
                <a:tc>
                  <a:txBody>
                    <a:bodyPr/>
                    <a:lstStyle/>
                    <a:p>
                      <a:pPr marL="0" marR="0" lvl="0" indent="0" algn="ctr" rtl="0">
                        <a:spcBef>
                          <a:spcPts val="0"/>
                        </a:spcBef>
                        <a:spcAft>
                          <a:spcPts val="0"/>
                        </a:spcAft>
                        <a:buNone/>
                      </a:pPr>
                      <a:r>
                        <a:rPr lang="en-US" sz="1800">
                          <a:solidFill>
                            <a:srgbClr val="C55A11"/>
                          </a:solidFill>
                        </a:rPr>
                        <a:t>8</a:t>
                      </a:r>
                      <a:endParaRPr/>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extLst>
                  <a:ext uri="{0D108BD9-81ED-4DB2-BD59-A6C34878D82A}">
                    <a16:rowId xmlns="" xmlns:a16="http://schemas.microsoft.com/office/drawing/2014/main" val="10008"/>
                  </a:ext>
                </a:extLst>
              </a:tr>
              <a:tr h="531050">
                <a:tc>
                  <a:txBody>
                    <a:bodyPr/>
                    <a:lstStyle/>
                    <a:p>
                      <a:pPr marL="0" marR="0" lvl="0" indent="0" algn="ctr" rtl="0">
                        <a:spcBef>
                          <a:spcPts val="0"/>
                        </a:spcBef>
                        <a:spcAft>
                          <a:spcPts val="0"/>
                        </a:spcAft>
                        <a:buNone/>
                      </a:pPr>
                      <a:r>
                        <a:rPr lang="en-US" sz="1800">
                          <a:solidFill>
                            <a:srgbClr val="C55A11"/>
                          </a:solidFill>
                        </a:rPr>
                        <a:t>9</a:t>
                      </a:r>
                      <a:endParaRPr/>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tc>
                  <a:txBody>
                    <a:bodyPr/>
                    <a:lstStyle/>
                    <a:p>
                      <a:pPr marL="0" marR="0" lvl="0" indent="0" algn="ctr" rtl="0">
                        <a:spcBef>
                          <a:spcPts val="0"/>
                        </a:spcBef>
                        <a:spcAft>
                          <a:spcPts val="0"/>
                        </a:spcAft>
                        <a:buNone/>
                      </a:pPr>
                      <a:endParaRPr sz="1800"/>
                    </a:p>
                  </a:txBody>
                  <a:tcPr marL="74300" marR="74300" marT="45725" marB="45725" anchor="ctr">
                    <a:solidFill>
                      <a:schemeClr val="lt1"/>
                    </a:solidFill>
                  </a:tcPr>
                </a:tc>
                <a:extLst>
                  <a:ext uri="{0D108BD9-81ED-4DB2-BD59-A6C34878D82A}">
                    <a16:rowId xmlns="" xmlns:a16="http://schemas.microsoft.com/office/drawing/2014/main" val="1000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1"/>
                                        </p:tgtEl>
                                      </p:cBhvr>
                                    </p:animEffect>
                                    <p:set>
                                      <p:cBhvr>
                                        <p:cTn id="7" dur="1" fill="hold">
                                          <p:stCondLst>
                                            <p:cond delay="500"/>
                                          </p:stCondLst>
                                        </p:cTn>
                                        <p:tgtEl>
                                          <p:spTgt spid="3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0"/>
          <p:cNvSpPr txBox="1">
            <a:spLocks noGrp="1"/>
          </p:cNvSpPr>
          <p:nvPr>
            <p:ph type="title"/>
          </p:nvPr>
        </p:nvSpPr>
        <p:spPr>
          <a:xfrm>
            <a:off x="189650" y="457200"/>
            <a:ext cx="2919309" cy="610362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80"/>
              <a:buFont typeface="Calibri"/>
              <a:buNone/>
            </a:pPr>
            <a:r>
              <a:rPr lang="el-GR" sz="2880" b="1" dirty="0"/>
              <a:t>Δημιουργώντας μοτίβα στο Βεδικό Τετράγωνο</a:t>
            </a:r>
            <a:r>
              <a:rPr lang="en-US" sz="2880" dirty="0"/>
              <a:t/>
            </a:r>
            <a:br>
              <a:rPr lang="en-US" sz="2880" dirty="0"/>
            </a:br>
            <a:r>
              <a:rPr lang="en-US" sz="2790" dirty="0"/>
              <a:t/>
            </a:r>
            <a:br>
              <a:rPr lang="en-US" sz="2790" dirty="0"/>
            </a:br>
            <a:r>
              <a:rPr lang="el-GR" sz="2790" dirty="0"/>
              <a:t>Ενώστε όλα τα 1 μαζί χρησιμοποιώντας ευθείες γραμμές. Επαναλάβετε και με άλλους αριθμούς χρησιμοποιώντας χρώματα. Τι μοτίβα παρατηρείτε;</a:t>
            </a:r>
            <a:br>
              <a:rPr lang="el-GR" sz="2790" dirty="0"/>
            </a:br>
            <a:endParaRPr sz="3959"/>
          </a:p>
        </p:txBody>
      </p:sp>
      <p:graphicFrame>
        <p:nvGraphicFramePr>
          <p:cNvPr id="328" name="Google Shape;328;p40"/>
          <p:cNvGraphicFramePr/>
          <p:nvPr/>
        </p:nvGraphicFramePr>
        <p:xfrm>
          <a:off x="3218510" y="830922"/>
          <a:ext cx="6367450" cy="5304318"/>
        </p:xfrm>
        <a:graphic>
          <a:graphicData uri="http://schemas.openxmlformats.org/drawingml/2006/table">
            <a:tbl>
              <a:tblPr firstRow="1" bandRow="1">
                <a:noFill/>
                <a:tableStyleId>{C11CD475-0D3C-4715-B2E6-72B8F942170B}</a:tableStyleId>
              </a:tblPr>
              <a:tblGrid>
                <a:gridCol w="612125">
                  <a:extLst>
                    <a:ext uri="{9D8B030D-6E8A-4147-A177-3AD203B41FA5}">
                      <a16:colId xmlns="" xmlns:a16="http://schemas.microsoft.com/office/drawing/2014/main" val="20000"/>
                    </a:ext>
                  </a:extLst>
                </a:gridCol>
                <a:gridCol w="618450">
                  <a:extLst>
                    <a:ext uri="{9D8B030D-6E8A-4147-A177-3AD203B41FA5}">
                      <a16:colId xmlns="" xmlns:a16="http://schemas.microsoft.com/office/drawing/2014/main" val="20001"/>
                    </a:ext>
                  </a:extLst>
                </a:gridCol>
                <a:gridCol w="694175">
                  <a:extLst>
                    <a:ext uri="{9D8B030D-6E8A-4147-A177-3AD203B41FA5}">
                      <a16:colId xmlns="" xmlns:a16="http://schemas.microsoft.com/office/drawing/2014/main" val="20002"/>
                    </a:ext>
                  </a:extLst>
                </a:gridCol>
                <a:gridCol w="668925">
                  <a:extLst>
                    <a:ext uri="{9D8B030D-6E8A-4147-A177-3AD203B41FA5}">
                      <a16:colId xmlns="" xmlns:a16="http://schemas.microsoft.com/office/drawing/2014/main" val="20003"/>
                    </a:ext>
                  </a:extLst>
                </a:gridCol>
                <a:gridCol w="593200">
                  <a:extLst>
                    <a:ext uri="{9D8B030D-6E8A-4147-A177-3AD203B41FA5}">
                      <a16:colId xmlns="" xmlns:a16="http://schemas.microsoft.com/office/drawing/2014/main" val="20004"/>
                    </a:ext>
                  </a:extLst>
                </a:gridCol>
                <a:gridCol w="580575">
                  <a:extLst>
                    <a:ext uri="{9D8B030D-6E8A-4147-A177-3AD203B41FA5}">
                      <a16:colId xmlns="" xmlns:a16="http://schemas.microsoft.com/office/drawing/2014/main" val="20005"/>
                    </a:ext>
                  </a:extLst>
                </a:gridCol>
                <a:gridCol w="618450">
                  <a:extLst>
                    <a:ext uri="{9D8B030D-6E8A-4147-A177-3AD203B41FA5}">
                      <a16:colId xmlns="" xmlns:a16="http://schemas.microsoft.com/office/drawing/2014/main" val="20006"/>
                    </a:ext>
                  </a:extLst>
                </a:gridCol>
                <a:gridCol w="656300">
                  <a:extLst>
                    <a:ext uri="{9D8B030D-6E8A-4147-A177-3AD203B41FA5}">
                      <a16:colId xmlns="" xmlns:a16="http://schemas.microsoft.com/office/drawing/2014/main" val="20007"/>
                    </a:ext>
                  </a:extLst>
                </a:gridCol>
                <a:gridCol w="694175">
                  <a:extLst>
                    <a:ext uri="{9D8B030D-6E8A-4147-A177-3AD203B41FA5}">
                      <a16:colId xmlns="" xmlns:a16="http://schemas.microsoft.com/office/drawing/2014/main" val="20008"/>
                    </a:ext>
                  </a:extLst>
                </a:gridCol>
                <a:gridCol w="631075">
                  <a:extLst>
                    <a:ext uri="{9D8B030D-6E8A-4147-A177-3AD203B41FA5}">
                      <a16:colId xmlns="" xmlns:a16="http://schemas.microsoft.com/office/drawing/2014/main" val="20009"/>
                    </a:ext>
                  </a:extLst>
                </a:gridCol>
              </a:tblGrid>
              <a:tr h="531050">
                <a:tc>
                  <a:txBody>
                    <a:bodyPr/>
                    <a:lstStyle/>
                    <a:p>
                      <a:pPr marL="0" marR="0" lvl="0" indent="0" algn="ctr" rtl="0">
                        <a:spcBef>
                          <a:spcPts val="0"/>
                        </a:spcBef>
                        <a:spcAft>
                          <a:spcPts val="0"/>
                        </a:spcAft>
                        <a:buNone/>
                      </a:pPr>
                      <a:r>
                        <a:rPr lang="en-US" sz="1800">
                          <a:solidFill>
                            <a:srgbClr val="C55A11"/>
                          </a:solidFill>
                        </a:rPr>
                        <a:t>0</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1</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2</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3</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4</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5</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6</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7</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8</a:t>
                      </a:r>
                      <a:endParaRPr/>
                    </a:p>
                  </a:txBody>
                  <a:tcPr marL="74300" marR="74300" marT="45725" marB="45725" anchor="ctr"/>
                </a:tc>
                <a:tc>
                  <a:txBody>
                    <a:bodyPr/>
                    <a:lstStyle/>
                    <a:p>
                      <a:pPr marL="0" marR="0" lvl="0" indent="0" algn="ctr" rtl="0">
                        <a:spcBef>
                          <a:spcPts val="0"/>
                        </a:spcBef>
                        <a:spcAft>
                          <a:spcPts val="0"/>
                        </a:spcAft>
                        <a:buNone/>
                      </a:pPr>
                      <a:r>
                        <a:rPr lang="en-US" sz="1800">
                          <a:solidFill>
                            <a:srgbClr val="C55A11"/>
                          </a:solidFill>
                        </a:rPr>
                        <a:t>9</a:t>
                      </a:r>
                      <a:endParaRPr/>
                    </a:p>
                  </a:txBody>
                  <a:tcPr marL="74300" marR="74300" marT="45725" marB="45725" anchor="ctr"/>
                </a:tc>
                <a:extLst>
                  <a:ext uri="{0D108BD9-81ED-4DB2-BD59-A6C34878D82A}">
                    <a16:rowId xmlns="" xmlns:a16="http://schemas.microsoft.com/office/drawing/2014/main" val="10000"/>
                  </a:ext>
                </a:extLst>
              </a:tr>
              <a:tr h="531050">
                <a:tc>
                  <a:txBody>
                    <a:bodyPr/>
                    <a:lstStyle/>
                    <a:p>
                      <a:pPr marL="0" marR="0" lvl="0" indent="0" algn="ctr" rtl="0">
                        <a:spcBef>
                          <a:spcPts val="0"/>
                        </a:spcBef>
                        <a:spcAft>
                          <a:spcPts val="0"/>
                        </a:spcAft>
                        <a:buNone/>
                      </a:pPr>
                      <a:r>
                        <a:rPr lang="en-US" sz="1800">
                          <a:solidFill>
                            <a:srgbClr val="C55A11"/>
                          </a:solidFill>
                        </a:rPr>
                        <a:t>1</a:t>
                      </a:r>
                      <a:endParaRPr/>
                    </a:p>
                  </a:txBody>
                  <a:tcPr marL="74300" marR="74300" marT="45725" marB="45725" anchor="ctr"/>
                </a:tc>
                <a:tc>
                  <a:txBody>
                    <a:bodyPr/>
                    <a:lstStyle/>
                    <a:p>
                      <a:pPr marL="0" marR="0" lvl="0" indent="0" algn="ctr" rtl="0">
                        <a:spcBef>
                          <a:spcPts val="0"/>
                        </a:spcBef>
                        <a:spcAft>
                          <a:spcPts val="0"/>
                        </a:spcAft>
                        <a:buNone/>
                      </a:pPr>
                      <a:r>
                        <a:rPr lang="en-US" sz="1800"/>
                        <a:t>1</a:t>
                      </a:r>
                      <a:endParaRPr/>
                    </a:p>
                  </a:txBody>
                  <a:tcPr marL="74300" marR="74300" marT="45725" marB="45725" anchor="ctr"/>
                </a:tc>
                <a:tc>
                  <a:txBody>
                    <a:bodyPr/>
                    <a:lstStyle/>
                    <a:p>
                      <a:pPr marL="0" marR="0" lvl="0" indent="0" algn="ctr" rtl="0">
                        <a:spcBef>
                          <a:spcPts val="0"/>
                        </a:spcBef>
                        <a:spcAft>
                          <a:spcPts val="0"/>
                        </a:spcAft>
                        <a:buNone/>
                      </a:pPr>
                      <a:r>
                        <a:rPr lang="en-US" sz="1800"/>
                        <a:t>2</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4</a:t>
                      </a:r>
                      <a:endParaRPr/>
                    </a:p>
                  </a:txBody>
                  <a:tcPr marL="74300" marR="74300" marT="45725" marB="45725" anchor="ctr"/>
                </a:tc>
                <a:tc>
                  <a:txBody>
                    <a:bodyPr/>
                    <a:lstStyle/>
                    <a:p>
                      <a:pPr marL="0" marR="0" lvl="0" indent="0" algn="ctr" rtl="0">
                        <a:spcBef>
                          <a:spcPts val="0"/>
                        </a:spcBef>
                        <a:spcAft>
                          <a:spcPts val="0"/>
                        </a:spcAft>
                        <a:buNone/>
                      </a:pPr>
                      <a:r>
                        <a:rPr lang="en-US" sz="1800"/>
                        <a:t>5</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7</a:t>
                      </a:r>
                      <a:endParaRPr/>
                    </a:p>
                  </a:txBody>
                  <a:tcPr marL="74300" marR="74300" marT="45725" marB="45725" anchor="ctr"/>
                </a:tc>
                <a:tc>
                  <a:txBody>
                    <a:bodyPr/>
                    <a:lstStyle/>
                    <a:p>
                      <a:pPr marL="0" marR="0" lvl="0" indent="0" algn="ctr" rtl="0">
                        <a:spcBef>
                          <a:spcPts val="0"/>
                        </a:spcBef>
                        <a:spcAft>
                          <a:spcPts val="0"/>
                        </a:spcAft>
                        <a:buNone/>
                      </a:pPr>
                      <a:r>
                        <a:rPr lang="en-US" sz="1800"/>
                        <a:t>8</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extLst>
                  <a:ext uri="{0D108BD9-81ED-4DB2-BD59-A6C34878D82A}">
                    <a16:rowId xmlns="" xmlns:a16="http://schemas.microsoft.com/office/drawing/2014/main" val="10001"/>
                  </a:ext>
                </a:extLst>
              </a:tr>
              <a:tr h="531050">
                <a:tc>
                  <a:txBody>
                    <a:bodyPr/>
                    <a:lstStyle/>
                    <a:p>
                      <a:pPr marL="0" marR="0" lvl="0" indent="0" algn="ctr" rtl="0">
                        <a:spcBef>
                          <a:spcPts val="0"/>
                        </a:spcBef>
                        <a:spcAft>
                          <a:spcPts val="0"/>
                        </a:spcAft>
                        <a:buNone/>
                      </a:pPr>
                      <a:r>
                        <a:rPr lang="en-US" sz="1800">
                          <a:solidFill>
                            <a:srgbClr val="C55A11"/>
                          </a:solidFill>
                        </a:rPr>
                        <a:t>2</a:t>
                      </a:r>
                      <a:endParaRPr/>
                    </a:p>
                  </a:txBody>
                  <a:tcPr marL="74300" marR="74300" marT="45725" marB="45725" anchor="ctr"/>
                </a:tc>
                <a:tc>
                  <a:txBody>
                    <a:bodyPr/>
                    <a:lstStyle/>
                    <a:p>
                      <a:pPr marL="0" marR="0" lvl="0" indent="0" algn="ctr" rtl="0">
                        <a:spcBef>
                          <a:spcPts val="0"/>
                        </a:spcBef>
                        <a:spcAft>
                          <a:spcPts val="0"/>
                        </a:spcAft>
                        <a:buNone/>
                      </a:pPr>
                      <a:r>
                        <a:rPr lang="en-US" sz="1800"/>
                        <a:t>2</a:t>
                      </a:r>
                      <a:endParaRPr/>
                    </a:p>
                  </a:txBody>
                  <a:tcPr marL="74300" marR="74300" marT="45725" marB="45725" anchor="ctr"/>
                </a:tc>
                <a:tc>
                  <a:txBody>
                    <a:bodyPr/>
                    <a:lstStyle/>
                    <a:p>
                      <a:pPr marL="0" marR="0" lvl="0" indent="0" algn="ctr" rtl="0">
                        <a:spcBef>
                          <a:spcPts val="0"/>
                        </a:spcBef>
                        <a:spcAft>
                          <a:spcPts val="0"/>
                        </a:spcAft>
                        <a:buNone/>
                      </a:pPr>
                      <a:r>
                        <a:rPr lang="en-US" sz="1800"/>
                        <a:t>4</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8</a:t>
                      </a:r>
                      <a:endParaRPr/>
                    </a:p>
                  </a:txBody>
                  <a:tcPr marL="74300" marR="74300" marT="45725" marB="45725" anchor="ctr"/>
                </a:tc>
                <a:tc>
                  <a:txBody>
                    <a:bodyPr/>
                    <a:lstStyle/>
                    <a:p>
                      <a:pPr marL="0" marR="0" lvl="0" indent="0" algn="ctr" rtl="0">
                        <a:spcBef>
                          <a:spcPts val="0"/>
                        </a:spcBef>
                        <a:spcAft>
                          <a:spcPts val="0"/>
                        </a:spcAft>
                        <a:buNone/>
                      </a:pPr>
                      <a:r>
                        <a:rPr lang="en-US" sz="1800"/>
                        <a:t>1</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5</a:t>
                      </a:r>
                      <a:endParaRPr/>
                    </a:p>
                  </a:txBody>
                  <a:tcPr marL="74300" marR="74300" marT="45725" marB="45725" anchor="ctr"/>
                </a:tc>
                <a:tc>
                  <a:txBody>
                    <a:bodyPr/>
                    <a:lstStyle/>
                    <a:p>
                      <a:pPr marL="0" marR="0" lvl="0" indent="0" algn="ctr" rtl="0">
                        <a:spcBef>
                          <a:spcPts val="0"/>
                        </a:spcBef>
                        <a:spcAft>
                          <a:spcPts val="0"/>
                        </a:spcAft>
                        <a:buNone/>
                      </a:pPr>
                      <a:r>
                        <a:rPr lang="en-US" sz="1800"/>
                        <a:t>7</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extLst>
                  <a:ext uri="{0D108BD9-81ED-4DB2-BD59-A6C34878D82A}">
                    <a16:rowId xmlns="" xmlns:a16="http://schemas.microsoft.com/office/drawing/2014/main" val="10002"/>
                  </a:ext>
                </a:extLst>
              </a:tr>
              <a:tr h="524868">
                <a:tc>
                  <a:txBody>
                    <a:bodyPr/>
                    <a:lstStyle/>
                    <a:p>
                      <a:pPr marL="0" marR="0" lvl="0" indent="0" algn="ctr" rtl="0">
                        <a:spcBef>
                          <a:spcPts val="0"/>
                        </a:spcBef>
                        <a:spcAft>
                          <a:spcPts val="0"/>
                        </a:spcAft>
                        <a:buNone/>
                      </a:pPr>
                      <a:r>
                        <a:rPr lang="en-US" sz="1800">
                          <a:solidFill>
                            <a:srgbClr val="C55A11"/>
                          </a:solidFill>
                        </a:rPr>
                        <a:t>3</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extLst>
                  <a:ext uri="{0D108BD9-81ED-4DB2-BD59-A6C34878D82A}">
                    <a16:rowId xmlns="" xmlns:a16="http://schemas.microsoft.com/office/drawing/2014/main" val="10003"/>
                  </a:ext>
                </a:extLst>
              </a:tr>
              <a:tr h="531050">
                <a:tc>
                  <a:txBody>
                    <a:bodyPr/>
                    <a:lstStyle/>
                    <a:p>
                      <a:pPr marL="0" marR="0" lvl="0" indent="0" algn="ctr" rtl="0">
                        <a:spcBef>
                          <a:spcPts val="0"/>
                        </a:spcBef>
                        <a:spcAft>
                          <a:spcPts val="0"/>
                        </a:spcAft>
                        <a:buNone/>
                      </a:pPr>
                      <a:r>
                        <a:rPr lang="en-US" sz="1800">
                          <a:solidFill>
                            <a:srgbClr val="C55A11"/>
                          </a:solidFill>
                        </a:rPr>
                        <a:t>4</a:t>
                      </a:r>
                      <a:endParaRPr/>
                    </a:p>
                  </a:txBody>
                  <a:tcPr marL="74300" marR="74300" marT="45725" marB="45725" anchor="ctr"/>
                </a:tc>
                <a:tc>
                  <a:txBody>
                    <a:bodyPr/>
                    <a:lstStyle/>
                    <a:p>
                      <a:pPr marL="0" marR="0" lvl="0" indent="0" algn="ctr" rtl="0">
                        <a:spcBef>
                          <a:spcPts val="0"/>
                        </a:spcBef>
                        <a:spcAft>
                          <a:spcPts val="0"/>
                        </a:spcAft>
                        <a:buNone/>
                      </a:pPr>
                      <a:r>
                        <a:rPr lang="en-US" sz="1800"/>
                        <a:t>4</a:t>
                      </a:r>
                      <a:endParaRPr/>
                    </a:p>
                  </a:txBody>
                  <a:tcPr marL="74300" marR="74300" marT="45725" marB="45725" anchor="ctr"/>
                </a:tc>
                <a:tc>
                  <a:txBody>
                    <a:bodyPr/>
                    <a:lstStyle/>
                    <a:p>
                      <a:pPr marL="0" marR="0" lvl="0" indent="0" algn="ctr" rtl="0">
                        <a:spcBef>
                          <a:spcPts val="0"/>
                        </a:spcBef>
                        <a:spcAft>
                          <a:spcPts val="0"/>
                        </a:spcAft>
                        <a:buNone/>
                      </a:pPr>
                      <a:r>
                        <a:rPr lang="en-US" sz="1800"/>
                        <a:t>8</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7</a:t>
                      </a:r>
                      <a:endParaRPr/>
                    </a:p>
                  </a:txBody>
                  <a:tcPr marL="74300" marR="74300" marT="45725" marB="45725" anchor="ctr"/>
                </a:tc>
                <a:tc>
                  <a:txBody>
                    <a:bodyPr/>
                    <a:lstStyle/>
                    <a:p>
                      <a:pPr marL="0" marR="0" lvl="0" indent="0" algn="ctr" rtl="0">
                        <a:spcBef>
                          <a:spcPts val="0"/>
                        </a:spcBef>
                        <a:spcAft>
                          <a:spcPts val="0"/>
                        </a:spcAft>
                        <a:buNone/>
                      </a:pPr>
                      <a:r>
                        <a:rPr lang="en-US" sz="1800"/>
                        <a:t>2</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1</a:t>
                      </a:r>
                      <a:endParaRPr/>
                    </a:p>
                  </a:txBody>
                  <a:tcPr marL="74300" marR="74300" marT="45725" marB="45725" anchor="ctr"/>
                </a:tc>
                <a:tc>
                  <a:txBody>
                    <a:bodyPr/>
                    <a:lstStyle/>
                    <a:p>
                      <a:pPr marL="0" marR="0" lvl="0" indent="0" algn="ctr" rtl="0">
                        <a:spcBef>
                          <a:spcPts val="0"/>
                        </a:spcBef>
                        <a:spcAft>
                          <a:spcPts val="0"/>
                        </a:spcAft>
                        <a:buNone/>
                      </a:pPr>
                      <a:r>
                        <a:rPr lang="en-US" sz="1800"/>
                        <a:t>5</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extLst>
                  <a:ext uri="{0D108BD9-81ED-4DB2-BD59-A6C34878D82A}">
                    <a16:rowId xmlns="" xmlns:a16="http://schemas.microsoft.com/office/drawing/2014/main" val="10004"/>
                  </a:ext>
                </a:extLst>
              </a:tr>
              <a:tr h="531050">
                <a:tc>
                  <a:txBody>
                    <a:bodyPr/>
                    <a:lstStyle/>
                    <a:p>
                      <a:pPr marL="0" marR="0" lvl="0" indent="0" algn="ctr" rtl="0">
                        <a:spcBef>
                          <a:spcPts val="0"/>
                        </a:spcBef>
                        <a:spcAft>
                          <a:spcPts val="0"/>
                        </a:spcAft>
                        <a:buNone/>
                      </a:pPr>
                      <a:r>
                        <a:rPr lang="en-US" sz="1800">
                          <a:solidFill>
                            <a:srgbClr val="C55A11"/>
                          </a:solidFill>
                        </a:rPr>
                        <a:t>5</a:t>
                      </a:r>
                      <a:endParaRPr/>
                    </a:p>
                  </a:txBody>
                  <a:tcPr marL="74300" marR="74300" marT="45725" marB="45725" anchor="ctr"/>
                </a:tc>
                <a:tc>
                  <a:txBody>
                    <a:bodyPr/>
                    <a:lstStyle/>
                    <a:p>
                      <a:pPr marL="0" marR="0" lvl="0" indent="0" algn="ctr" rtl="0">
                        <a:spcBef>
                          <a:spcPts val="0"/>
                        </a:spcBef>
                        <a:spcAft>
                          <a:spcPts val="0"/>
                        </a:spcAft>
                        <a:buNone/>
                      </a:pPr>
                      <a:r>
                        <a:rPr lang="en-US" sz="1800"/>
                        <a:t>5</a:t>
                      </a:r>
                      <a:endParaRPr/>
                    </a:p>
                  </a:txBody>
                  <a:tcPr marL="74300" marR="74300" marT="45725" marB="45725" anchor="ctr"/>
                </a:tc>
                <a:tc>
                  <a:txBody>
                    <a:bodyPr/>
                    <a:lstStyle/>
                    <a:p>
                      <a:pPr marL="0" marR="0" lvl="0" indent="0" algn="ctr" rtl="0">
                        <a:spcBef>
                          <a:spcPts val="0"/>
                        </a:spcBef>
                        <a:spcAft>
                          <a:spcPts val="0"/>
                        </a:spcAft>
                        <a:buNone/>
                      </a:pPr>
                      <a:r>
                        <a:rPr lang="en-US" sz="1800"/>
                        <a:t>1</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2</a:t>
                      </a:r>
                      <a:endParaRPr/>
                    </a:p>
                  </a:txBody>
                  <a:tcPr marL="74300" marR="74300" marT="45725" marB="45725" anchor="ctr"/>
                </a:tc>
                <a:tc>
                  <a:txBody>
                    <a:bodyPr/>
                    <a:lstStyle/>
                    <a:p>
                      <a:pPr marL="0" marR="0" lvl="0" indent="0" algn="ctr" rtl="0">
                        <a:spcBef>
                          <a:spcPts val="0"/>
                        </a:spcBef>
                        <a:spcAft>
                          <a:spcPts val="0"/>
                        </a:spcAft>
                        <a:buNone/>
                      </a:pPr>
                      <a:r>
                        <a:rPr lang="en-US" sz="1800"/>
                        <a:t>7</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8</a:t>
                      </a:r>
                      <a:endParaRPr/>
                    </a:p>
                  </a:txBody>
                  <a:tcPr marL="74300" marR="74300" marT="45725" marB="45725" anchor="ctr"/>
                </a:tc>
                <a:tc>
                  <a:txBody>
                    <a:bodyPr/>
                    <a:lstStyle/>
                    <a:p>
                      <a:pPr marL="0" marR="0" lvl="0" indent="0" algn="ctr" rtl="0">
                        <a:spcBef>
                          <a:spcPts val="0"/>
                        </a:spcBef>
                        <a:spcAft>
                          <a:spcPts val="0"/>
                        </a:spcAft>
                        <a:buNone/>
                      </a:pPr>
                      <a:r>
                        <a:rPr lang="en-US" sz="1800"/>
                        <a:t>4</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extLst>
                  <a:ext uri="{0D108BD9-81ED-4DB2-BD59-A6C34878D82A}">
                    <a16:rowId xmlns="" xmlns:a16="http://schemas.microsoft.com/office/drawing/2014/main" val="10005"/>
                  </a:ext>
                </a:extLst>
              </a:tr>
              <a:tr h="531050">
                <a:tc>
                  <a:txBody>
                    <a:bodyPr/>
                    <a:lstStyle/>
                    <a:p>
                      <a:pPr marL="0" marR="0" lvl="0" indent="0" algn="ctr" rtl="0">
                        <a:spcBef>
                          <a:spcPts val="0"/>
                        </a:spcBef>
                        <a:spcAft>
                          <a:spcPts val="0"/>
                        </a:spcAft>
                        <a:buNone/>
                      </a:pPr>
                      <a:r>
                        <a:rPr lang="en-US" sz="1800">
                          <a:solidFill>
                            <a:srgbClr val="C55A11"/>
                          </a:solidFill>
                        </a:rPr>
                        <a:t>6</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extLst>
                  <a:ext uri="{0D108BD9-81ED-4DB2-BD59-A6C34878D82A}">
                    <a16:rowId xmlns="" xmlns:a16="http://schemas.microsoft.com/office/drawing/2014/main" val="10006"/>
                  </a:ext>
                </a:extLst>
              </a:tr>
              <a:tr h="531050">
                <a:tc>
                  <a:txBody>
                    <a:bodyPr/>
                    <a:lstStyle/>
                    <a:p>
                      <a:pPr marL="0" marR="0" lvl="0" indent="0" algn="ctr" rtl="0">
                        <a:spcBef>
                          <a:spcPts val="0"/>
                        </a:spcBef>
                        <a:spcAft>
                          <a:spcPts val="0"/>
                        </a:spcAft>
                        <a:buNone/>
                      </a:pPr>
                      <a:r>
                        <a:rPr lang="en-US" sz="1800">
                          <a:solidFill>
                            <a:srgbClr val="C55A11"/>
                          </a:solidFill>
                        </a:rPr>
                        <a:t>7</a:t>
                      </a:r>
                      <a:endParaRPr/>
                    </a:p>
                  </a:txBody>
                  <a:tcPr marL="74300" marR="74300" marT="45725" marB="45725" anchor="ctr"/>
                </a:tc>
                <a:tc>
                  <a:txBody>
                    <a:bodyPr/>
                    <a:lstStyle/>
                    <a:p>
                      <a:pPr marL="0" marR="0" lvl="0" indent="0" algn="ctr" rtl="0">
                        <a:spcBef>
                          <a:spcPts val="0"/>
                        </a:spcBef>
                        <a:spcAft>
                          <a:spcPts val="0"/>
                        </a:spcAft>
                        <a:buNone/>
                      </a:pPr>
                      <a:r>
                        <a:rPr lang="en-US" sz="1800"/>
                        <a:t>7</a:t>
                      </a:r>
                      <a:endParaRPr/>
                    </a:p>
                  </a:txBody>
                  <a:tcPr marL="74300" marR="74300" marT="45725" marB="45725" anchor="ctr"/>
                </a:tc>
                <a:tc>
                  <a:txBody>
                    <a:bodyPr/>
                    <a:lstStyle/>
                    <a:p>
                      <a:pPr marL="0" marR="0" lvl="0" indent="0" algn="ctr" rtl="0">
                        <a:spcBef>
                          <a:spcPts val="0"/>
                        </a:spcBef>
                        <a:spcAft>
                          <a:spcPts val="0"/>
                        </a:spcAft>
                        <a:buNone/>
                      </a:pPr>
                      <a:r>
                        <a:rPr lang="en-US" sz="1800"/>
                        <a:t>5</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1</a:t>
                      </a:r>
                      <a:endParaRPr/>
                    </a:p>
                  </a:txBody>
                  <a:tcPr marL="74300" marR="74300" marT="45725" marB="45725" anchor="ctr"/>
                </a:tc>
                <a:tc>
                  <a:txBody>
                    <a:bodyPr/>
                    <a:lstStyle/>
                    <a:p>
                      <a:pPr marL="0" marR="0" lvl="0" indent="0" algn="ctr" rtl="0">
                        <a:spcBef>
                          <a:spcPts val="0"/>
                        </a:spcBef>
                        <a:spcAft>
                          <a:spcPts val="0"/>
                        </a:spcAft>
                        <a:buNone/>
                      </a:pPr>
                      <a:r>
                        <a:rPr lang="en-US" sz="1800"/>
                        <a:t>8</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4</a:t>
                      </a:r>
                      <a:endParaRPr/>
                    </a:p>
                  </a:txBody>
                  <a:tcPr marL="74300" marR="74300" marT="45725" marB="45725" anchor="ctr"/>
                </a:tc>
                <a:tc>
                  <a:txBody>
                    <a:bodyPr/>
                    <a:lstStyle/>
                    <a:p>
                      <a:pPr marL="0" marR="0" lvl="0" indent="0" algn="ctr" rtl="0">
                        <a:spcBef>
                          <a:spcPts val="0"/>
                        </a:spcBef>
                        <a:spcAft>
                          <a:spcPts val="0"/>
                        </a:spcAft>
                        <a:buNone/>
                      </a:pPr>
                      <a:r>
                        <a:rPr lang="en-US" sz="1800"/>
                        <a:t>2</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extLst>
                  <a:ext uri="{0D108BD9-81ED-4DB2-BD59-A6C34878D82A}">
                    <a16:rowId xmlns="" xmlns:a16="http://schemas.microsoft.com/office/drawing/2014/main" val="10007"/>
                  </a:ext>
                </a:extLst>
              </a:tr>
              <a:tr h="531050">
                <a:tc>
                  <a:txBody>
                    <a:bodyPr/>
                    <a:lstStyle/>
                    <a:p>
                      <a:pPr marL="0" marR="0" lvl="0" indent="0" algn="ctr" rtl="0">
                        <a:spcBef>
                          <a:spcPts val="0"/>
                        </a:spcBef>
                        <a:spcAft>
                          <a:spcPts val="0"/>
                        </a:spcAft>
                        <a:buNone/>
                      </a:pPr>
                      <a:r>
                        <a:rPr lang="en-US" sz="1800">
                          <a:solidFill>
                            <a:srgbClr val="C55A11"/>
                          </a:solidFill>
                        </a:rPr>
                        <a:t>8</a:t>
                      </a:r>
                      <a:endParaRPr/>
                    </a:p>
                  </a:txBody>
                  <a:tcPr marL="74300" marR="74300" marT="45725" marB="45725" anchor="ctr"/>
                </a:tc>
                <a:tc>
                  <a:txBody>
                    <a:bodyPr/>
                    <a:lstStyle/>
                    <a:p>
                      <a:pPr marL="0" marR="0" lvl="0" indent="0" algn="ctr" rtl="0">
                        <a:spcBef>
                          <a:spcPts val="0"/>
                        </a:spcBef>
                        <a:spcAft>
                          <a:spcPts val="0"/>
                        </a:spcAft>
                        <a:buNone/>
                      </a:pPr>
                      <a:r>
                        <a:rPr lang="en-US" sz="1800"/>
                        <a:t>8</a:t>
                      </a:r>
                      <a:endParaRPr/>
                    </a:p>
                  </a:txBody>
                  <a:tcPr marL="74300" marR="74300" marT="45725" marB="45725" anchor="ctr"/>
                </a:tc>
                <a:tc>
                  <a:txBody>
                    <a:bodyPr/>
                    <a:lstStyle/>
                    <a:p>
                      <a:pPr marL="0" marR="0" lvl="0" indent="0" algn="ctr" rtl="0">
                        <a:spcBef>
                          <a:spcPts val="0"/>
                        </a:spcBef>
                        <a:spcAft>
                          <a:spcPts val="0"/>
                        </a:spcAft>
                        <a:buNone/>
                      </a:pPr>
                      <a:r>
                        <a:rPr lang="en-US" sz="1800"/>
                        <a:t>7</a:t>
                      </a:r>
                      <a:endParaRPr/>
                    </a:p>
                  </a:txBody>
                  <a:tcPr marL="74300" marR="74300" marT="45725" marB="45725" anchor="ctr"/>
                </a:tc>
                <a:tc>
                  <a:txBody>
                    <a:bodyPr/>
                    <a:lstStyle/>
                    <a:p>
                      <a:pPr marL="0" marR="0" lvl="0" indent="0" algn="ctr" rtl="0">
                        <a:spcBef>
                          <a:spcPts val="0"/>
                        </a:spcBef>
                        <a:spcAft>
                          <a:spcPts val="0"/>
                        </a:spcAft>
                        <a:buNone/>
                      </a:pPr>
                      <a:r>
                        <a:rPr lang="en-US" sz="1800"/>
                        <a:t>6</a:t>
                      </a:r>
                      <a:endParaRPr/>
                    </a:p>
                  </a:txBody>
                  <a:tcPr marL="74300" marR="74300" marT="45725" marB="45725" anchor="ctr"/>
                </a:tc>
                <a:tc>
                  <a:txBody>
                    <a:bodyPr/>
                    <a:lstStyle/>
                    <a:p>
                      <a:pPr marL="0" marR="0" lvl="0" indent="0" algn="ctr" rtl="0">
                        <a:spcBef>
                          <a:spcPts val="0"/>
                        </a:spcBef>
                        <a:spcAft>
                          <a:spcPts val="0"/>
                        </a:spcAft>
                        <a:buNone/>
                      </a:pPr>
                      <a:r>
                        <a:rPr lang="en-US" sz="1800"/>
                        <a:t>5</a:t>
                      </a:r>
                      <a:endParaRPr/>
                    </a:p>
                  </a:txBody>
                  <a:tcPr marL="74300" marR="74300" marT="45725" marB="45725" anchor="ctr"/>
                </a:tc>
                <a:tc>
                  <a:txBody>
                    <a:bodyPr/>
                    <a:lstStyle/>
                    <a:p>
                      <a:pPr marL="0" marR="0" lvl="0" indent="0" algn="ctr" rtl="0">
                        <a:spcBef>
                          <a:spcPts val="0"/>
                        </a:spcBef>
                        <a:spcAft>
                          <a:spcPts val="0"/>
                        </a:spcAft>
                        <a:buNone/>
                      </a:pPr>
                      <a:r>
                        <a:rPr lang="en-US" sz="1800"/>
                        <a:t>4</a:t>
                      </a:r>
                      <a:endParaRPr/>
                    </a:p>
                  </a:txBody>
                  <a:tcPr marL="74300" marR="74300" marT="45725" marB="45725" anchor="ctr"/>
                </a:tc>
                <a:tc>
                  <a:txBody>
                    <a:bodyPr/>
                    <a:lstStyle/>
                    <a:p>
                      <a:pPr marL="0" marR="0" lvl="0" indent="0" algn="ctr" rtl="0">
                        <a:spcBef>
                          <a:spcPts val="0"/>
                        </a:spcBef>
                        <a:spcAft>
                          <a:spcPts val="0"/>
                        </a:spcAft>
                        <a:buNone/>
                      </a:pPr>
                      <a:r>
                        <a:rPr lang="en-US" sz="1800"/>
                        <a:t>3</a:t>
                      </a:r>
                      <a:endParaRPr/>
                    </a:p>
                  </a:txBody>
                  <a:tcPr marL="74300" marR="74300" marT="45725" marB="45725" anchor="ctr"/>
                </a:tc>
                <a:tc>
                  <a:txBody>
                    <a:bodyPr/>
                    <a:lstStyle/>
                    <a:p>
                      <a:pPr marL="0" marR="0" lvl="0" indent="0" algn="ctr" rtl="0">
                        <a:spcBef>
                          <a:spcPts val="0"/>
                        </a:spcBef>
                        <a:spcAft>
                          <a:spcPts val="0"/>
                        </a:spcAft>
                        <a:buNone/>
                      </a:pPr>
                      <a:r>
                        <a:rPr lang="en-US" sz="1800"/>
                        <a:t>2</a:t>
                      </a:r>
                      <a:endParaRPr/>
                    </a:p>
                  </a:txBody>
                  <a:tcPr marL="74300" marR="74300" marT="45725" marB="45725" anchor="ctr"/>
                </a:tc>
                <a:tc>
                  <a:txBody>
                    <a:bodyPr/>
                    <a:lstStyle/>
                    <a:p>
                      <a:pPr marL="0" marR="0" lvl="0" indent="0" algn="ctr" rtl="0">
                        <a:spcBef>
                          <a:spcPts val="0"/>
                        </a:spcBef>
                        <a:spcAft>
                          <a:spcPts val="0"/>
                        </a:spcAft>
                        <a:buNone/>
                      </a:pPr>
                      <a:r>
                        <a:rPr lang="en-US" sz="1800"/>
                        <a:t>1</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extLst>
                  <a:ext uri="{0D108BD9-81ED-4DB2-BD59-A6C34878D82A}">
                    <a16:rowId xmlns="" xmlns:a16="http://schemas.microsoft.com/office/drawing/2014/main" val="10008"/>
                  </a:ext>
                </a:extLst>
              </a:tr>
              <a:tr h="531050">
                <a:tc>
                  <a:txBody>
                    <a:bodyPr/>
                    <a:lstStyle/>
                    <a:p>
                      <a:pPr marL="0" marR="0" lvl="0" indent="0" algn="ctr" rtl="0">
                        <a:spcBef>
                          <a:spcPts val="0"/>
                        </a:spcBef>
                        <a:spcAft>
                          <a:spcPts val="0"/>
                        </a:spcAft>
                        <a:buNone/>
                      </a:pPr>
                      <a:r>
                        <a:rPr lang="en-US" sz="1800">
                          <a:solidFill>
                            <a:srgbClr val="C55A11"/>
                          </a:solidFill>
                        </a:rPr>
                        <a:t>9</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a:t>9</a:t>
                      </a:r>
                      <a:endParaRPr/>
                    </a:p>
                  </a:txBody>
                  <a:tcPr marL="74300" marR="74300" marT="45725" marB="45725" anchor="ctr"/>
                </a:tc>
                <a:tc>
                  <a:txBody>
                    <a:bodyPr/>
                    <a:lstStyle/>
                    <a:p>
                      <a:pPr marL="0" marR="0" lvl="0" indent="0" algn="ctr" rtl="0">
                        <a:spcBef>
                          <a:spcPts val="0"/>
                        </a:spcBef>
                        <a:spcAft>
                          <a:spcPts val="0"/>
                        </a:spcAft>
                        <a:buNone/>
                      </a:pPr>
                      <a:r>
                        <a:rPr lang="en-US" sz="1800" dirty="0"/>
                        <a:t>9</a:t>
                      </a:r>
                      <a:endParaRPr/>
                    </a:p>
                  </a:txBody>
                  <a:tcPr marL="74300" marR="74300" marT="45725" marB="45725" anchor="ctr"/>
                </a:tc>
                <a:extLst>
                  <a:ext uri="{0D108BD9-81ED-4DB2-BD59-A6C34878D82A}">
                    <a16:rowId xmlns="" xmlns:a16="http://schemas.microsoft.com/office/drawing/2014/main" val="10009"/>
                  </a:ext>
                </a:extLst>
              </a:tr>
            </a:tbl>
          </a:graphicData>
        </a:graphic>
      </p:graphicFrame>
      <p:cxnSp>
        <p:nvCxnSpPr>
          <p:cNvPr id="329" name="Google Shape;329;p40"/>
          <p:cNvCxnSpPr/>
          <p:nvPr/>
        </p:nvCxnSpPr>
        <p:spPr>
          <a:xfrm>
            <a:off x="3857625" y="1690688"/>
            <a:ext cx="657225" cy="2166204"/>
          </a:xfrm>
          <a:prstGeom prst="straightConnector1">
            <a:avLst/>
          </a:prstGeom>
          <a:noFill/>
          <a:ln w="9525" cap="flat" cmpd="sng">
            <a:solidFill>
              <a:schemeClr val="accent1"/>
            </a:solidFill>
            <a:prstDash val="solid"/>
            <a:miter lim="800000"/>
            <a:headEnd type="none" w="sm" len="sm"/>
            <a:tailEnd type="none" w="sm" len="sm"/>
          </a:ln>
        </p:spPr>
      </p:cxnSp>
      <p:cxnSp>
        <p:nvCxnSpPr>
          <p:cNvPr id="330" name="Google Shape;330;p40"/>
          <p:cNvCxnSpPr/>
          <p:nvPr/>
        </p:nvCxnSpPr>
        <p:spPr>
          <a:xfrm>
            <a:off x="4514850" y="3845169"/>
            <a:ext cx="1314450" cy="1043354"/>
          </a:xfrm>
          <a:prstGeom prst="straightConnector1">
            <a:avLst/>
          </a:prstGeom>
          <a:noFill/>
          <a:ln w="9525" cap="flat" cmpd="sng">
            <a:solidFill>
              <a:schemeClr val="accent1"/>
            </a:solidFill>
            <a:prstDash val="solid"/>
            <a:miter lim="800000"/>
            <a:headEnd type="none" w="sm" len="sm"/>
            <a:tailEnd type="none" w="sm" len="sm"/>
          </a:ln>
        </p:spPr>
      </p:cxnSp>
      <p:cxnSp>
        <p:nvCxnSpPr>
          <p:cNvPr id="331" name="Google Shape;331;p40"/>
          <p:cNvCxnSpPr/>
          <p:nvPr/>
        </p:nvCxnSpPr>
        <p:spPr>
          <a:xfrm>
            <a:off x="5829300" y="4888524"/>
            <a:ext cx="2495550" cy="550985"/>
          </a:xfrm>
          <a:prstGeom prst="straightConnector1">
            <a:avLst/>
          </a:prstGeom>
          <a:noFill/>
          <a:ln w="9525" cap="flat" cmpd="sng">
            <a:solidFill>
              <a:schemeClr val="accent1"/>
            </a:solidFill>
            <a:prstDash val="solid"/>
            <a:miter lim="800000"/>
            <a:headEnd type="none" w="sm" len="sm"/>
            <a:tailEnd type="none" w="sm" len="sm"/>
          </a:ln>
        </p:spPr>
      </p:cxnSp>
      <p:cxnSp>
        <p:nvCxnSpPr>
          <p:cNvPr id="332" name="Google Shape;332;p40"/>
          <p:cNvCxnSpPr/>
          <p:nvPr/>
        </p:nvCxnSpPr>
        <p:spPr>
          <a:xfrm>
            <a:off x="3857625" y="1690688"/>
            <a:ext cx="2557364" cy="554322"/>
          </a:xfrm>
          <a:prstGeom prst="straightConnector1">
            <a:avLst/>
          </a:prstGeom>
          <a:noFill/>
          <a:ln w="9525" cap="flat" cmpd="sng">
            <a:solidFill>
              <a:schemeClr val="accent1"/>
            </a:solidFill>
            <a:prstDash val="solid"/>
            <a:miter lim="800000"/>
            <a:headEnd type="none" w="sm" len="sm"/>
            <a:tailEnd type="none" w="sm" len="sm"/>
          </a:ln>
        </p:spPr>
      </p:cxnSp>
      <p:cxnSp>
        <p:nvCxnSpPr>
          <p:cNvPr id="333" name="Google Shape;333;p40"/>
          <p:cNvCxnSpPr/>
          <p:nvPr/>
        </p:nvCxnSpPr>
        <p:spPr>
          <a:xfrm>
            <a:off x="6409865" y="2245011"/>
            <a:ext cx="1245082" cy="1065749"/>
          </a:xfrm>
          <a:prstGeom prst="straightConnector1">
            <a:avLst/>
          </a:prstGeom>
          <a:noFill/>
          <a:ln w="9525" cap="flat" cmpd="sng">
            <a:solidFill>
              <a:schemeClr val="accent1"/>
            </a:solidFill>
            <a:prstDash val="solid"/>
            <a:miter lim="800000"/>
            <a:headEnd type="none" w="sm" len="sm"/>
            <a:tailEnd type="none" w="sm" len="sm"/>
          </a:ln>
        </p:spPr>
      </p:cxnSp>
      <p:cxnSp>
        <p:nvCxnSpPr>
          <p:cNvPr id="334" name="Google Shape;334;p40"/>
          <p:cNvCxnSpPr/>
          <p:nvPr/>
        </p:nvCxnSpPr>
        <p:spPr>
          <a:xfrm>
            <a:off x="7654947" y="3310760"/>
            <a:ext cx="669903" cy="2128749"/>
          </a:xfrm>
          <a:prstGeom prst="straightConnector1">
            <a:avLst/>
          </a:prstGeom>
          <a:noFill/>
          <a:ln w="9525" cap="flat" cmpd="sng">
            <a:solidFill>
              <a:schemeClr val="accent1"/>
            </a:solidFill>
            <a:prstDash val="solid"/>
            <a:miter lim="800000"/>
            <a:headEnd type="none" w="sm" len="sm"/>
            <a:tailEnd type="none" w="sm" len="sm"/>
          </a:ln>
        </p:spPr>
      </p:cxnSp>
      <p:grpSp>
        <p:nvGrpSpPr>
          <p:cNvPr id="335" name="Google Shape;335;p40"/>
          <p:cNvGrpSpPr/>
          <p:nvPr/>
        </p:nvGrpSpPr>
        <p:grpSpPr>
          <a:xfrm>
            <a:off x="3857625" y="1690688"/>
            <a:ext cx="4467225" cy="3748820"/>
            <a:chOff x="4747846" y="1690688"/>
            <a:chExt cx="5498123" cy="3748820"/>
          </a:xfrm>
        </p:grpSpPr>
        <p:cxnSp>
          <p:nvCxnSpPr>
            <p:cNvPr id="336" name="Google Shape;336;p40"/>
            <p:cNvCxnSpPr/>
            <p:nvPr/>
          </p:nvCxnSpPr>
          <p:spPr>
            <a:xfrm rot="10800000" flipH="1">
              <a:off x="4747846" y="1690688"/>
              <a:ext cx="808892" cy="554322"/>
            </a:xfrm>
            <a:prstGeom prst="straightConnector1">
              <a:avLst/>
            </a:prstGeom>
            <a:noFill/>
            <a:ln w="9525" cap="flat" cmpd="sng">
              <a:solidFill>
                <a:srgbClr val="FF0000"/>
              </a:solidFill>
              <a:prstDash val="solid"/>
              <a:miter lim="800000"/>
              <a:headEnd type="none" w="sm" len="sm"/>
              <a:tailEnd type="none" w="sm" len="sm"/>
            </a:ln>
          </p:spPr>
        </p:cxnSp>
        <p:cxnSp>
          <p:nvCxnSpPr>
            <p:cNvPr id="337" name="Google Shape;337;p40"/>
            <p:cNvCxnSpPr/>
            <p:nvPr/>
          </p:nvCxnSpPr>
          <p:spPr>
            <a:xfrm>
              <a:off x="4747846" y="2245010"/>
              <a:ext cx="4673627" cy="3194498"/>
            </a:xfrm>
            <a:prstGeom prst="straightConnector1">
              <a:avLst/>
            </a:prstGeom>
            <a:noFill/>
            <a:ln w="9525" cap="flat" cmpd="sng">
              <a:solidFill>
                <a:srgbClr val="FF0000"/>
              </a:solidFill>
              <a:prstDash val="solid"/>
              <a:miter lim="800000"/>
              <a:headEnd type="none" w="sm" len="sm"/>
              <a:tailEnd type="none" w="sm" len="sm"/>
            </a:ln>
          </p:spPr>
        </p:cxnSp>
        <p:cxnSp>
          <p:nvCxnSpPr>
            <p:cNvPr id="338" name="Google Shape;338;p40"/>
            <p:cNvCxnSpPr/>
            <p:nvPr/>
          </p:nvCxnSpPr>
          <p:spPr>
            <a:xfrm rot="10800000" flipH="1">
              <a:off x="9421473" y="4888523"/>
              <a:ext cx="824496" cy="550985"/>
            </a:xfrm>
            <a:prstGeom prst="straightConnector1">
              <a:avLst/>
            </a:prstGeom>
            <a:noFill/>
            <a:ln w="9525" cap="flat" cmpd="sng">
              <a:solidFill>
                <a:srgbClr val="FF0000"/>
              </a:solidFill>
              <a:prstDash val="solid"/>
              <a:miter lim="800000"/>
              <a:headEnd type="none" w="sm" len="sm"/>
              <a:tailEnd type="none" w="sm" len="sm"/>
            </a:ln>
          </p:spPr>
        </p:cxnSp>
        <p:cxnSp>
          <p:nvCxnSpPr>
            <p:cNvPr id="339" name="Google Shape;339;p40"/>
            <p:cNvCxnSpPr/>
            <p:nvPr/>
          </p:nvCxnSpPr>
          <p:spPr>
            <a:xfrm rot="10800000">
              <a:off x="5556738" y="1690688"/>
              <a:ext cx="4689231" cy="3197835"/>
            </a:xfrm>
            <a:prstGeom prst="straightConnector1">
              <a:avLst/>
            </a:prstGeom>
            <a:noFill/>
            <a:ln w="9525" cap="flat" cmpd="sng">
              <a:solidFill>
                <a:srgbClr val="FF0000"/>
              </a:solidFill>
              <a:prstDash val="solid"/>
              <a:miter lim="800000"/>
              <a:headEnd type="none" w="sm" len="sm"/>
              <a:tailEnd type="none" w="sm" len="sm"/>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500"/>
                                        <p:tgtEl>
                                          <p:spTgt spid="3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0"/>
                                        </p:tgtEl>
                                        <p:attrNameLst>
                                          <p:attrName>style.visibility</p:attrName>
                                        </p:attrNameLst>
                                      </p:cBhvr>
                                      <p:to>
                                        <p:strVal val="visible"/>
                                      </p:to>
                                    </p:set>
                                    <p:animEffect transition="in" filter="fade">
                                      <p:cBhvr>
                                        <p:cTn id="12" dur="500"/>
                                        <p:tgtEl>
                                          <p:spTgt spid="3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1"/>
                                        </p:tgtEl>
                                        <p:attrNameLst>
                                          <p:attrName>style.visibility</p:attrName>
                                        </p:attrNameLst>
                                      </p:cBhvr>
                                      <p:to>
                                        <p:strVal val="visible"/>
                                      </p:to>
                                    </p:set>
                                    <p:animEffect transition="in" filter="fade">
                                      <p:cBhvr>
                                        <p:cTn id="17" dur="500"/>
                                        <p:tgtEl>
                                          <p:spTgt spid="3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4"/>
                                        </p:tgtEl>
                                        <p:attrNameLst>
                                          <p:attrName>style.visibility</p:attrName>
                                        </p:attrNameLst>
                                      </p:cBhvr>
                                      <p:to>
                                        <p:strVal val="visible"/>
                                      </p:to>
                                    </p:set>
                                    <p:animEffect transition="in" filter="fade">
                                      <p:cBhvr>
                                        <p:cTn id="22" dur="500"/>
                                        <p:tgtEl>
                                          <p:spTgt spid="3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3"/>
                                        </p:tgtEl>
                                        <p:attrNameLst>
                                          <p:attrName>style.visibility</p:attrName>
                                        </p:attrNameLst>
                                      </p:cBhvr>
                                      <p:to>
                                        <p:strVal val="visible"/>
                                      </p:to>
                                    </p:set>
                                    <p:animEffect transition="in" filter="fade">
                                      <p:cBhvr>
                                        <p:cTn id="27" dur="500"/>
                                        <p:tgtEl>
                                          <p:spTgt spid="3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2"/>
                                        </p:tgtEl>
                                        <p:attrNameLst>
                                          <p:attrName>style.visibility</p:attrName>
                                        </p:attrNameLst>
                                      </p:cBhvr>
                                      <p:to>
                                        <p:strVal val="visible"/>
                                      </p:to>
                                    </p:set>
                                    <p:animEffect transition="in" filter="fade">
                                      <p:cBhvr>
                                        <p:cTn id="32" dur="500"/>
                                        <p:tgtEl>
                                          <p:spTgt spid="3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5"/>
                                        </p:tgtEl>
                                        <p:attrNameLst>
                                          <p:attrName>style.visibility</p:attrName>
                                        </p:attrNameLst>
                                      </p:cBhvr>
                                      <p:to>
                                        <p:strVal val="visible"/>
                                      </p:to>
                                    </p:set>
                                    <p:animEffect transition="in" filter="fade">
                                      <p:cBhvr>
                                        <p:cTn id="37" dur="5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graphicFrame>
        <p:nvGraphicFramePr>
          <p:cNvPr id="345" name="Google Shape;345;p41"/>
          <p:cNvGraphicFramePr/>
          <p:nvPr/>
        </p:nvGraphicFramePr>
        <p:xfrm>
          <a:off x="1651000" y="719666"/>
          <a:ext cx="6604000" cy="5224000"/>
        </p:xfrm>
        <a:graphic>
          <a:graphicData uri="http://schemas.openxmlformats.org/drawingml/2006/table">
            <a:tbl>
              <a:tblPr firstRow="1" bandRow="1">
                <a:noFill/>
                <a:tableStyleId>{C11CD475-0D3C-4715-B2E6-72B8F942170B}</a:tableStyleId>
              </a:tblPr>
              <a:tblGrid>
                <a:gridCol w="660400">
                  <a:extLst>
                    <a:ext uri="{9D8B030D-6E8A-4147-A177-3AD203B41FA5}">
                      <a16:colId xmlns="" xmlns:a16="http://schemas.microsoft.com/office/drawing/2014/main" val="20000"/>
                    </a:ext>
                  </a:extLst>
                </a:gridCol>
                <a:gridCol w="660400">
                  <a:extLst>
                    <a:ext uri="{9D8B030D-6E8A-4147-A177-3AD203B41FA5}">
                      <a16:colId xmlns="" xmlns:a16="http://schemas.microsoft.com/office/drawing/2014/main" val="20001"/>
                    </a:ext>
                  </a:extLst>
                </a:gridCol>
                <a:gridCol w="660400">
                  <a:extLst>
                    <a:ext uri="{9D8B030D-6E8A-4147-A177-3AD203B41FA5}">
                      <a16:colId xmlns="" xmlns:a16="http://schemas.microsoft.com/office/drawing/2014/main" val="20002"/>
                    </a:ext>
                  </a:extLst>
                </a:gridCol>
                <a:gridCol w="660400">
                  <a:extLst>
                    <a:ext uri="{9D8B030D-6E8A-4147-A177-3AD203B41FA5}">
                      <a16:colId xmlns="" xmlns:a16="http://schemas.microsoft.com/office/drawing/2014/main" val="20003"/>
                    </a:ext>
                  </a:extLst>
                </a:gridCol>
                <a:gridCol w="660400">
                  <a:extLst>
                    <a:ext uri="{9D8B030D-6E8A-4147-A177-3AD203B41FA5}">
                      <a16:colId xmlns="" xmlns:a16="http://schemas.microsoft.com/office/drawing/2014/main" val="20004"/>
                    </a:ext>
                  </a:extLst>
                </a:gridCol>
                <a:gridCol w="660400">
                  <a:extLst>
                    <a:ext uri="{9D8B030D-6E8A-4147-A177-3AD203B41FA5}">
                      <a16:colId xmlns="" xmlns:a16="http://schemas.microsoft.com/office/drawing/2014/main" val="20005"/>
                    </a:ext>
                  </a:extLst>
                </a:gridCol>
                <a:gridCol w="660400">
                  <a:extLst>
                    <a:ext uri="{9D8B030D-6E8A-4147-A177-3AD203B41FA5}">
                      <a16:colId xmlns="" xmlns:a16="http://schemas.microsoft.com/office/drawing/2014/main" val="20006"/>
                    </a:ext>
                  </a:extLst>
                </a:gridCol>
                <a:gridCol w="660400">
                  <a:extLst>
                    <a:ext uri="{9D8B030D-6E8A-4147-A177-3AD203B41FA5}">
                      <a16:colId xmlns="" xmlns:a16="http://schemas.microsoft.com/office/drawing/2014/main" val="20007"/>
                    </a:ext>
                  </a:extLst>
                </a:gridCol>
                <a:gridCol w="660400">
                  <a:extLst>
                    <a:ext uri="{9D8B030D-6E8A-4147-A177-3AD203B41FA5}">
                      <a16:colId xmlns="" xmlns:a16="http://schemas.microsoft.com/office/drawing/2014/main" val="20008"/>
                    </a:ext>
                  </a:extLst>
                </a:gridCol>
                <a:gridCol w="660400">
                  <a:extLst>
                    <a:ext uri="{9D8B030D-6E8A-4147-A177-3AD203B41FA5}">
                      <a16:colId xmlns="" xmlns:a16="http://schemas.microsoft.com/office/drawing/2014/main" val="20009"/>
                    </a:ext>
                  </a:extLst>
                </a:gridCol>
              </a:tblGrid>
              <a:tr h="522400">
                <a:tc>
                  <a:txBody>
                    <a:bodyPr/>
                    <a:lstStyle/>
                    <a:p>
                      <a:pPr marL="0" marR="0" lvl="0" indent="0" algn="ctr" rtl="0">
                        <a:spcBef>
                          <a:spcPts val="0"/>
                        </a:spcBef>
                        <a:spcAft>
                          <a:spcPts val="0"/>
                        </a:spcAft>
                        <a:buNone/>
                      </a:pPr>
                      <a:r>
                        <a:rPr lang="en-US" sz="1800">
                          <a:solidFill>
                            <a:srgbClr val="FF0000"/>
                          </a:solidFill>
                          <a:latin typeface="Bookman Old Style"/>
                          <a:ea typeface="Bookman Old Style"/>
                          <a:cs typeface="Bookman Old Style"/>
                          <a:sym typeface="Bookman Old Style"/>
                        </a:rPr>
                        <a:t>0</a:t>
                      </a:r>
                      <a:endParaRPr sz="1800">
                        <a:solidFill>
                          <a:srgbClr val="FF0000"/>
                        </a:solidFill>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solidFill>
                            <a:srgbClr val="FF0000"/>
                          </a:solidFill>
                          <a:latin typeface="Bookman Old Style"/>
                          <a:ea typeface="Bookman Old Style"/>
                          <a:cs typeface="Bookman Old Style"/>
                          <a:sym typeface="Bookman Old Style"/>
                        </a:rPr>
                        <a:t>1</a:t>
                      </a:r>
                      <a:endParaRPr sz="1800">
                        <a:solidFill>
                          <a:srgbClr val="FF0000"/>
                        </a:solidFill>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solidFill>
                            <a:srgbClr val="FF0000"/>
                          </a:solidFill>
                          <a:latin typeface="Bookman Old Style"/>
                          <a:ea typeface="Bookman Old Style"/>
                          <a:cs typeface="Bookman Old Style"/>
                          <a:sym typeface="Bookman Old Style"/>
                        </a:rPr>
                        <a:t>2</a:t>
                      </a:r>
                      <a:endParaRPr sz="1800">
                        <a:solidFill>
                          <a:srgbClr val="FF0000"/>
                        </a:solidFill>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solidFill>
                            <a:srgbClr val="FF0000"/>
                          </a:solidFill>
                          <a:latin typeface="Bookman Old Style"/>
                          <a:ea typeface="Bookman Old Style"/>
                          <a:cs typeface="Bookman Old Style"/>
                          <a:sym typeface="Bookman Old Style"/>
                        </a:rPr>
                        <a:t>3</a:t>
                      </a:r>
                      <a:endParaRPr sz="1800">
                        <a:solidFill>
                          <a:srgbClr val="FF0000"/>
                        </a:solidFill>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solidFill>
                            <a:srgbClr val="FF0000"/>
                          </a:solidFill>
                          <a:latin typeface="Bookman Old Style"/>
                          <a:ea typeface="Bookman Old Style"/>
                          <a:cs typeface="Bookman Old Style"/>
                          <a:sym typeface="Bookman Old Style"/>
                        </a:rPr>
                        <a:t>4</a:t>
                      </a:r>
                      <a:endParaRPr sz="1800">
                        <a:solidFill>
                          <a:srgbClr val="FF0000"/>
                        </a:solidFill>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solidFill>
                            <a:srgbClr val="FF0000"/>
                          </a:solidFill>
                          <a:latin typeface="Bookman Old Style"/>
                          <a:ea typeface="Bookman Old Style"/>
                          <a:cs typeface="Bookman Old Style"/>
                          <a:sym typeface="Bookman Old Style"/>
                        </a:rPr>
                        <a:t>5</a:t>
                      </a:r>
                      <a:endParaRPr sz="1800">
                        <a:solidFill>
                          <a:srgbClr val="FF0000"/>
                        </a:solidFill>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solidFill>
                            <a:srgbClr val="FF0000"/>
                          </a:solidFill>
                          <a:latin typeface="Bookman Old Style"/>
                          <a:ea typeface="Bookman Old Style"/>
                          <a:cs typeface="Bookman Old Style"/>
                          <a:sym typeface="Bookman Old Style"/>
                        </a:rPr>
                        <a:t>6</a:t>
                      </a:r>
                      <a:endParaRPr sz="1800">
                        <a:solidFill>
                          <a:srgbClr val="FF0000"/>
                        </a:solidFill>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solidFill>
                            <a:srgbClr val="FF0000"/>
                          </a:solidFill>
                          <a:latin typeface="Bookman Old Style"/>
                          <a:ea typeface="Bookman Old Style"/>
                          <a:cs typeface="Bookman Old Style"/>
                          <a:sym typeface="Bookman Old Style"/>
                        </a:rPr>
                        <a:t>7</a:t>
                      </a:r>
                      <a:endParaRPr sz="1800">
                        <a:solidFill>
                          <a:srgbClr val="FF0000"/>
                        </a:solidFill>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solidFill>
                            <a:srgbClr val="FF0000"/>
                          </a:solidFill>
                          <a:latin typeface="Bookman Old Style"/>
                          <a:ea typeface="Bookman Old Style"/>
                          <a:cs typeface="Bookman Old Style"/>
                          <a:sym typeface="Bookman Old Style"/>
                        </a:rPr>
                        <a:t>8</a:t>
                      </a:r>
                      <a:endParaRPr sz="1800">
                        <a:solidFill>
                          <a:srgbClr val="FF0000"/>
                        </a:solidFill>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solidFill>
                            <a:srgbClr val="FF0000"/>
                          </a:solidFill>
                          <a:latin typeface="Bookman Old Style"/>
                          <a:ea typeface="Bookman Old Style"/>
                          <a:cs typeface="Bookman Old Style"/>
                          <a:sym typeface="Bookman Old Style"/>
                        </a:rPr>
                        <a:t>9</a:t>
                      </a:r>
                      <a:endParaRPr sz="1800">
                        <a:solidFill>
                          <a:srgbClr val="FF0000"/>
                        </a:solidFill>
                        <a:latin typeface="Bookman Old Style"/>
                        <a:ea typeface="Bookman Old Style"/>
                        <a:cs typeface="Bookman Old Style"/>
                        <a:sym typeface="Bookman Old Style"/>
                      </a:endParaRPr>
                    </a:p>
                  </a:txBody>
                  <a:tcPr marL="74300" marR="74300" marT="45725" marB="45725"/>
                </a:tc>
                <a:extLst>
                  <a:ext uri="{0D108BD9-81ED-4DB2-BD59-A6C34878D82A}">
                    <a16:rowId xmlns="" xmlns:a16="http://schemas.microsoft.com/office/drawing/2014/main" val="10000"/>
                  </a:ext>
                </a:extLst>
              </a:tr>
              <a:tr h="522400">
                <a:tc>
                  <a:txBody>
                    <a:bodyPr/>
                    <a:lstStyle/>
                    <a:p>
                      <a:pPr marL="0" marR="0" lvl="0" indent="0" algn="ctr" rtl="0">
                        <a:spcBef>
                          <a:spcPts val="0"/>
                        </a:spcBef>
                        <a:spcAft>
                          <a:spcPts val="0"/>
                        </a:spcAft>
                        <a:buNone/>
                      </a:pPr>
                      <a:r>
                        <a:rPr lang="en-US" sz="1800">
                          <a:solidFill>
                            <a:srgbClr val="FF0000"/>
                          </a:solidFill>
                          <a:latin typeface="Bookman Old Style"/>
                          <a:ea typeface="Bookman Old Style"/>
                          <a:cs typeface="Bookman Old Style"/>
                          <a:sym typeface="Bookman Old Style"/>
                        </a:rPr>
                        <a:t>1</a:t>
                      </a:r>
                      <a:endParaRPr sz="1800">
                        <a:solidFill>
                          <a:srgbClr val="FF0000"/>
                        </a:solidFill>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1</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2</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3</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4</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5</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6</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7</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8</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9</a:t>
                      </a:r>
                      <a:endParaRPr sz="1800">
                        <a:latin typeface="Bookman Old Style"/>
                        <a:ea typeface="Bookman Old Style"/>
                        <a:cs typeface="Bookman Old Style"/>
                        <a:sym typeface="Bookman Old Style"/>
                      </a:endParaRPr>
                    </a:p>
                  </a:txBody>
                  <a:tcPr marL="74300" marR="74300" marT="45725" marB="45725"/>
                </a:tc>
                <a:extLst>
                  <a:ext uri="{0D108BD9-81ED-4DB2-BD59-A6C34878D82A}">
                    <a16:rowId xmlns="" xmlns:a16="http://schemas.microsoft.com/office/drawing/2014/main" val="10001"/>
                  </a:ext>
                </a:extLst>
              </a:tr>
              <a:tr h="522400">
                <a:tc>
                  <a:txBody>
                    <a:bodyPr/>
                    <a:lstStyle/>
                    <a:p>
                      <a:pPr marL="0" marR="0" lvl="0" indent="0" algn="ctr" rtl="0">
                        <a:spcBef>
                          <a:spcPts val="0"/>
                        </a:spcBef>
                        <a:spcAft>
                          <a:spcPts val="0"/>
                        </a:spcAft>
                        <a:buNone/>
                      </a:pPr>
                      <a:r>
                        <a:rPr lang="en-US" sz="1800">
                          <a:solidFill>
                            <a:srgbClr val="FF0000"/>
                          </a:solidFill>
                          <a:latin typeface="Bookman Old Style"/>
                          <a:ea typeface="Bookman Old Style"/>
                          <a:cs typeface="Bookman Old Style"/>
                          <a:sym typeface="Bookman Old Style"/>
                        </a:rPr>
                        <a:t>2</a:t>
                      </a:r>
                      <a:endParaRPr sz="1800">
                        <a:solidFill>
                          <a:srgbClr val="FF0000"/>
                        </a:solidFill>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2</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4</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6</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8</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1</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3</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5</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7</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9</a:t>
                      </a:r>
                      <a:endParaRPr sz="1800">
                        <a:latin typeface="Bookman Old Style"/>
                        <a:ea typeface="Bookman Old Style"/>
                        <a:cs typeface="Bookman Old Style"/>
                        <a:sym typeface="Bookman Old Style"/>
                      </a:endParaRPr>
                    </a:p>
                  </a:txBody>
                  <a:tcPr marL="74300" marR="74300" marT="45725" marB="45725"/>
                </a:tc>
                <a:extLst>
                  <a:ext uri="{0D108BD9-81ED-4DB2-BD59-A6C34878D82A}">
                    <a16:rowId xmlns="" xmlns:a16="http://schemas.microsoft.com/office/drawing/2014/main" val="10002"/>
                  </a:ext>
                </a:extLst>
              </a:tr>
              <a:tr h="522400">
                <a:tc>
                  <a:txBody>
                    <a:bodyPr/>
                    <a:lstStyle/>
                    <a:p>
                      <a:pPr marL="0" marR="0" lvl="0" indent="0" algn="ctr" rtl="0">
                        <a:spcBef>
                          <a:spcPts val="0"/>
                        </a:spcBef>
                        <a:spcAft>
                          <a:spcPts val="0"/>
                        </a:spcAft>
                        <a:buNone/>
                      </a:pPr>
                      <a:r>
                        <a:rPr lang="en-US" sz="1800">
                          <a:solidFill>
                            <a:srgbClr val="FF0000"/>
                          </a:solidFill>
                          <a:latin typeface="Bookman Old Style"/>
                          <a:ea typeface="Bookman Old Style"/>
                          <a:cs typeface="Bookman Old Style"/>
                          <a:sym typeface="Bookman Old Style"/>
                        </a:rPr>
                        <a:t>3</a:t>
                      </a:r>
                      <a:endParaRPr sz="1800">
                        <a:solidFill>
                          <a:srgbClr val="FF0000"/>
                        </a:solidFill>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3</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6</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9</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3</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6</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9</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3</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6</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9</a:t>
                      </a:r>
                      <a:endParaRPr sz="1800">
                        <a:latin typeface="Bookman Old Style"/>
                        <a:ea typeface="Bookman Old Style"/>
                        <a:cs typeface="Bookman Old Style"/>
                        <a:sym typeface="Bookman Old Style"/>
                      </a:endParaRPr>
                    </a:p>
                  </a:txBody>
                  <a:tcPr marL="74300" marR="74300" marT="45725" marB="45725"/>
                </a:tc>
                <a:extLst>
                  <a:ext uri="{0D108BD9-81ED-4DB2-BD59-A6C34878D82A}">
                    <a16:rowId xmlns="" xmlns:a16="http://schemas.microsoft.com/office/drawing/2014/main" val="10003"/>
                  </a:ext>
                </a:extLst>
              </a:tr>
              <a:tr h="522400">
                <a:tc>
                  <a:txBody>
                    <a:bodyPr/>
                    <a:lstStyle/>
                    <a:p>
                      <a:pPr marL="0" marR="0" lvl="0" indent="0" algn="ctr" rtl="0">
                        <a:spcBef>
                          <a:spcPts val="0"/>
                        </a:spcBef>
                        <a:spcAft>
                          <a:spcPts val="0"/>
                        </a:spcAft>
                        <a:buNone/>
                      </a:pPr>
                      <a:r>
                        <a:rPr lang="en-US" sz="1800">
                          <a:solidFill>
                            <a:srgbClr val="FF0000"/>
                          </a:solidFill>
                          <a:latin typeface="Bookman Old Style"/>
                          <a:ea typeface="Bookman Old Style"/>
                          <a:cs typeface="Bookman Old Style"/>
                          <a:sym typeface="Bookman Old Style"/>
                        </a:rPr>
                        <a:t>4</a:t>
                      </a:r>
                      <a:endParaRPr sz="1800">
                        <a:solidFill>
                          <a:srgbClr val="FF0000"/>
                        </a:solidFill>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4</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8</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3</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7</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2</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6</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1</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5</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9</a:t>
                      </a:r>
                      <a:endParaRPr sz="1800">
                        <a:latin typeface="Bookman Old Style"/>
                        <a:ea typeface="Bookman Old Style"/>
                        <a:cs typeface="Bookman Old Style"/>
                        <a:sym typeface="Bookman Old Style"/>
                      </a:endParaRPr>
                    </a:p>
                  </a:txBody>
                  <a:tcPr marL="74300" marR="74300" marT="45725" marB="45725"/>
                </a:tc>
                <a:extLst>
                  <a:ext uri="{0D108BD9-81ED-4DB2-BD59-A6C34878D82A}">
                    <a16:rowId xmlns="" xmlns:a16="http://schemas.microsoft.com/office/drawing/2014/main" val="10004"/>
                  </a:ext>
                </a:extLst>
              </a:tr>
              <a:tr h="522400">
                <a:tc>
                  <a:txBody>
                    <a:bodyPr/>
                    <a:lstStyle/>
                    <a:p>
                      <a:pPr marL="0" marR="0" lvl="0" indent="0" algn="ctr" rtl="0">
                        <a:spcBef>
                          <a:spcPts val="0"/>
                        </a:spcBef>
                        <a:spcAft>
                          <a:spcPts val="0"/>
                        </a:spcAft>
                        <a:buNone/>
                      </a:pPr>
                      <a:r>
                        <a:rPr lang="en-US" sz="1800">
                          <a:solidFill>
                            <a:srgbClr val="FF0000"/>
                          </a:solidFill>
                          <a:latin typeface="Bookman Old Style"/>
                          <a:ea typeface="Bookman Old Style"/>
                          <a:cs typeface="Bookman Old Style"/>
                          <a:sym typeface="Bookman Old Style"/>
                        </a:rPr>
                        <a:t>5</a:t>
                      </a:r>
                      <a:endParaRPr sz="1800">
                        <a:solidFill>
                          <a:srgbClr val="FF0000"/>
                        </a:solidFill>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5</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1</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6</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2</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7</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3</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8</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4</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9</a:t>
                      </a:r>
                      <a:endParaRPr sz="1800">
                        <a:latin typeface="Bookman Old Style"/>
                        <a:ea typeface="Bookman Old Style"/>
                        <a:cs typeface="Bookman Old Style"/>
                        <a:sym typeface="Bookman Old Style"/>
                      </a:endParaRPr>
                    </a:p>
                  </a:txBody>
                  <a:tcPr marL="74300" marR="74300" marT="45725" marB="45725"/>
                </a:tc>
                <a:extLst>
                  <a:ext uri="{0D108BD9-81ED-4DB2-BD59-A6C34878D82A}">
                    <a16:rowId xmlns="" xmlns:a16="http://schemas.microsoft.com/office/drawing/2014/main" val="10005"/>
                  </a:ext>
                </a:extLst>
              </a:tr>
              <a:tr h="522400">
                <a:tc>
                  <a:txBody>
                    <a:bodyPr/>
                    <a:lstStyle/>
                    <a:p>
                      <a:pPr marL="0" marR="0" lvl="0" indent="0" algn="ctr" rtl="0">
                        <a:spcBef>
                          <a:spcPts val="0"/>
                        </a:spcBef>
                        <a:spcAft>
                          <a:spcPts val="0"/>
                        </a:spcAft>
                        <a:buNone/>
                      </a:pPr>
                      <a:r>
                        <a:rPr lang="en-US" sz="1800">
                          <a:solidFill>
                            <a:srgbClr val="FF0000"/>
                          </a:solidFill>
                          <a:latin typeface="Bookman Old Style"/>
                          <a:ea typeface="Bookman Old Style"/>
                          <a:cs typeface="Bookman Old Style"/>
                          <a:sym typeface="Bookman Old Style"/>
                        </a:rPr>
                        <a:t>6</a:t>
                      </a:r>
                      <a:endParaRPr sz="1800">
                        <a:solidFill>
                          <a:srgbClr val="FF0000"/>
                        </a:solidFill>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6</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3</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9</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6</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3</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9</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6</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3</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9</a:t>
                      </a:r>
                      <a:endParaRPr sz="1800">
                        <a:latin typeface="Bookman Old Style"/>
                        <a:ea typeface="Bookman Old Style"/>
                        <a:cs typeface="Bookman Old Style"/>
                        <a:sym typeface="Bookman Old Style"/>
                      </a:endParaRPr>
                    </a:p>
                  </a:txBody>
                  <a:tcPr marL="74300" marR="74300" marT="45725" marB="45725"/>
                </a:tc>
                <a:extLst>
                  <a:ext uri="{0D108BD9-81ED-4DB2-BD59-A6C34878D82A}">
                    <a16:rowId xmlns="" xmlns:a16="http://schemas.microsoft.com/office/drawing/2014/main" val="10006"/>
                  </a:ext>
                </a:extLst>
              </a:tr>
              <a:tr h="522400">
                <a:tc>
                  <a:txBody>
                    <a:bodyPr/>
                    <a:lstStyle/>
                    <a:p>
                      <a:pPr marL="0" marR="0" lvl="0" indent="0" algn="ctr" rtl="0">
                        <a:spcBef>
                          <a:spcPts val="0"/>
                        </a:spcBef>
                        <a:spcAft>
                          <a:spcPts val="0"/>
                        </a:spcAft>
                        <a:buNone/>
                      </a:pPr>
                      <a:r>
                        <a:rPr lang="en-US" sz="1800">
                          <a:solidFill>
                            <a:srgbClr val="FF0000"/>
                          </a:solidFill>
                          <a:latin typeface="Bookman Old Style"/>
                          <a:ea typeface="Bookman Old Style"/>
                          <a:cs typeface="Bookman Old Style"/>
                          <a:sym typeface="Bookman Old Style"/>
                        </a:rPr>
                        <a:t>7</a:t>
                      </a:r>
                      <a:endParaRPr sz="1800">
                        <a:solidFill>
                          <a:srgbClr val="FF0000"/>
                        </a:solidFill>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7</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5</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3</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1</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8</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6</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4</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2</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9</a:t>
                      </a:r>
                      <a:endParaRPr sz="1800">
                        <a:latin typeface="Bookman Old Style"/>
                        <a:ea typeface="Bookman Old Style"/>
                        <a:cs typeface="Bookman Old Style"/>
                        <a:sym typeface="Bookman Old Style"/>
                      </a:endParaRPr>
                    </a:p>
                  </a:txBody>
                  <a:tcPr marL="74300" marR="74300" marT="45725" marB="45725"/>
                </a:tc>
                <a:extLst>
                  <a:ext uri="{0D108BD9-81ED-4DB2-BD59-A6C34878D82A}">
                    <a16:rowId xmlns="" xmlns:a16="http://schemas.microsoft.com/office/drawing/2014/main" val="10007"/>
                  </a:ext>
                </a:extLst>
              </a:tr>
              <a:tr h="522400">
                <a:tc>
                  <a:txBody>
                    <a:bodyPr/>
                    <a:lstStyle/>
                    <a:p>
                      <a:pPr marL="0" marR="0" lvl="0" indent="0" algn="ctr" rtl="0">
                        <a:spcBef>
                          <a:spcPts val="0"/>
                        </a:spcBef>
                        <a:spcAft>
                          <a:spcPts val="0"/>
                        </a:spcAft>
                        <a:buNone/>
                      </a:pPr>
                      <a:r>
                        <a:rPr lang="en-US" sz="1800">
                          <a:solidFill>
                            <a:srgbClr val="FF0000"/>
                          </a:solidFill>
                          <a:latin typeface="Bookman Old Style"/>
                          <a:ea typeface="Bookman Old Style"/>
                          <a:cs typeface="Bookman Old Style"/>
                          <a:sym typeface="Bookman Old Style"/>
                        </a:rPr>
                        <a:t>8</a:t>
                      </a:r>
                      <a:endParaRPr sz="1800">
                        <a:solidFill>
                          <a:srgbClr val="FF0000"/>
                        </a:solidFill>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8</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7</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6</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5</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4</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3</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2</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1</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9</a:t>
                      </a:r>
                      <a:endParaRPr sz="1800">
                        <a:latin typeface="Bookman Old Style"/>
                        <a:ea typeface="Bookman Old Style"/>
                        <a:cs typeface="Bookman Old Style"/>
                        <a:sym typeface="Bookman Old Style"/>
                      </a:endParaRPr>
                    </a:p>
                  </a:txBody>
                  <a:tcPr marL="74300" marR="74300" marT="45725" marB="45725"/>
                </a:tc>
                <a:extLst>
                  <a:ext uri="{0D108BD9-81ED-4DB2-BD59-A6C34878D82A}">
                    <a16:rowId xmlns="" xmlns:a16="http://schemas.microsoft.com/office/drawing/2014/main" val="10008"/>
                  </a:ext>
                </a:extLst>
              </a:tr>
              <a:tr h="522400">
                <a:tc>
                  <a:txBody>
                    <a:bodyPr/>
                    <a:lstStyle/>
                    <a:p>
                      <a:pPr marL="0" marR="0" lvl="0" indent="0" algn="ctr" rtl="0">
                        <a:spcBef>
                          <a:spcPts val="0"/>
                        </a:spcBef>
                        <a:spcAft>
                          <a:spcPts val="0"/>
                        </a:spcAft>
                        <a:buNone/>
                      </a:pPr>
                      <a:r>
                        <a:rPr lang="en-US" sz="1800">
                          <a:solidFill>
                            <a:srgbClr val="FF0000"/>
                          </a:solidFill>
                          <a:latin typeface="Bookman Old Style"/>
                          <a:ea typeface="Bookman Old Style"/>
                          <a:cs typeface="Bookman Old Style"/>
                          <a:sym typeface="Bookman Old Style"/>
                        </a:rPr>
                        <a:t>9</a:t>
                      </a:r>
                      <a:endParaRPr sz="1800">
                        <a:solidFill>
                          <a:srgbClr val="FF0000"/>
                        </a:solidFill>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9</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9</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9</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9</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9</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9</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9</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9</a:t>
                      </a:r>
                      <a:endParaRPr sz="1800">
                        <a:latin typeface="Bookman Old Style"/>
                        <a:ea typeface="Bookman Old Style"/>
                        <a:cs typeface="Bookman Old Style"/>
                        <a:sym typeface="Bookman Old Style"/>
                      </a:endParaRPr>
                    </a:p>
                  </a:txBody>
                  <a:tcPr marL="74300" marR="74300" marT="45725" marB="45725"/>
                </a:tc>
                <a:tc>
                  <a:txBody>
                    <a:bodyPr/>
                    <a:lstStyle/>
                    <a:p>
                      <a:pPr marL="0" marR="0" lvl="0" indent="0" algn="ctr" rtl="0">
                        <a:spcBef>
                          <a:spcPts val="0"/>
                        </a:spcBef>
                        <a:spcAft>
                          <a:spcPts val="0"/>
                        </a:spcAft>
                        <a:buNone/>
                      </a:pPr>
                      <a:r>
                        <a:rPr lang="en-US" sz="1800">
                          <a:latin typeface="Bookman Old Style"/>
                          <a:ea typeface="Bookman Old Style"/>
                          <a:cs typeface="Bookman Old Style"/>
                          <a:sym typeface="Bookman Old Style"/>
                        </a:rPr>
                        <a:t>9</a:t>
                      </a:r>
                      <a:endParaRPr sz="1800">
                        <a:latin typeface="Bookman Old Style"/>
                        <a:ea typeface="Bookman Old Style"/>
                        <a:cs typeface="Bookman Old Style"/>
                        <a:sym typeface="Bookman Old Style"/>
                      </a:endParaRPr>
                    </a:p>
                  </a:txBody>
                  <a:tcPr marL="74300" marR="74300" marT="45725" marB="45725"/>
                </a:tc>
                <a:extLst>
                  <a:ext uri="{0D108BD9-81ED-4DB2-BD59-A6C34878D82A}">
                    <a16:rowId xmlns="" xmlns:a16="http://schemas.microsoft.com/office/drawing/2014/main" val="10009"/>
                  </a:ext>
                </a:extLst>
              </a:tr>
            </a:tbl>
          </a:graphicData>
        </a:graphic>
      </p:graphicFrame>
      <p:cxnSp>
        <p:nvCxnSpPr>
          <p:cNvPr id="346" name="Google Shape;346;p41"/>
          <p:cNvCxnSpPr/>
          <p:nvPr/>
        </p:nvCxnSpPr>
        <p:spPr>
          <a:xfrm flipH="1">
            <a:off x="2634096" y="1413164"/>
            <a:ext cx="1317047" cy="1094509"/>
          </a:xfrm>
          <a:prstGeom prst="straightConnector1">
            <a:avLst/>
          </a:prstGeom>
          <a:noFill/>
          <a:ln w="19050" cap="flat" cmpd="sng">
            <a:solidFill>
              <a:schemeClr val="accent4"/>
            </a:solidFill>
            <a:prstDash val="solid"/>
            <a:miter lim="800000"/>
            <a:headEnd type="none" w="sm" len="sm"/>
            <a:tailEnd type="none" w="sm" len="sm"/>
          </a:ln>
        </p:spPr>
      </p:cxnSp>
      <p:cxnSp>
        <p:nvCxnSpPr>
          <p:cNvPr id="347" name="Google Shape;347;p41"/>
          <p:cNvCxnSpPr/>
          <p:nvPr/>
        </p:nvCxnSpPr>
        <p:spPr>
          <a:xfrm>
            <a:off x="2634096" y="2507674"/>
            <a:ext cx="1317047" cy="484909"/>
          </a:xfrm>
          <a:prstGeom prst="straightConnector1">
            <a:avLst/>
          </a:prstGeom>
          <a:noFill/>
          <a:ln w="19050" cap="flat" cmpd="sng">
            <a:solidFill>
              <a:schemeClr val="accent4"/>
            </a:solidFill>
            <a:prstDash val="solid"/>
            <a:miter lim="800000"/>
            <a:headEnd type="none" w="sm" len="sm"/>
            <a:tailEnd type="none" w="sm" len="sm"/>
          </a:ln>
        </p:spPr>
      </p:cxnSp>
      <p:cxnSp>
        <p:nvCxnSpPr>
          <p:cNvPr id="348" name="Google Shape;348;p41"/>
          <p:cNvCxnSpPr/>
          <p:nvPr/>
        </p:nvCxnSpPr>
        <p:spPr>
          <a:xfrm flipH="1">
            <a:off x="3298248" y="2978727"/>
            <a:ext cx="652895" cy="1052946"/>
          </a:xfrm>
          <a:prstGeom prst="straightConnector1">
            <a:avLst/>
          </a:prstGeom>
          <a:noFill/>
          <a:ln w="19050" cap="flat" cmpd="sng">
            <a:solidFill>
              <a:schemeClr val="accent4"/>
            </a:solidFill>
            <a:prstDash val="solid"/>
            <a:miter lim="800000"/>
            <a:headEnd type="none" w="sm" len="sm"/>
            <a:tailEnd type="none" w="sm" len="sm"/>
          </a:ln>
        </p:spPr>
      </p:cxnSp>
      <p:cxnSp>
        <p:nvCxnSpPr>
          <p:cNvPr id="349" name="Google Shape;349;p41"/>
          <p:cNvCxnSpPr/>
          <p:nvPr/>
        </p:nvCxnSpPr>
        <p:spPr>
          <a:xfrm>
            <a:off x="3298248" y="4045528"/>
            <a:ext cx="652895" cy="526473"/>
          </a:xfrm>
          <a:prstGeom prst="straightConnector1">
            <a:avLst/>
          </a:prstGeom>
          <a:noFill/>
          <a:ln w="19050" cap="flat" cmpd="sng">
            <a:solidFill>
              <a:schemeClr val="accent4"/>
            </a:solidFill>
            <a:prstDash val="solid"/>
            <a:miter lim="800000"/>
            <a:headEnd type="none" w="sm" len="sm"/>
            <a:tailEnd type="none" w="sm" len="sm"/>
          </a:ln>
        </p:spPr>
      </p:cxnSp>
      <p:cxnSp>
        <p:nvCxnSpPr>
          <p:cNvPr id="350" name="Google Shape;350;p41"/>
          <p:cNvCxnSpPr/>
          <p:nvPr/>
        </p:nvCxnSpPr>
        <p:spPr>
          <a:xfrm rot="10800000" flipH="1">
            <a:off x="3951143" y="4031674"/>
            <a:ext cx="1362075" cy="540327"/>
          </a:xfrm>
          <a:prstGeom prst="straightConnector1">
            <a:avLst/>
          </a:prstGeom>
          <a:noFill/>
          <a:ln w="19050" cap="flat" cmpd="sng">
            <a:solidFill>
              <a:schemeClr val="accent4"/>
            </a:solidFill>
            <a:prstDash val="solid"/>
            <a:miter lim="800000"/>
            <a:headEnd type="none" w="sm" len="sm"/>
            <a:tailEnd type="none" w="sm" len="sm"/>
          </a:ln>
        </p:spPr>
      </p:cxnSp>
      <p:cxnSp>
        <p:nvCxnSpPr>
          <p:cNvPr id="351" name="Google Shape;351;p41"/>
          <p:cNvCxnSpPr/>
          <p:nvPr/>
        </p:nvCxnSpPr>
        <p:spPr>
          <a:xfrm>
            <a:off x="5301961" y="4045528"/>
            <a:ext cx="619125" cy="1025237"/>
          </a:xfrm>
          <a:prstGeom prst="straightConnector1">
            <a:avLst/>
          </a:prstGeom>
          <a:noFill/>
          <a:ln w="19050" cap="flat" cmpd="sng">
            <a:solidFill>
              <a:schemeClr val="accent4"/>
            </a:solidFill>
            <a:prstDash val="solid"/>
            <a:miter lim="800000"/>
            <a:headEnd type="none" w="sm" len="sm"/>
            <a:tailEnd type="none" w="sm" len="sm"/>
          </a:ln>
        </p:spPr>
      </p:cxnSp>
      <p:cxnSp>
        <p:nvCxnSpPr>
          <p:cNvPr id="352" name="Google Shape;352;p41"/>
          <p:cNvCxnSpPr/>
          <p:nvPr/>
        </p:nvCxnSpPr>
        <p:spPr>
          <a:xfrm rot="10800000" flipH="1">
            <a:off x="5932343" y="4031674"/>
            <a:ext cx="1317048" cy="1039091"/>
          </a:xfrm>
          <a:prstGeom prst="straightConnector1">
            <a:avLst/>
          </a:prstGeom>
          <a:noFill/>
          <a:ln w="19050" cap="flat" cmpd="sng">
            <a:solidFill>
              <a:schemeClr val="accent4"/>
            </a:solidFill>
            <a:prstDash val="solid"/>
            <a:miter lim="800000"/>
            <a:headEnd type="none" w="sm" len="sm"/>
            <a:tailEnd type="none" w="sm" len="sm"/>
          </a:ln>
        </p:spPr>
      </p:cxnSp>
      <p:cxnSp>
        <p:nvCxnSpPr>
          <p:cNvPr id="353" name="Google Shape;353;p41"/>
          <p:cNvCxnSpPr/>
          <p:nvPr/>
        </p:nvCxnSpPr>
        <p:spPr>
          <a:xfrm>
            <a:off x="3951143" y="1413164"/>
            <a:ext cx="686667" cy="1094509"/>
          </a:xfrm>
          <a:prstGeom prst="straightConnector1">
            <a:avLst/>
          </a:prstGeom>
          <a:noFill/>
          <a:ln w="19050" cap="flat" cmpd="sng">
            <a:solidFill>
              <a:schemeClr val="accent4"/>
            </a:solidFill>
            <a:prstDash val="solid"/>
            <a:miter lim="800000"/>
            <a:headEnd type="none" w="sm" len="sm"/>
            <a:tailEnd type="none" w="sm" len="sm"/>
          </a:ln>
        </p:spPr>
      </p:cxnSp>
      <p:cxnSp>
        <p:nvCxnSpPr>
          <p:cNvPr id="354" name="Google Shape;354;p41"/>
          <p:cNvCxnSpPr/>
          <p:nvPr/>
        </p:nvCxnSpPr>
        <p:spPr>
          <a:xfrm rot="10800000" flipH="1">
            <a:off x="4637809" y="1967345"/>
            <a:ext cx="1283277" cy="540328"/>
          </a:xfrm>
          <a:prstGeom prst="straightConnector1">
            <a:avLst/>
          </a:prstGeom>
          <a:noFill/>
          <a:ln w="19050" cap="flat" cmpd="sng">
            <a:solidFill>
              <a:schemeClr val="accent4"/>
            </a:solidFill>
            <a:prstDash val="solid"/>
            <a:miter lim="800000"/>
            <a:headEnd type="none" w="sm" len="sm"/>
            <a:tailEnd type="none" w="sm" len="sm"/>
          </a:ln>
        </p:spPr>
      </p:cxnSp>
      <p:cxnSp>
        <p:nvCxnSpPr>
          <p:cNvPr id="355" name="Google Shape;355;p41"/>
          <p:cNvCxnSpPr/>
          <p:nvPr/>
        </p:nvCxnSpPr>
        <p:spPr>
          <a:xfrm>
            <a:off x="5932343" y="1967345"/>
            <a:ext cx="697923" cy="540328"/>
          </a:xfrm>
          <a:prstGeom prst="straightConnector1">
            <a:avLst/>
          </a:prstGeom>
          <a:noFill/>
          <a:ln w="19050" cap="flat" cmpd="sng">
            <a:solidFill>
              <a:schemeClr val="accent4"/>
            </a:solidFill>
            <a:prstDash val="solid"/>
            <a:miter lim="800000"/>
            <a:headEnd type="none" w="sm" len="sm"/>
            <a:tailEnd type="none" w="sm" len="sm"/>
          </a:ln>
        </p:spPr>
      </p:cxnSp>
      <p:cxnSp>
        <p:nvCxnSpPr>
          <p:cNvPr id="356" name="Google Shape;356;p41"/>
          <p:cNvCxnSpPr/>
          <p:nvPr/>
        </p:nvCxnSpPr>
        <p:spPr>
          <a:xfrm flipH="1">
            <a:off x="5932343" y="2507674"/>
            <a:ext cx="697923" cy="1039091"/>
          </a:xfrm>
          <a:prstGeom prst="straightConnector1">
            <a:avLst/>
          </a:prstGeom>
          <a:noFill/>
          <a:ln w="19050" cap="flat" cmpd="sng">
            <a:solidFill>
              <a:schemeClr val="accent4"/>
            </a:solidFill>
            <a:prstDash val="solid"/>
            <a:miter lim="800000"/>
            <a:headEnd type="none" w="sm" len="sm"/>
            <a:tailEnd type="none" w="sm" len="sm"/>
          </a:ln>
        </p:spPr>
      </p:cxnSp>
      <p:cxnSp>
        <p:nvCxnSpPr>
          <p:cNvPr id="357" name="Google Shape;357;p41"/>
          <p:cNvCxnSpPr/>
          <p:nvPr/>
        </p:nvCxnSpPr>
        <p:spPr>
          <a:xfrm>
            <a:off x="5921087" y="3546765"/>
            <a:ext cx="1328304" cy="484909"/>
          </a:xfrm>
          <a:prstGeom prst="straightConnector1">
            <a:avLst/>
          </a:prstGeom>
          <a:noFill/>
          <a:ln w="19050" cap="flat" cmpd="sng">
            <a:solidFill>
              <a:schemeClr val="accent4"/>
            </a:solidFill>
            <a:prstDash val="solid"/>
            <a:miter lim="800000"/>
            <a:headEnd type="none" w="sm" len="sm"/>
            <a:tailEnd type="none" w="sm" len="sm"/>
          </a:ln>
        </p:spPr>
      </p:cxnSp>
      <p:cxnSp>
        <p:nvCxnSpPr>
          <p:cNvPr id="358" name="Google Shape;358;p41"/>
          <p:cNvCxnSpPr/>
          <p:nvPr/>
        </p:nvCxnSpPr>
        <p:spPr>
          <a:xfrm flipH="1">
            <a:off x="3286991" y="1413164"/>
            <a:ext cx="1350819" cy="568036"/>
          </a:xfrm>
          <a:prstGeom prst="straightConnector1">
            <a:avLst/>
          </a:prstGeom>
          <a:noFill/>
          <a:ln w="19050" cap="flat" cmpd="sng">
            <a:solidFill>
              <a:schemeClr val="accent6"/>
            </a:solidFill>
            <a:prstDash val="solid"/>
            <a:miter lim="800000"/>
            <a:headEnd type="none" w="sm" len="sm"/>
            <a:tailEnd type="none" w="sm" len="sm"/>
          </a:ln>
        </p:spPr>
      </p:cxnSp>
      <p:cxnSp>
        <p:nvCxnSpPr>
          <p:cNvPr id="359" name="Google Shape;359;p41"/>
          <p:cNvCxnSpPr/>
          <p:nvPr/>
        </p:nvCxnSpPr>
        <p:spPr>
          <a:xfrm flipH="1">
            <a:off x="2634096" y="1981200"/>
            <a:ext cx="652895" cy="1011382"/>
          </a:xfrm>
          <a:prstGeom prst="straightConnector1">
            <a:avLst/>
          </a:prstGeom>
          <a:noFill/>
          <a:ln w="19050" cap="flat" cmpd="sng">
            <a:solidFill>
              <a:schemeClr val="accent6"/>
            </a:solidFill>
            <a:prstDash val="solid"/>
            <a:miter lim="800000"/>
            <a:headEnd type="none" w="sm" len="sm"/>
            <a:tailEnd type="none" w="sm" len="sm"/>
          </a:ln>
        </p:spPr>
      </p:cxnSp>
      <p:cxnSp>
        <p:nvCxnSpPr>
          <p:cNvPr id="360" name="Google Shape;360;p41"/>
          <p:cNvCxnSpPr/>
          <p:nvPr/>
        </p:nvCxnSpPr>
        <p:spPr>
          <a:xfrm>
            <a:off x="2634096" y="2992582"/>
            <a:ext cx="2667866" cy="2078182"/>
          </a:xfrm>
          <a:prstGeom prst="straightConnector1">
            <a:avLst/>
          </a:prstGeom>
          <a:noFill/>
          <a:ln w="19050" cap="flat" cmpd="sng">
            <a:solidFill>
              <a:schemeClr val="accent6"/>
            </a:solidFill>
            <a:prstDash val="solid"/>
            <a:miter lim="800000"/>
            <a:headEnd type="none" w="sm" len="sm"/>
            <a:tailEnd type="none" w="sm" len="sm"/>
          </a:ln>
        </p:spPr>
      </p:cxnSp>
      <p:cxnSp>
        <p:nvCxnSpPr>
          <p:cNvPr id="361" name="Google Shape;361;p41"/>
          <p:cNvCxnSpPr/>
          <p:nvPr/>
        </p:nvCxnSpPr>
        <p:spPr>
          <a:xfrm rot="10800000" flipH="1">
            <a:off x="5301962" y="4544292"/>
            <a:ext cx="1328304" cy="526473"/>
          </a:xfrm>
          <a:prstGeom prst="straightConnector1">
            <a:avLst/>
          </a:prstGeom>
          <a:noFill/>
          <a:ln w="19050" cap="flat" cmpd="sng">
            <a:solidFill>
              <a:schemeClr val="accent6"/>
            </a:solidFill>
            <a:prstDash val="solid"/>
            <a:miter lim="800000"/>
            <a:headEnd type="none" w="sm" len="sm"/>
            <a:tailEnd type="none" w="sm" len="sm"/>
          </a:ln>
        </p:spPr>
      </p:cxnSp>
      <p:cxnSp>
        <p:nvCxnSpPr>
          <p:cNvPr id="362" name="Google Shape;362;p41"/>
          <p:cNvCxnSpPr/>
          <p:nvPr/>
        </p:nvCxnSpPr>
        <p:spPr>
          <a:xfrm rot="10800000" flipH="1">
            <a:off x="6630266" y="3546765"/>
            <a:ext cx="607869" cy="997527"/>
          </a:xfrm>
          <a:prstGeom prst="straightConnector1">
            <a:avLst/>
          </a:prstGeom>
          <a:noFill/>
          <a:ln w="19050" cap="flat" cmpd="sng">
            <a:solidFill>
              <a:schemeClr val="accent6"/>
            </a:solidFill>
            <a:prstDash val="solid"/>
            <a:miter lim="800000"/>
            <a:headEnd type="none" w="sm" len="sm"/>
            <a:tailEnd type="none" w="sm" len="sm"/>
          </a:ln>
        </p:spPr>
      </p:cxnSp>
      <p:cxnSp>
        <p:nvCxnSpPr>
          <p:cNvPr id="363" name="Google Shape;363;p41"/>
          <p:cNvCxnSpPr/>
          <p:nvPr/>
        </p:nvCxnSpPr>
        <p:spPr>
          <a:xfrm>
            <a:off x="4637809" y="1413164"/>
            <a:ext cx="2600325" cy="2147454"/>
          </a:xfrm>
          <a:prstGeom prst="straightConnector1">
            <a:avLst/>
          </a:prstGeom>
          <a:noFill/>
          <a:ln w="19050" cap="flat" cmpd="sng">
            <a:solidFill>
              <a:schemeClr val="accent6"/>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6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681038" y="365126"/>
            <a:ext cx="854392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l-GR" dirty="0"/>
              <a:t>Δημιουργώντας Λατινικά τετράγωνα με τους αριθμούς 4, 5 και 6</a:t>
            </a:r>
            <a:endParaRPr/>
          </a:p>
        </p:txBody>
      </p:sp>
      <p:graphicFrame>
        <p:nvGraphicFramePr>
          <p:cNvPr id="103" name="Google Shape;103;p15"/>
          <p:cNvGraphicFramePr/>
          <p:nvPr/>
        </p:nvGraphicFramePr>
        <p:xfrm>
          <a:off x="681038" y="1825625"/>
          <a:ext cx="8543975" cy="2656880"/>
        </p:xfrm>
        <a:graphic>
          <a:graphicData uri="http://schemas.openxmlformats.org/drawingml/2006/table">
            <a:tbl>
              <a:tblPr firstRow="1" bandRow="1">
                <a:noFill/>
                <a:tableStyleId>{4DE80794-3F0F-4573-A9DD-01F2FC551BC5}</a:tableStyleId>
              </a:tblPr>
              <a:tblGrid>
                <a:gridCol w="776725">
                  <a:extLst>
                    <a:ext uri="{9D8B030D-6E8A-4147-A177-3AD203B41FA5}">
                      <a16:colId xmlns="" xmlns:a16="http://schemas.microsoft.com/office/drawing/2014/main" val="20000"/>
                    </a:ext>
                  </a:extLst>
                </a:gridCol>
                <a:gridCol w="776725">
                  <a:extLst>
                    <a:ext uri="{9D8B030D-6E8A-4147-A177-3AD203B41FA5}">
                      <a16:colId xmlns="" xmlns:a16="http://schemas.microsoft.com/office/drawing/2014/main" val="20001"/>
                    </a:ext>
                  </a:extLst>
                </a:gridCol>
                <a:gridCol w="776725">
                  <a:extLst>
                    <a:ext uri="{9D8B030D-6E8A-4147-A177-3AD203B41FA5}">
                      <a16:colId xmlns="" xmlns:a16="http://schemas.microsoft.com/office/drawing/2014/main" val="20002"/>
                    </a:ext>
                  </a:extLst>
                </a:gridCol>
                <a:gridCol w="776725">
                  <a:extLst>
                    <a:ext uri="{9D8B030D-6E8A-4147-A177-3AD203B41FA5}">
                      <a16:colId xmlns="" xmlns:a16="http://schemas.microsoft.com/office/drawing/2014/main" val="20003"/>
                    </a:ext>
                  </a:extLst>
                </a:gridCol>
                <a:gridCol w="776725">
                  <a:extLst>
                    <a:ext uri="{9D8B030D-6E8A-4147-A177-3AD203B41FA5}">
                      <a16:colId xmlns="" xmlns:a16="http://schemas.microsoft.com/office/drawing/2014/main" val="20004"/>
                    </a:ext>
                  </a:extLst>
                </a:gridCol>
                <a:gridCol w="776725">
                  <a:extLst>
                    <a:ext uri="{9D8B030D-6E8A-4147-A177-3AD203B41FA5}">
                      <a16:colId xmlns="" xmlns:a16="http://schemas.microsoft.com/office/drawing/2014/main" val="20005"/>
                    </a:ext>
                  </a:extLst>
                </a:gridCol>
                <a:gridCol w="776725">
                  <a:extLst>
                    <a:ext uri="{9D8B030D-6E8A-4147-A177-3AD203B41FA5}">
                      <a16:colId xmlns="" xmlns:a16="http://schemas.microsoft.com/office/drawing/2014/main" val="20006"/>
                    </a:ext>
                  </a:extLst>
                </a:gridCol>
                <a:gridCol w="776725">
                  <a:extLst>
                    <a:ext uri="{9D8B030D-6E8A-4147-A177-3AD203B41FA5}">
                      <a16:colId xmlns="" xmlns:a16="http://schemas.microsoft.com/office/drawing/2014/main" val="20007"/>
                    </a:ext>
                  </a:extLst>
                </a:gridCol>
                <a:gridCol w="776725">
                  <a:extLst>
                    <a:ext uri="{9D8B030D-6E8A-4147-A177-3AD203B41FA5}">
                      <a16:colId xmlns="" xmlns:a16="http://schemas.microsoft.com/office/drawing/2014/main" val="20008"/>
                    </a:ext>
                  </a:extLst>
                </a:gridCol>
                <a:gridCol w="776725">
                  <a:extLst>
                    <a:ext uri="{9D8B030D-6E8A-4147-A177-3AD203B41FA5}">
                      <a16:colId xmlns="" xmlns:a16="http://schemas.microsoft.com/office/drawing/2014/main" val="20009"/>
                    </a:ext>
                  </a:extLst>
                </a:gridCol>
                <a:gridCol w="776725">
                  <a:extLst>
                    <a:ext uri="{9D8B030D-6E8A-4147-A177-3AD203B41FA5}">
                      <a16:colId xmlns="" xmlns:a16="http://schemas.microsoft.com/office/drawing/2014/main" val="20010"/>
                    </a:ext>
                  </a:extLst>
                </a:gridCol>
              </a:tblGrid>
              <a:tr h="370850">
                <a:tc>
                  <a:txBody>
                    <a:bodyPr/>
                    <a:lstStyle/>
                    <a:p>
                      <a:pPr marL="0" marR="0" lvl="0" indent="0" algn="ctr" rtl="0">
                        <a:spcBef>
                          <a:spcPts val="0"/>
                        </a:spcBef>
                        <a:spcAft>
                          <a:spcPts val="0"/>
                        </a:spcAft>
                        <a:buNone/>
                      </a:pPr>
                      <a:endParaRPr sz="1800" u="none" strike="noStrike" cap="none"/>
                    </a:p>
                  </a:txBody>
                  <a:tcPr marL="74300" marR="74300" marT="45725" marB="45725"/>
                </a:tc>
                <a:tc>
                  <a:txBody>
                    <a:bodyPr/>
                    <a:lstStyle/>
                    <a:p>
                      <a:pPr marL="0" marR="0" lvl="0" indent="0" algn="ctr" rtl="0">
                        <a:spcBef>
                          <a:spcPts val="0"/>
                        </a:spcBef>
                        <a:spcAft>
                          <a:spcPts val="0"/>
                        </a:spcAft>
                        <a:buNone/>
                      </a:pPr>
                      <a:endParaRPr sz="1800" u="none" strike="noStrike" cap="none"/>
                    </a:p>
                  </a:txBody>
                  <a:tcPr marL="74300" marR="74300" marT="45725" marB="45725"/>
                </a:tc>
                <a:tc>
                  <a:txBody>
                    <a:bodyPr/>
                    <a:lstStyle/>
                    <a:p>
                      <a:pPr marL="0" marR="0" lvl="0" indent="0" algn="ctr" rtl="0">
                        <a:spcBef>
                          <a:spcPts val="0"/>
                        </a:spcBef>
                        <a:spcAft>
                          <a:spcPts val="0"/>
                        </a:spcAft>
                        <a:buNone/>
                      </a:pPr>
                      <a:endParaRPr sz="1800" u="none" strike="noStrike" cap="none"/>
                    </a:p>
                  </a:txBody>
                  <a:tcPr marL="74300" marR="74300" marT="45725" marB="45725"/>
                </a:tc>
                <a:tc>
                  <a:txBody>
                    <a:bodyPr/>
                    <a:lstStyle/>
                    <a:p>
                      <a:pPr marL="0" marR="0" lvl="0" indent="0" algn="ctr" rtl="0">
                        <a:spcBef>
                          <a:spcPts val="0"/>
                        </a:spcBef>
                        <a:spcAft>
                          <a:spcPts val="0"/>
                        </a:spcAft>
                        <a:buNone/>
                      </a:pPr>
                      <a:endParaRPr sz="1800" u="none" strike="noStrike" cap="none"/>
                    </a:p>
                  </a:txBody>
                  <a:tcPr marL="74300" marR="74300" marT="45725" marB="45725"/>
                </a:tc>
                <a:tc>
                  <a:txBody>
                    <a:bodyPr/>
                    <a:lstStyle/>
                    <a:p>
                      <a:pPr marL="0" marR="0" lvl="0" indent="0" algn="ctr" rtl="0">
                        <a:spcBef>
                          <a:spcPts val="0"/>
                        </a:spcBef>
                        <a:spcAft>
                          <a:spcPts val="0"/>
                        </a:spcAft>
                        <a:buNone/>
                      </a:pPr>
                      <a:endParaRPr sz="1800" u="none" strike="noStrike" cap="none"/>
                    </a:p>
                  </a:txBody>
                  <a:tcPr marL="74300" marR="74300" marT="45725" marB="45725"/>
                </a:tc>
                <a:tc>
                  <a:txBody>
                    <a:bodyPr/>
                    <a:lstStyle/>
                    <a:p>
                      <a:pPr marL="0" marR="0" lvl="0" indent="0" algn="ctr" rtl="0">
                        <a:spcBef>
                          <a:spcPts val="0"/>
                        </a:spcBef>
                        <a:spcAft>
                          <a:spcPts val="0"/>
                        </a:spcAft>
                        <a:buNone/>
                      </a:pPr>
                      <a:endParaRPr sz="1800" u="none" strike="noStrike" cap="none"/>
                    </a:p>
                  </a:txBody>
                  <a:tcPr marL="74300" marR="74300" marT="45725" marB="45725"/>
                </a:tc>
                <a:tc>
                  <a:txBody>
                    <a:bodyPr/>
                    <a:lstStyle/>
                    <a:p>
                      <a:pPr marL="0" marR="0" lvl="0" indent="0" algn="ctr" rtl="0">
                        <a:spcBef>
                          <a:spcPts val="0"/>
                        </a:spcBef>
                        <a:spcAft>
                          <a:spcPts val="0"/>
                        </a:spcAft>
                        <a:buNone/>
                      </a:pPr>
                      <a:endParaRPr sz="1800" u="none" strike="noStrike" cap="none"/>
                    </a:p>
                  </a:txBody>
                  <a:tcPr marL="74300" marR="74300" marT="45725" marB="45725"/>
                </a:tc>
                <a:tc>
                  <a:txBody>
                    <a:bodyPr/>
                    <a:lstStyle/>
                    <a:p>
                      <a:pPr marL="0" marR="0" lvl="0" indent="0" algn="ctr" rtl="0">
                        <a:spcBef>
                          <a:spcPts val="0"/>
                        </a:spcBef>
                        <a:spcAft>
                          <a:spcPts val="0"/>
                        </a:spcAft>
                        <a:buNone/>
                      </a:pPr>
                      <a:endParaRPr sz="1800" u="none" strike="noStrike" cap="none"/>
                    </a:p>
                  </a:txBody>
                  <a:tcPr marL="74300" marR="74300" marT="45725" marB="45725"/>
                </a:tc>
                <a:tc>
                  <a:txBody>
                    <a:bodyPr/>
                    <a:lstStyle/>
                    <a:p>
                      <a:pPr marL="0" marR="0" lvl="0" indent="0" algn="ctr" rtl="0">
                        <a:spcBef>
                          <a:spcPts val="0"/>
                        </a:spcBef>
                        <a:spcAft>
                          <a:spcPts val="0"/>
                        </a:spcAft>
                        <a:buNone/>
                      </a:pPr>
                      <a:endParaRPr sz="1800" u="none" strike="noStrike" cap="none"/>
                    </a:p>
                  </a:txBody>
                  <a:tcPr marL="74300" marR="74300" marT="45725" marB="45725"/>
                </a:tc>
                <a:tc>
                  <a:txBody>
                    <a:bodyPr/>
                    <a:lstStyle/>
                    <a:p>
                      <a:pPr marL="0" marR="0" lvl="0" indent="0" algn="ctr" rtl="0">
                        <a:spcBef>
                          <a:spcPts val="0"/>
                        </a:spcBef>
                        <a:spcAft>
                          <a:spcPts val="0"/>
                        </a:spcAft>
                        <a:buNone/>
                      </a:pPr>
                      <a:endParaRPr sz="1800" u="none" strike="noStrike" cap="none"/>
                    </a:p>
                  </a:txBody>
                  <a:tcPr marL="74300" marR="74300" marT="45725" marB="45725"/>
                </a:tc>
                <a:tc>
                  <a:txBody>
                    <a:bodyPr/>
                    <a:lstStyle/>
                    <a:p>
                      <a:pPr marL="0" marR="0" lvl="0" indent="0" algn="ctr" rtl="0">
                        <a:spcBef>
                          <a:spcPts val="0"/>
                        </a:spcBef>
                        <a:spcAft>
                          <a:spcPts val="0"/>
                        </a:spcAft>
                        <a:buNone/>
                      </a:pPr>
                      <a:endParaRPr sz="1800" u="none" strike="noStrike" cap="none"/>
                    </a:p>
                  </a:txBody>
                  <a:tcPr marL="74300" marR="74300" marT="45725" marB="45725"/>
                </a:tc>
                <a:extLst>
                  <a:ext uri="{0D108BD9-81ED-4DB2-BD59-A6C34878D82A}">
                    <a16:rowId xmlns="" xmlns:a16="http://schemas.microsoft.com/office/drawing/2014/main" val="10000"/>
                  </a:ext>
                </a:extLst>
              </a:tr>
              <a:tr h="370850">
                <a:tc>
                  <a:txBody>
                    <a:bodyPr/>
                    <a:lstStyle/>
                    <a:p>
                      <a:pPr marL="0" marR="0" lvl="0" indent="0" algn="ctr" rtl="0">
                        <a:spcBef>
                          <a:spcPts val="0"/>
                        </a:spcBef>
                        <a:spcAft>
                          <a:spcPts val="0"/>
                        </a:spcAft>
                        <a:buNone/>
                      </a:pPr>
                      <a:r>
                        <a:rPr lang="en-US" sz="4400" b="1" u="none" strike="noStrike" cap="none"/>
                        <a:t>4</a:t>
                      </a:r>
                      <a:endParaRPr/>
                    </a:p>
                  </a:txBody>
                  <a:tcPr marL="74300" marR="74300" marT="45725" marB="45725"/>
                </a:tc>
                <a:tc>
                  <a:txBody>
                    <a:bodyPr/>
                    <a:lstStyle/>
                    <a:p>
                      <a:pPr marL="0" marR="0" lvl="0" indent="0" algn="ctr" rtl="0">
                        <a:spcBef>
                          <a:spcPts val="0"/>
                        </a:spcBef>
                        <a:spcAft>
                          <a:spcPts val="0"/>
                        </a:spcAft>
                        <a:buNone/>
                      </a:pPr>
                      <a:r>
                        <a:rPr lang="en-US" sz="4400" b="1" u="none" strike="noStrike" cap="none">
                          <a:solidFill>
                            <a:srgbClr val="222A35"/>
                          </a:solidFill>
                        </a:rPr>
                        <a:t>6</a:t>
                      </a:r>
                      <a:endParaRPr/>
                    </a:p>
                  </a:txBody>
                  <a:tcPr marL="74300" marR="74300" marT="45725" marB="45725"/>
                </a:tc>
                <a:tc>
                  <a:txBody>
                    <a:bodyPr/>
                    <a:lstStyle/>
                    <a:p>
                      <a:pPr marL="0" marR="0" lvl="0" indent="0" algn="ctr" rtl="0">
                        <a:spcBef>
                          <a:spcPts val="0"/>
                        </a:spcBef>
                        <a:spcAft>
                          <a:spcPts val="0"/>
                        </a:spcAft>
                        <a:buNone/>
                      </a:pPr>
                      <a:r>
                        <a:rPr lang="en-US" sz="4400" b="1" u="none" strike="noStrike" cap="none">
                          <a:solidFill>
                            <a:srgbClr val="FFC000"/>
                          </a:solidFill>
                        </a:rPr>
                        <a:t>5</a:t>
                      </a:r>
                      <a:endParaRPr/>
                    </a:p>
                  </a:txBody>
                  <a:tcPr marL="74300" marR="74300" marT="45725" marB="45725"/>
                </a:tc>
                <a:tc>
                  <a:txBody>
                    <a:bodyPr/>
                    <a:lstStyle/>
                    <a:p>
                      <a:pPr marL="0" marR="0" lvl="0" indent="0" algn="ctr" rtl="0">
                        <a:spcBef>
                          <a:spcPts val="0"/>
                        </a:spcBef>
                        <a:spcAft>
                          <a:spcPts val="0"/>
                        </a:spcAft>
                        <a:buNone/>
                      </a:pPr>
                      <a:endParaRPr sz="4400" b="1" u="none" strike="noStrike" cap="none"/>
                    </a:p>
                  </a:txBody>
                  <a:tcPr marL="74300" marR="74300" marT="45725" marB="45725"/>
                </a:tc>
                <a:tc>
                  <a:txBody>
                    <a:bodyPr/>
                    <a:lstStyle/>
                    <a:p>
                      <a:pPr marL="0" marR="0" lvl="0" indent="0" algn="ctr" rtl="0">
                        <a:spcBef>
                          <a:spcPts val="0"/>
                        </a:spcBef>
                        <a:spcAft>
                          <a:spcPts val="0"/>
                        </a:spcAft>
                        <a:buNone/>
                      </a:pPr>
                      <a:r>
                        <a:rPr lang="en-US" sz="4400" b="1" u="none" strike="noStrike" cap="none">
                          <a:solidFill>
                            <a:srgbClr val="FFC000"/>
                          </a:solidFill>
                        </a:rPr>
                        <a:t>5</a:t>
                      </a:r>
                      <a:endParaRPr/>
                    </a:p>
                  </a:txBody>
                  <a:tcPr marL="74300" marR="74300" marT="45725" marB="45725"/>
                </a:tc>
                <a:tc>
                  <a:txBody>
                    <a:bodyPr/>
                    <a:lstStyle/>
                    <a:p>
                      <a:pPr marL="0" marR="0" lvl="0" indent="0" algn="ctr" rtl="0">
                        <a:spcBef>
                          <a:spcPts val="0"/>
                        </a:spcBef>
                        <a:spcAft>
                          <a:spcPts val="0"/>
                        </a:spcAft>
                        <a:buNone/>
                      </a:pPr>
                      <a:r>
                        <a:rPr lang="en-US" sz="4400" b="1" u="none" strike="noStrike" cap="none">
                          <a:solidFill>
                            <a:srgbClr val="222A35"/>
                          </a:solidFill>
                        </a:rPr>
                        <a:t>6</a:t>
                      </a:r>
                      <a:endParaRPr/>
                    </a:p>
                  </a:txBody>
                  <a:tcPr marL="74300" marR="74300" marT="45725" marB="45725"/>
                </a:tc>
                <a:tc>
                  <a:txBody>
                    <a:bodyPr/>
                    <a:lstStyle/>
                    <a:p>
                      <a:pPr marL="0" marR="0" lvl="0" indent="0" algn="ctr" rtl="0">
                        <a:spcBef>
                          <a:spcPts val="0"/>
                        </a:spcBef>
                        <a:spcAft>
                          <a:spcPts val="0"/>
                        </a:spcAft>
                        <a:buNone/>
                      </a:pPr>
                      <a:r>
                        <a:rPr lang="en-US" sz="4400" b="1" u="none" strike="noStrike" cap="none"/>
                        <a:t>4</a:t>
                      </a:r>
                      <a:endParaRPr/>
                    </a:p>
                  </a:txBody>
                  <a:tcPr marL="74300" marR="74300" marT="45725" marB="45725"/>
                </a:tc>
                <a:tc>
                  <a:txBody>
                    <a:bodyPr/>
                    <a:lstStyle/>
                    <a:p>
                      <a:pPr marL="0" marR="0" lvl="0" indent="0" algn="ctr" rtl="0">
                        <a:spcBef>
                          <a:spcPts val="0"/>
                        </a:spcBef>
                        <a:spcAft>
                          <a:spcPts val="0"/>
                        </a:spcAft>
                        <a:buNone/>
                      </a:pPr>
                      <a:endParaRPr sz="4400" b="1" u="none" strike="noStrike" cap="none"/>
                    </a:p>
                  </a:txBody>
                  <a:tcPr marL="74300" marR="74300" marT="45725" marB="45725"/>
                </a:tc>
                <a:tc>
                  <a:txBody>
                    <a:bodyPr/>
                    <a:lstStyle/>
                    <a:p>
                      <a:pPr marL="0" marR="0" lvl="0" indent="0" algn="ctr" rtl="0">
                        <a:spcBef>
                          <a:spcPts val="0"/>
                        </a:spcBef>
                        <a:spcAft>
                          <a:spcPts val="0"/>
                        </a:spcAft>
                        <a:buNone/>
                      </a:pPr>
                      <a:r>
                        <a:rPr lang="en-US" sz="4400" b="1" u="none" strike="noStrike" cap="none">
                          <a:solidFill>
                            <a:srgbClr val="FFC000"/>
                          </a:solidFill>
                        </a:rPr>
                        <a:t>5</a:t>
                      </a:r>
                      <a:endParaRPr/>
                    </a:p>
                  </a:txBody>
                  <a:tcPr marL="74300" marR="74300" marT="45725" marB="45725"/>
                </a:tc>
                <a:tc>
                  <a:txBody>
                    <a:bodyPr/>
                    <a:lstStyle/>
                    <a:p>
                      <a:pPr marL="0" marR="0" lvl="0" indent="0" algn="ctr" rtl="0">
                        <a:spcBef>
                          <a:spcPts val="0"/>
                        </a:spcBef>
                        <a:spcAft>
                          <a:spcPts val="0"/>
                        </a:spcAft>
                        <a:buNone/>
                      </a:pPr>
                      <a:r>
                        <a:rPr lang="en-US" sz="4400" b="1" u="none" strike="noStrike" cap="none"/>
                        <a:t>4</a:t>
                      </a:r>
                      <a:endParaRPr/>
                    </a:p>
                  </a:txBody>
                  <a:tcPr marL="74300" marR="74300" marT="45725" marB="45725"/>
                </a:tc>
                <a:tc>
                  <a:txBody>
                    <a:bodyPr/>
                    <a:lstStyle/>
                    <a:p>
                      <a:pPr marL="0" marR="0" lvl="0" indent="0" algn="ctr" rtl="0">
                        <a:spcBef>
                          <a:spcPts val="0"/>
                        </a:spcBef>
                        <a:spcAft>
                          <a:spcPts val="0"/>
                        </a:spcAft>
                        <a:buNone/>
                      </a:pPr>
                      <a:r>
                        <a:rPr lang="en-US" sz="4400" b="1" u="none" strike="noStrike" cap="none">
                          <a:solidFill>
                            <a:srgbClr val="222A35"/>
                          </a:solidFill>
                        </a:rPr>
                        <a:t>6</a:t>
                      </a:r>
                      <a:endParaRPr/>
                    </a:p>
                  </a:txBody>
                  <a:tcPr marL="74300" marR="74300" marT="45725" marB="45725"/>
                </a:tc>
                <a:extLst>
                  <a:ext uri="{0D108BD9-81ED-4DB2-BD59-A6C34878D82A}">
                    <a16:rowId xmlns="" xmlns:a16="http://schemas.microsoft.com/office/drawing/2014/main" val="10001"/>
                  </a:ext>
                </a:extLst>
              </a:tr>
              <a:tr h="370850">
                <a:tc>
                  <a:txBody>
                    <a:bodyPr/>
                    <a:lstStyle/>
                    <a:p>
                      <a:pPr marL="0" marR="0" lvl="0" indent="0" algn="ctr" rtl="0">
                        <a:spcBef>
                          <a:spcPts val="0"/>
                        </a:spcBef>
                        <a:spcAft>
                          <a:spcPts val="0"/>
                        </a:spcAft>
                        <a:buNone/>
                      </a:pPr>
                      <a:r>
                        <a:rPr lang="en-US" sz="4400" b="1" u="none" strike="noStrike" cap="none">
                          <a:solidFill>
                            <a:srgbClr val="222A35"/>
                          </a:solidFill>
                        </a:rPr>
                        <a:t>6</a:t>
                      </a:r>
                      <a:endParaRPr/>
                    </a:p>
                  </a:txBody>
                  <a:tcPr marL="74300" marR="74300" marT="45725" marB="45725"/>
                </a:tc>
                <a:tc>
                  <a:txBody>
                    <a:bodyPr/>
                    <a:lstStyle/>
                    <a:p>
                      <a:pPr marL="0" marR="0" lvl="0" indent="0" algn="ctr" rtl="0">
                        <a:spcBef>
                          <a:spcPts val="0"/>
                        </a:spcBef>
                        <a:spcAft>
                          <a:spcPts val="0"/>
                        </a:spcAft>
                        <a:buNone/>
                      </a:pPr>
                      <a:r>
                        <a:rPr lang="en-US" sz="4400" b="1" u="none" strike="noStrike" cap="none">
                          <a:solidFill>
                            <a:srgbClr val="FFC000"/>
                          </a:solidFill>
                        </a:rPr>
                        <a:t>5</a:t>
                      </a:r>
                      <a:endParaRPr/>
                    </a:p>
                  </a:txBody>
                  <a:tcPr marL="74300" marR="74300" marT="45725" marB="45725"/>
                </a:tc>
                <a:tc>
                  <a:txBody>
                    <a:bodyPr/>
                    <a:lstStyle/>
                    <a:p>
                      <a:pPr marL="0" marR="0" lvl="0" indent="0" algn="ctr" rtl="0">
                        <a:spcBef>
                          <a:spcPts val="0"/>
                        </a:spcBef>
                        <a:spcAft>
                          <a:spcPts val="0"/>
                        </a:spcAft>
                        <a:buNone/>
                      </a:pPr>
                      <a:r>
                        <a:rPr lang="en-US" sz="4400" b="1" u="none" strike="noStrike" cap="none"/>
                        <a:t>4</a:t>
                      </a:r>
                      <a:endParaRPr/>
                    </a:p>
                  </a:txBody>
                  <a:tcPr marL="74300" marR="74300" marT="45725" marB="45725"/>
                </a:tc>
                <a:tc>
                  <a:txBody>
                    <a:bodyPr/>
                    <a:lstStyle/>
                    <a:p>
                      <a:pPr marL="0" marR="0" lvl="0" indent="0" algn="ctr" rtl="0">
                        <a:spcBef>
                          <a:spcPts val="0"/>
                        </a:spcBef>
                        <a:spcAft>
                          <a:spcPts val="0"/>
                        </a:spcAft>
                        <a:buNone/>
                      </a:pPr>
                      <a:endParaRPr sz="4400" b="1" u="none" strike="noStrike" cap="none"/>
                    </a:p>
                  </a:txBody>
                  <a:tcPr marL="74300" marR="74300" marT="45725" marB="45725"/>
                </a:tc>
                <a:tc>
                  <a:txBody>
                    <a:bodyPr/>
                    <a:lstStyle/>
                    <a:p>
                      <a:pPr marL="0" marR="0" lvl="0" indent="0" algn="ctr" rtl="0">
                        <a:spcBef>
                          <a:spcPts val="0"/>
                        </a:spcBef>
                        <a:spcAft>
                          <a:spcPts val="0"/>
                        </a:spcAft>
                        <a:buNone/>
                      </a:pPr>
                      <a:r>
                        <a:rPr lang="en-US" sz="4400" b="1" u="none" strike="noStrike" cap="none"/>
                        <a:t>4</a:t>
                      </a:r>
                      <a:endParaRPr/>
                    </a:p>
                  </a:txBody>
                  <a:tcPr marL="74300" marR="74300" marT="45725" marB="45725"/>
                </a:tc>
                <a:tc>
                  <a:txBody>
                    <a:bodyPr/>
                    <a:lstStyle/>
                    <a:p>
                      <a:pPr marL="0" marR="0" lvl="0" indent="0" algn="ctr" rtl="0">
                        <a:spcBef>
                          <a:spcPts val="0"/>
                        </a:spcBef>
                        <a:spcAft>
                          <a:spcPts val="0"/>
                        </a:spcAft>
                        <a:buNone/>
                      </a:pPr>
                      <a:r>
                        <a:rPr lang="en-US" sz="4400" b="1" u="none" strike="noStrike" cap="none">
                          <a:solidFill>
                            <a:srgbClr val="FFC000"/>
                          </a:solidFill>
                        </a:rPr>
                        <a:t>5</a:t>
                      </a:r>
                      <a:endParaRPr/>
                    </a:p>
                  </a:txBody>
                  <a:tcPr marL="74300" marR="74300" marT="45725" marB="45725"/>
                </a:tc>
                <a:tc>
                  <a:txBody>
                    <a:bodyPr/>
                    <a:lstStyle/>
                    <a:p>
                      <a:pPr marL="0" marR="0" lvl="0" indent="0" algn="ctr" rtl="0">
                        <a:spcBef>
                          <a:spcPts val="0"/>
                        </a:spcBef>
                        <a:spcAft>
                          <a:spcPts val="0"/>
                        </a:spcAft>
                        <a:buNone/>
                      </a:pPr>
                      <a:r>
                        <a:rPr lang="en-US" sz="4400" b="1" u="none" strike="noStrike" cap="none">
                          <a:solidFill>
                            <a:srgbClr val="222A35"/>
                          </a:solidFill>
                        </a:rPr>
                        <a:t>6</a:t>
                      </a:r>
                      <a:endParaRPr/>
                    </a:p>
                  </a:txBody>
                  <a:tcPr marL="74300" marR="74300" marT="45725" marB="45725"/>
                </a:tc>
                <a:tc>
                  <a:txBody>
                    <a:bodyPr/>
                    <a:lstStyle/>
                    <a:p>
                      <a:pPr marL="0" marR="0" lvl="0" indent="0" algn="ctr" rtl="0">
                        <a:spcBef>
                          <a:spcPts val="0"/>
                        </a:spcBef>
                        <a:spcAft>
                          <a:spcPts val="0"/>
                        </a:spcAft>
                        <a:buNone/>
                      </a:pPr>
                      <a:endParaRPr sz="4400" b="1" u="none" strike="noStrike" cap="none"/>
                    </a:p>
                  </a:txBody>
                  <a:tcPr marL="74300" marR="74300" marT="45725" marB="45725"/>
                </a:tc>
                <a:tc>
                  <a:txBody>
                    <a:bodyPr/>
                    <a:lstStyle/>
                    <a:p>
                      <a:pPr marL="0" marR="0" lvl="0" indent="0" algn="ctr" rtl="0">
                        <a:spcBef>
                          <a:spcPts val="0"/>
                        </a:spcBef>
                        <a:spcAft>
                          <a:spcPts val="0"/>
                        </a:spcAft>
                        <a:buNone/>
                      </a:pPr>
                      <a:r>
                        <a:rPr lang="en-US" sz="4400" b="1" u="none" strike="noStrike" cap="none">
                          <a:solidFill>
                            <a:srgbClr val="222A35"/>
                          </a:solidFill>
                        </a:rPr>
                        <a:t>6</a:t>
                      </a:r>
                      <a:endParaRPr/>
                    </a:p>
                  </a:txBody>
                  <a:tcPr marL="74300" marR="74300" marT="45725" marB="45725"/>
                </a:tc>
                <a:tc>
                  <a:txBody>
                    <a:bodyPr/>
                    <a:lstStyle/>
                    <a:p>
                      <a:pPr marL="0" marR="0" lvl="0" indent="0" algn="ctr" rtl="0">
                        <a:spcBef>
                          <a:spcPts val="0"/>
                        </a:spcBef>
                        <a:spcAft>
                          <a:spcPts val="0"/>
                        </a:spcAft>
                        <a:buNone/>
                      </a:pPr>
                      <a:r>
                        <a:rPr lang="en-US" sz="4400" b="1" u="none" strike="noStrike" cap="none">
                          <a:solidFill>
                            <a:srgbClr val="FFC000"/>
                          </a:solidFill>
                        </a:rPr>
                        <a:t>5</a:t>
                      </a:r>
                      <a:endParaRPr/>
                    </a:p>
                  </a:txBody>
                  <a:tcPr marL="74300" marR="74300" marT="45725" marB="45725"/>
                </a:tc>
                <a:tc>
                  <a:txBody>
                    <a:bodyPr/>
                    <a:lstStyle/>
                    <a:p>
                      <a:pPr marL="0" marR="0" lvl="0" indent="0" algn="ctr" rtl="0">
                        <a:spcBef>
                          <a:spcPts val="0"/>
                        </a:spcBef>
                        <a:spcAft>
                          <a:spcPts val="0"/>
                        </a:spcAft>
                        <a:buNone/>
                      </a:pPr>
                      <a:r>
                        <a:rPr lang="en-US" sz="4400" b="1" u="none" strike="noStrike" cap="none"/>
                        <a:t>4</a:t>
                      </a:r>
                      <a:endParaRPr/>
                    </a:p>
                  </a:txBody>
                  <a:tcPr marL="74300" marR="74300" marT="45725" marB="45725"/>
                </a:tc>
                <a:extLst>
                  <a:ext uri="{0D108BD9-81ED-4DB2-BD59-A6C34878D82A}">
                    <a16:rowId xmlns="" xmlns:a16="http://schemas.microsoft.com/office/drawing/2014/main" val="10002"/>
                  </a:ext>
                </a:extLst>
              </a:tr>
              <a:tr h="370850">
                <a:tc>
                  <a:txBody>
                    <a:bodyPr/>
                    <a:lstStyle/>
                    <a:p>
                      <a:pPr marL="0" marR="0" lvl="0" indent="0" algn="ctr" rtl="0">
                        <a:spcBef>
                          <a:spcPts val="0"/>
                        </a:spcBef>
                        <a:spcAft>
                          <a:spcPts val="0"/>
                        </a:spcAft>
                        <a:buNone/>
                      </a:pPr>
                      <a:r>
                        <a:rPr lang="en-US" sz="4400" b="1" u="none" strike="noStrike" cap="none" dirty="0">
                          <a:solidFill>
                            <a:srgbClr val="FFC000"/>
                          </a:solidFill>
                        </a:rPr>
                        <a:t>5</a:t>
                      </a:r>
                      <a:endParaRPr/>
                    </a:p>
                  </a:txBody>
                  <a:tcPr marL="74300" marR="74300" marT="45725" marB="45725"/>
                </a:tc>
                <a:tc>
                  <a:txBody>
                    <a:bodyPr/>
                    <a:lstStyle/>
                    <a:p>
                      <a:pPr marL="0" marR="0" lvl="0" indent="0" algn="ctr" rtl="0">
                        <a:spcBef>
                          <a:spcPts val="0"/>
                        </a:spcBef>
                        <a:spcAft>
                          <a:spcPts val="0"/>
                        </a:spcAft>
                        <a:buNone/>
                      </a:pPr>
                      <a:r>
                        <a:rPr lang="en-US" sz="4400" b="1" u="none" strike="noStrike" cap="none"/>
                        <a:t>4</a:t>
                      </a:r>
                      <a:endParaRPr/>
                    </a:p>
                  </a:txBody>
                  <a:tcPr marL="74300" marR="74300" marT="45725" marB="45725"/>
                </a:tc>
                <a:tc>
                  <a:txBody>
                    <a:bodyPr/>
                    <a:lstStyle/>
                    <a:p>
                      <a:pPr marL="0" marR="0" lvl="0" indent="0" algn="ctr" rtl="0">
                        <a:spcBef>
                          <a:spcPts val="0"/>
                        </a:spcBef>
                        <a:spcAft>
                          <a:spcPts val="0"/>
                        </a:spcAft>
                        <a:buNone/>
                      </a:pPr>
                      <a:r>
                        <a:rPr lang="en-US" sz="4400" b="1" u="none" strike="noStrike" cap="none">
                          <a:solidFill>
                            <a:srgbClr val="222A35"/>
                          </a:solidFill>
                        </a:rPr>
                        <a:t>6</a:t>
                      </a:r>
                      <a:endParaRPr/>
                    </a:p>
                  </a:txBody>
                  <a:tcPr marL="74300" marR="74300" marT="45725" marB="45725"/>
                </a:tc>
                <a:tc>
                  <a:txBody>
                    <a:bodyPr/>
                    <a:lstStyle/>
                    <a:p>
                      <a:pPr marL="0" marR="0" lvl="0" indent="0" algn="ctr" rtl="0">
                        <a:spcBef>
                          <a:spcPts val="0"/>
                        </a:spcBef>
                        <a:spcAft>
                          <a:spcPts val="0"/>
                        </a:spcAft>
                        <a:buNone/>
                      </a:pPr>
                      <a:endParaRPr sz="4400" b="1" u="none" strike="noStrike" cap="none"/>
                    </a:p>
                  </a:txBody>
                  <a:tcPr marL="74300" marR="74300" marT="45725" marB="45725"/>
                </a:tc>
                <a:tc>
                  <a:txBody>
                    <a:bodyPr/>
                    <a:lstStyle/>
                    <a:p>
                      <a:pPr marL="0" marR="0" lvl="0" indent="0" algn="ctr" rtl="0">
                        <a:spcBef>
                          <a:spcPts val="0"/>
                        </a:spcBef>
                        <a:spcAft>
                          <a:spcPts val="0"/>
                        </a:spcAft>
                        <a:buNone/>
                      </a:pPr>
                      <a:r>
                        <a:rPr lang="en-US" sz="4400" b="1" u="none" strike="noStrike" cap="none">
                          <a:solidFill>
                            <a:srgbClr val="222A35"/>
                          </a:solidFill>
                        </a:rPr>
                        <a:t>6</a:t>
                      </a:r>
                      <a:endParaRPr/>
                    </a:p>
                  </a:txBody>
                  <a:tcPr marL="74300" marR="74300" marT="45725" marB="45725"/>
                </a:tc>
                <a:tc>
                  <a:txBody>
                    <a:bodyPr/>
                    <a:lstStyle/>
                    <a:p>
                      <a:pPr marL="0" marR="0" lvl="0" indent="0" algn="ctr" rtl="0">
                        <a:spcBef>
                          <a:spcPts val="0"/>
                        </a:spcBef>
                        <a:spcAft>
                          <a:spcPts val="0"/>
                        </a:spcAft>
                        <a:buNone/>
                      </a:pPr>
                      <a:r>
                        <a:rPr lang="en-US" sz="4400" b="1" u="none" strike="noStrike" cap="none"/>
                        <a:t>4</a:t>
                      </a:r>
                      <a:endParaRPr/>
                    </a:p>
                  </a:txBody>
                  <a:tcPr marL="74300" marR="74300" marT="45725" marB="45725"/>
                </a:tc>
                <a:tc>
                  <a:txBody>
                    <a:bodyPr/>
                    <a:lstStyle/>
                    <a:p>
                      <a:pPr marL="0" marR="0" lvl="0" indent="0" algn="ctr" rtl="0">
                        <a:spcBef>
                          <a:spcPts val="0"/>
                        </a:spcBef>
                        <a:spcAft>
                          <a:spcPts val="0"/>
                        </a:spcAft>
                        <a:buNone/>
                      </a:pPr>
                      <a:r>
                        <a:rPr lang="en-US" sz="4400" b="1" u="none" strike="noStrike" cap="none">
                          <a:solidFill>
                            <a:srgbClr val="FFC000"/>
                          </a:solidFill>
                        </a:rPr>
                        <a:t>5</a:t>
                      </a:r>
                      <a:endParaRPr/>
                    </a:p>
                  </a:txBody>
                  <a:tcPr marL="74300" marR="74300" marT="45725" marB="45725"/>
                </a:tc>
                <a:tc>
                  <a:txBody>
                    <a:bodyPr/>
                    <a:lstStyle/>
                    <a:p>
                      <a:pPr marL="0" marR="0" lvl="0" indent="0" algn="ctr" rtl="0">
                        <a:spcBef>
                          <a:spcPts val="0"/>
                        </a:spcBef>
                        <a:spcAft>
                          <a:spcPts val="0"/>
                        </a:spcAft>
                        <a:buNone/>
                      </a:pPr>
                      <a:endParaRPr sz="4400" b="1" u="none" strike="noStrike" cap="none"/>
                    </a:p>
                  </a:txBody>
                  <a:tcPr marL="74300" marR="74300" marT="45725" marB="45725"/>
                </a:tc>
                <a:tc>
                  <a:txBody>
                    <a:bodyPr/>
                    <a:lstStyle/>
                    <a:p>
                      <a:pPr marL="0" marR="0" lvl="0" indent="0" algn="ctr" rtl="0">
                        <a:spcBef>
                          <a:spcPts val="0"/>
                        </a:spcBef>
                        <a:spcAft>
                          <a:spcPts val="0"/>
                        </a:spcAft>
                        <a:buNone/>
                      </a:pPr>
                      <a:r>
                        <a:rPr lang="en-US" sz="4400" b="1" u="none" strike="noStrike" cap="none"/>
                        <a:t>4</a:t>
                      </a:r>
                      <a:endParaRPr/>
                    </a:p>
                  </a:txBody>
                  <a:tcPr marL="74300" marR="74300" marT="45725" marB="45725"/>
                </a:tc>
                <a:tc>
                  <a:txBody>
                    <a:bodyPr/>
                    <a:lstStyle/>
                    <a:p>
                      <a:pPr marL="0" marR="0" lvl="0" indent="0" algn="ctr" rtl="0">
                        <a:spcBef>
                          <a:spcPts val="0"/>
                        </a:spcBef>
                        <a:spcAft>
                          <a:spcPts val="0"/>
                        </a:spcAft>
                        <a:buNone/>
                      </a:pPr>
                      <a:r>
                        <a:rPr lang="en-US" sz="4400" b="1" u="none" strike="noStrike" cap="none">
                          <a:solidFill>
                            <a:srgbClr val="222A35"/>
                          </a:solidFill>
                        </a:rPr>
                        <a:t>6</a:t>
                      </a:r>
                      <a:endParaRPr/>
                    </a:p>
                  </a:txBody>
                  <a:tcPr marL="74300" marR="74300" marT="45725" marB="45725"/>
                </a:tc>
                <a:tc>
                  <a:txBody>
                    <a:bodyPr/>
                    <a:lstStyle/>
                    <a:p>
                      <a:pPr marL="0" marR="0" lvl="0" indent="0" algn="ctr" rtl="0">
                        <a:spcBef>
                          <a:spcPts val="0"/>
                        </a:spcBef>
                        <a:spcAft>
                          <a:spcPts val="0"/>
                        </a:spcAft>
                        <a:buNone/>
                      </a:pPr>
                      <a:r>
                        <a:rPr lang="en-US" sz="4400" b="1" u="none" strike="noStrike" cap="none">
                          <a:solidFill>
                            <a:srgbClr val="FFC000"/>
                          </a:solidFill>
                        </a:rPr>
                        <a:t>5</a:t>
                      </a:r>
                      <a:endParaRPr/>
                    </a:p>
                  </a:txBody>
                  <a:tcPr marL="74300" marR="74300" marT="45725" marB="45725"/>
                </a:tc>
                <a:extLst>
                  <a:ext uri="{0D108BD9-81ED-4DB2-BD59-A6C34878D82A}">
                    <a16:rowId xmlns="" xmlns:a16="http://schemas.microsoft.com/office/drawing/2014/main" val="10003"/>
                  </a:ext>
                </a:extLst>
              </a:tr>
            </a:tbl>
          </a:graphicData>
        </a:graphic>
      </p:graphicFrame>
      <p:sp>
        <p:nvSpPr>
          <p:cNvPr id="104" name="Google Shape;104;p15"/>
          <p:cNvSpPr txBox="1"/>
          <p:nvPr/>
        </p:nvSpPr>
        <p:spPr>
          <a:xfrm>
            <a:off x="1263015" y="5042119"/>
            <a:ext cx="7714298" cy="181588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l-GR" sz="2800" dirty="0">
                <a:solidFill>
                  <a:schemeClr val="dk1"/>
                </a:solidFill>
                <a:latin typeface="Calibri"/>
                <a:ea typeface="Calibri"/>
                <a:cs typeface="Calibri"/>
                <a:sym typeface="Calibri"/>
              </a:rPr>
              <a:t>Ποια μοτίβα αναγνωρίζετε;</a:t>
            </a:r>
            <a:endParaRPr dirty="0"/>
          </a:p>
          <a:p>
            <a:pPr marL="0" marR="0" lvl="0" indent="0" algn="ctr" rtl="0">
              <a:spcBef>
                <a:spcPts val="0"/>
              </a:spcBef>
              <a:spcAft>
                <a:spcPts val="0"/>
              </a:spcAft>
              <a:buNone/>
            </a:pPr>
            <a:r>
              <a:rPr lang="el-GR" sz="2800">
                <a:solidFill>
                  <a:schemeClr val="dk1"/>
                </a:solidFill>
                <a:latin typeface="Calibri"/>
                <a:ea typeface="Calibri"/>
                <a:cs typeface="Calibri"/>
                <a:sym typeface="Calibri"/>
              </a:rPr>
              <a:t>Μπορεί </a:t>
            </a:r>
            <a:r>
              <a:rPr lang="el-GR" sz="2800" dirty="0">
                <a:solidFill>
                  <a:schemeClr val="dk1"/>
                </a:solidFill>
                <a:latin typeface="Calibri"/>
                <a:ea typeface="Calibri"/>
                <a:cs typeface="Calibri"/>
                <a:sym typeface="Calibri"/>
              </a:rPr>
              <a:t>να δημιουργηθεί κάποιο διαφορετικό τετράγωνο με αυτούς τους αριθμούς;</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2"/>
          <p:cNvSpPr txBox="1">
            <a:spLocks noGrp="1"/>
          </p:cNvSpPr>
          <p:nvPr>
            <p:ph type="title"/>
          </p:nvPr>
        </p:nvSpPr>
        <p:spPr>
          <a:xfrm>
            <a:off x="681038" y="207819"/>
            <a:ext cx="8543925" cy="95596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l-GR" dirty="0"/>
              <a:t>Η Μαγεία των Μαγικών Τετραγώνων</a:t>
            </a:r>
            <a:endParaRPr/>
          </a:p>
        </p:txBody>
      </p:sp>
      <p:pic>
        <p:nvPicPr>
          <p:cNvPr id="370" name="Google Shape;370;p42"/>
          <p:cNvPicPr preferRelativeResize="0"/>
          <p:nvPr/>
        </p:nvPicPr>
        <p:blipFill rotWithShape="1">
          <a:blip r:embed="rId3">
            <a:alphaModFix/>
          </a:blip>
          <a:srcRect/>
          <a:stretch/>
        </p:blipFill>
        <p:spPr>
          <a:xfrm>
            <a:off x="2382981" y="1260763"/>
            <a:ext cx="5389418" cy="538941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3"/>
          <p:cNvSpPr txBox="1">
            <a:spLocks noGrp="1"/>
          </p:cNvSpPr>
          <p:nvPr>
            <p:ph type="title"/>
          </p:nvPr>
        </p:nvSpPr>
        <p:spPr>
          <a:xfrm>
            <a:off x="16127" y="88901"/>
            <a:ext cx="3846189" cy="67690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400"/>
              <a:buFont typeface="Calibri"/>
              <a:buNone/>
            </a:pPr>
            <a:r>
              <a:rPr lang="el-GR" sz="1800" dirty="0"/>
              <a:t>Για εκατοντάδες χρόνια οι άνθρωποι από διαφορετικές κουλτούρες ανά τον κόσμο προσπαθούν να καταλάβουν μοτίβα στη φύση, τις εποχές, το κλίμα. Το να γνωρίζουνε μοτίβα επιτρέπει στους ανθρώπους να ξέρουν πότε είναι καλύτερο να φυτέψουν ή να ετοιμαστούν για τον χειμώνα. Ακόμα και το που να μείνουν ή το πώς να ζήσουν.</a:t>
            </a:r>
            <a:r>
              <a:rPr lang="en-US" sz="1800" dirty="0"/>
              <a:t> </a:t>
            </a:r>
            <a:r>
              <a:rPr lang="el-GR" sz="1800" dirty="0"/>
              <a:t>Χρησιμοποιούσαν αριθμούς, μερικές φορές δομημένους σε σχηματισμούς όπως τα Μαγικά Τετράγωνα, για να τους βοηθήσουν</a:t>
            </a:r>
            <a:r>
              <a:rPr lang="en-US" sz="1800" dirty="0"/>
              <a:t>. </a:t>
            </a:r>
            <a:r>
              <a:rPr lang="el-GR" sz="1800" dirty="0"/>
              <a:t>Τους χάραζαν σε ναούς, μερικοί τους φορούσαν ακόμα και στο λαιμό. Αν και τους καταλάβαιναν με διαφορετικούς τρόπους, πίστευαν ότι είχαν δύναμη.</a:t>
            </a:r>
            <a:r>
              <a:rPr lang="en-US" sz="1800" dirty="0"/>
              <a:t> </a:t>
            </a:r>
            <a:br>
              <a:rPr lang="en-US" sz="1800" dirty="0"/>
            </a:br>
            <a:r>
              <a:rPr lang="en-US" sz="1800" dirty="0"/>
              <a:t/>
            </a:r>
            <a:br>
              <a:rPr lang="en-US" sz="1800" dirty="0"/>
            </a:br>
            <a:r>
              <a:rPr lang="el-GR" sz="1800" dirty="0"/>
              <a:t>Εδώ βλέπετε κάποια σχέδια </a:t>
            </a:r>
            <a:r>
              <a:rPr lang="el-GR" sz="1800" dirty="0" err="1"/>
              <a:t>Ιησουητών</a:t>
            </a:r>
            <a:r>
              <a:rPr lang="el-GR" sz="1800" dirty="0"/>
              <a:t> ιεραπόστολων από την</a:t>
            </a:r>
            <a:r>
              <a:rPr lang="en-US" sz="1800" dirty="0"/>
              <a:t> </a:t>
            </a:r>
            <a:r>
              <a:rPr lang="el-GR" sz="1800" dirty="0"/>
              <a:t>Ευρώπη στην</a:t>
            </a:r>
            <a:r>
              <a:rPr lang="en-US" sz="1800" dirty="0"/>
              <a:t> </a:t>
            </a:r>
            <a:r>
              <a:rPr lang="el-GR" sz="1800" dirty="0"/>
              <a:t>Κίνα</a:t>
            </a:r>
            <a:r>
              <a:rPr lang="en-US" sz="1800" dirty="0"/>
              <a:t> </a:t>
            </a:r>
            <a:r>
              <a:rPr lang="el-GR" sz="1800" dirty="0"/>
              <a:t>το </a:t>
            </a:r>
            <a:r>
              <a:rPr lang="en-US" sz="1800" dirty="0"/>
              <a:t>1668 </a:t>
            </a:r>
            <a:r>
              <a:rPr lang="el-GR" sz="1800" dirty="0"/>
              <a:t>που προσπαθούσαν να καταλάβουν το μαγικό τετράγωνο </a:t>
            </a:r>
            <a:r>
              <a:rPr lang="en-US" sz="1800" dirty="0" err="1"/>
              <a:t>Luo</a:t>
            </a:r>
            <a:r>
              <a:rPr lang="en-US" sz="1800" dirty="0"/>
              <a:t> </a:t>
            </a:r>
            <a:r>
              <a:rPr lang="en-US" sz="1800" dirty="0" err="1"/>
              <a:t>Shu</a:t>
            </a:r>
            <a:r>
              <a:rPr lang="en-US" sz="1800" dirty="0"/>
              <a:t> </a:t>
            </a:r>
            <a:r>
              <a:rPr lang="el-GR" sz="1800" dirty="0"/>
              <a:t>ενώνοντας τους αριθμούς με διαφορετικούς τρόπους.</a:t>
            </a:r>
            <a:endParaRPr sz="1800" dirty="0"/>
          </a:p>
        </p:txBody>
      </p:sp>
      <p:pic>
        <p:nvPicPr>
          <p:cNvPr id="377" name="Google Shape;377;p43" descr="Screen Shot 2018-05-18 at 11.10.10.png"/>
          <p:cNvPicPr preferRelativeResize="0"/>
          <p:nvPr/>
        </p:nvPicPr>
        <p:blipFill rotWithShape="1">
          <a:blip r:embed="rId3">
            <a:alphaModFix/>
          </a:blip>
          <a:srcRect/>
          <a:stretch/>
        </p:blipFill>
        <p:spPr>
          <a:xfrm>
            <a:off x="3780430" y="0"/>
            <a:ext cx="612557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4"/>
          <p:cNvSpPr txBox="1">
            <a:spLocks noGrp="1"/>
          </p:cNvSpPr>
          <p:nvPr>
            <p:ph type="title"/>
          </p:nvPr>
        </p:nvSpPr>
        <p:spPr>
          <a:xfrm>
            <a:off x="200910" y="363525"/>
            <a:ext cx="2842541" cy="6494475"/>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2400"/>
              <a:buFont typeface="Calibri"/>
              <a:buNone/>
            </a:pPr>
            <a:r>
              <a:rPr lang="el-GR" sz="2400" b="1" dirty="0"/>
              <a:t>Περεταίρω εξερευνήσεις με τα Μαγικά Τετράγωνα. </a:t>
            </a:r>
            <a:r>
              <a:rPr lang="el-GR" sz="2400" dirty="0"/>
              <a:t/>
            </a:r>
            <a:br>
              <a:rPr lang="el-GR" sz="2400" dirty="0"/>
            </a:br>
            <a:r>
              <a:rPr lang="el-GR" sz="2400" dirty="0"/>
              <a:t/>
            </a:r>
            <a:br>
              <a:rPr lang="el-GR" sz="2400" dirty="0"/>
            </a:br>
            <a:r>
              <a:rPr lang="el-GR" sz="2400" dirty="0"/>
              <a:t>Αυτό είναι ένα 9</a:t>
            </a:r>
            <a:r>
              <a:rPr lang="en-US" sz="2400" dirty="0"/>
              <a:t>x9</a:t>
            </a:r>
            <a:r>
              <a:rPr lang="el-GR" sz="2400" dirty="0"/>
              <a:t> Μαγικό Τετράγωνο. Στο κάτω τετράγωνο κάθε αριθμός έχει αντικατασταθεί</a:t>
            </a:r>
            <a:r>
              <a:rPr lang="en-US" sz="2400" dirty="0"/>
              <a:t> </a:t>
            </a:r>
            <a:r>
              <a:rPr lang="el-GR" sz="2400" dirty="0"/>
              <a:t>με το άθροισμα των ψηφίων του (όπως γίνεται και στα Βεδικά Τετράγωνα). Τι παρατηρείτε στα μοτίβα των αριθμών;</a:t>
            </a:r>
            <a:r>
              <a:rPr lang="en-US" sz="2400" dirty="0"/>
              <a:t/>
            </a:r>
            <a:br>
              <a:rPr lang="en-US" sz="2400" dirty="0"/>
            </a:br>
            <a:endParaRPr sz="2400" dirty="0"/>
          </a:p>
        </p:txBody>
      </p:sp>
      <p:graphicFrame>
        <p:nvGraphicFramePr>
          <p:cNvPr id="384" name="Google Shape;384;p44"/>
          <p:cNvGraphicFramePr/>
          <p:nvPr>
            <p:extLst>
              <p:ext uri="{D42A27DB-BD31-4B8C-83A1-F6EECF244321}">
                <p14:modId xmlns:p14="http://schemas.microsoft.com/office/powerpoint/2010/main" val="3333929004"/>
              </p:ext>
            </p:extLst>
          </p:nvPr>
        </p:nvGraphicFramePr>
        <p:xfrm>
          <a:off x="3590983" y="254344"/>
          <a:ext cx="3564675" cy="2939375"/>
        </p:xfrm>
        <a:graphic>
          <a:graphicData uri="http://schemas.openxmlformats.org/drawingml/2006/table">
            <a:tbl>
              <a:tblPr>
                <a:noFill/>
                <a:tableStyleId>{3A76E6A7-EE45-4E24-A935-81812902ED7C}</a:tableStyleId>
              </a:tblPr>
              <a:tblGrid>
                <a:gridCol w="396075">
                  <a:extLst>
                    <a:ext uri="{9D8B030D-6E8A-4147-A177-3AD203B41FA5}">
                      <a16:colId xmlns="" xmlns:a16="http://schemas.microsoft.com/office/drawing/2014/main" val="20000"/>
                    </a:ext>
                  </a:extLst>
                </a:gridCol>
                <a:gridCol w="396075">
                  <a:extLst>
                    <a:ext uri="{9D8B030D-6E8A-4147-A177-3AD203B41FA5}">
                      <a16:colId xmlns="" xmlns:a16="http://schemas.microsoft.com/office/drawing/2014/main" val="20001"/>
                    </a:ext>
                  </a:extLst>
                </a:gridCol>
                <a:gridCol w="396075">
                  <a:extLst>
                    <a:ext uri="{9D8B030D-6E8A-4147-A177-3AD203B41FA5}">
                      <a16:colId xmlns="" xmlns:a16="http://schemas.microsoft.com/office/drawing/2014/main" val="20002"/>
                    </a:ext>
                  </a:extLst>
                </a:gridCol>
                <a:gridCol w="396075">
                  <a:extLst>
                    <a:ext uri="{9D8B030D-6E8A-4147-A177-3AD203B41FA5}">
                      <a16:colId xmlns="" xmlns:a16="http://schemas.microsoft.com/office/drawing/2014/main" val="20003"/>
                    </a:ext>
                  </a:extLst>
                </a:gridCol>
                <a:gridCol w="396075">
                  <a:extLst>
                    <a:ext uri="{9D8B030D-6E8A-4147-A177-3AD203B41FA5}">
                      <a16:colId xmlns="" xmlns:a16="http://schemas.microsoft.com/office/drawing/2014/main" val="20004"/>
                    </a:ext>
                  </a:extLst>
                </a:gridCol>
                <a:gridCol w="396075">
                  <a:extLst>
                    <a:ext uri="{9D8B030D-6E8A-4147-A177-3AD203B41FA5}">
                      <a16:colId xmlns="" xmlns:a16="http://schemas.microsoft.com/office/drawing/2014/main" val="20005"/>
                    </a:ext>
                  </a:extLst>
                </a:gridCol>
                <a:gridCol w="396075">
                  <a:extLst>
                    <a:ext uri="{9D8B030D-6E8A-4147-A177-3AD203B41FA5}">
                      <a16:colId xmlns="" xmlns:a16="http://schemas.microsoft.com/office/drawing/2014/main" val="20006"/>
                    </a:ext>
                  </a:extLst>
                </a:gridCol>
                <a:gridCol w="396075">
                  <a:extLst>
                    <a:ext uri="{9D8B030D-6E8A-4147-A177-3AD203B41FA5}">
                      <a16:colId xmlns="" xmlns:a16="http://schemas.microsoft.com/office/drawing/2014/main" val="20007"/>
                    </a:ext>
                  </a:extLst>
                </a:gridCol>
                <a:gridCol w="396075">
                  <a:extLst>
                    <a:ext uri="{9D8B030D-6E8A-4147-A177-3AD203B41FA5}">
                      <a16:colId xmlns="" xmlns:a16="http://schemas.microsoft.com/office/drawing/2014/main" val="20008"/>
                    </a:ext>
                  </a:extLst>
                </a:gridCol>
              </a:tblGrid>
              <a:tr h="323600">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47</a:t>
                      </a:r>
                      <a:endParaRPr/>
                    </a:p>
                  </a:txBody>
                  <a:tcPr marL="10325" marR="10325" marT="1270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58</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969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69</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80</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12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23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CD5B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34</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6B0A"/>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45</a:t>
                      </a:r>
                      <a:endParaRPr/>
                    </a:p>
                  </a:txBody>
                  <a:tcPr marL="10325" marR="10325" marT="1270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extLst>
                  <a:ext uri="{0D108BD9-81ED-4DB2-BD59-A6C34878D82A}">
                    <a16:rowId xmlns="" xmlns:a16="http://schemas.microsoft.com/office/drawing/2014/main" val="10000"/>
                  </a:ext>
                </a:extLst>
              </a:tr>
              <a:tr h="323600">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57</a:t>
                      </a:r>
                      <a:endParaRPr/>
                    </a:p>
                  </a:txBody>
                  <a:tcPr marL="10325" marR="10325" marT="1270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969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68</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79</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9</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11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22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CD5B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33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6B0A"/>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44</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46</a:t>
                      </a:r>
                      <a:endParaRPr/>
                    </a:p>
                  </a:txBody>
                  <a:tcPr marL="10325" marR="10325" marT="1270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extLst>
                  <a:ext uri="{0D108BD9-81ED-4DB2-BD59-A6C34878D82A}">
                    <a16:rowId xmlns="" xmlns:a16="http://schemas.microsoft.com/office/drawing/2014/main" val="10001"/>
                  </a:ext>
                </a:extLst>
              </a:tr>
              <a:tr h="323600">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67</a:t>
                      </a:r>
                      <a:endParaRPr/>
                    </a:p>
                  </a:txBody>
                  <a:tcPr marL="10325" marR="10325" marT="1270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78</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8</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10</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21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CD5B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32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6B0A"/>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43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54</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56</a:t>
                      </a:r>
                      <a:endParaRPr/>
                    </a:p>
                  </a:txBody>
                  <a:tcPr marL="10325" marR="10325" marT="1270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9694"/>
                    </a:solidFill>
                  </a:tcPr>
                </a:tc>
                <a:extLst>
                  <a:ext uri="{0D108BD9-81ED-4DB2-BD59-A6C34878D82A}">
                    <a16:rowId xmlns="" xmlns:a16="http://schemas.microsoft.com/office/drawing/2014/main" val="10002"/>
                  </a:ext>
                </a:extLst>
              </a:tr>
              <a:tr h="323600">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77</a:t>
                      </a:r>
                      <a:endParaRPr/>
                    </a:p>
                  </a:txBody>
                  <a:tcPr marL="10325" marR="10325" marT="1270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7</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18</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20</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CD5B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31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6B0A"/>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42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53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55</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969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66</a:t>
                      </a:r>
                      <a:endParaRPr/>
                    </a:p>
                  </a:txBody>
                  <a:tcPr marL="10325" marR="10325" marT="1270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solidFill>
                  </a:tcPr>
                </a:tc>
                <a:extLst>
                  <a:ext uri="{0D108BD9-81ED-4DB2-BD59-A6C34878D82A}">
                    <a16:rowId xmlns="" xmlns:a16="http://schemas.microsoft.com/office/drawing/2014/main" val="10003"/>
                  </a:ext>
                </a:extLst>
              </a:tr>
              <a:tr h="323600">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6</a:t>
                      </a:r>
                      <a:endParaRPr/>
                    </a:p>
                  </a:txBody>
                  <a:tcPr marL="10325" marR="10325" marT="1270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17</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19</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CD5B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30</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6B0A"/>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41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52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63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969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65</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76</a:t>
                      </a:r>
                      <a:endParaRPr/>
                    </a:p>
                  </a:txBody>
                  <a:tcPr marL="10325" marR="10325" marT="1270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extLst>
                  <a:ext uri="{0D108BD9-81ED-4DB2-BD59-A6C34878D82A}">
                    <a16:rowId xmlns="" xmlns:a16="http://schemas.microsoft.com/office/drawing/2014/main" val="10004"/>
                  </a:ext>
                </a:extLst>
              </a:tr>
              <a:tr h="323600">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16</a:t>
                      </a:r>
                      <a:endParaRPr/>
                    </a:p>
                  </a:txBody>
                  <a:tcPr marL="10325" marR="10325" marT="1270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27</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CD5B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29</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6B0A"/>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40</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51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62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969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64</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75</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5</a:t>
                      </a:r>
                      <a:endParaRPr/>
                    </a:p>
                  </a:txBody>
                  <a:tcPr marL="10325" marR="10325" marT="1270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extLst>
                  <a:ext uri="{0D108BD9-81ED-4DB2-BD59-A6C34878D82A}">
                    <a16:rowId xmlns="" xmlns:a16="http://schemas.microsoft.com/office/drawing/2014/main" val="10005"/>
                  </a:ext>
                </a:extLst>
              </a:tr>
              <a:tr h="323600">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26</a:t>
                      </a:r>
                      <a:endParaRPr/>
                    </a:p>
                  </a:txBody>
                  <a:tcPr marL="10325" marR="10325" marT="1270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CD5B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28</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6B0A"/>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39</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50</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61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969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72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74</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4</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15</a:t>
                      </a:r>
                      <a:endParaRPr/>
                    </a:p>
                  </a:txBody>
                  <a:tcPr marL="10325" marR="10325" marT="1270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F0"/>
                    </a:solidFill>
                  </a:tcPr>
                </a:tc>
                <a:extLst>
                  <a:ext uri="{0D108BD9-81ED-4DB2-BD59-A6C34878D82A}">
                    <a16:rowId xmlns="" xmlns:a16="http://schemas.microsoft.com/office/drawing/2014/main" val="10006"/>
                  </a:ext>
                </a:extLst>
              </a:tr>
              <a:tr h="323600">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36</a:t>
                      </a:r>
                      <a:endParaRPr/>
                    </a:p>
                  </a:txBody>
                  <a:tcPr marL="10325" marR="10325" marT="1270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6B0A"/>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38</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49</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60</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969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71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73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14</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25</a:t>
                      </a:r>
                      <a:endParaRPr/>
                    </a:p>
                  </a:txBody>
                  <a:tcPr marL="10325" marR="10325" marT="1270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CD5B4"/>
                    </a:solidFill>
                  </a:tcPr>
                </a:tc>
                <a:extLst>
                  <a:ext uri="{0D108BD9-81ED-4DB2-BD59-A6C34878D82A}">
                    <a16:rowId xmlns="" xmlns:a16="http://schemas.microsoft.com/office/drawing/2014/main" val="10007"/>
                  </a:ext>
                </a:extLst>
              </a:tr>
              <a:tr h="350575">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37</a:t>
                      </a:r>
                      <a:endParaRPr/>
                    </a:p>
                  </a:txBody>
                  <a:tcPr marL="10325" marR="10325" marT="1270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48</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59</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A969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70</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81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13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24</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CD5B4"/>
                    </a:solidFill>
                  </a:tcPr>
                </a:tc>
                <a:tc>
                  <a:txBody>
                    <a:bodyPr/>
                    <a:lstStyle/>
                    <a:p>
                      <a:pPr marL="0" marR="0" lvl="0" indent="0" algn="ctr" rtl="0">
                        <a:spcBef>
                          <a:spcPts val="0"/>
                        </a:spcBef>
                        <a:spcAft>
                          <a:spcPts val="0"/>
                        </a:spcAft>
                        <a:buNone/>
                      </a:pPr>
                      <a:r>
                        <a:rPr lang="en-US" sz="2000" b="0" i="0" u="none" strike="noStrike" dirty="0">
                          <a:solidFill>
                            <a:srgbClr val="000000"/>
                          </a:solidFill>
                          <a:latin typeface="Verdana"/>
                          <a:ea typeface="Verdana"/>
                          <a:cs typeface="Verdana"/>
                          <a:sym typeface="Verdana"/>
                        </a:rPr>
                        <a:t>35</a:t>
                      </a:r>
                      <a:endParaRPr dirty="0"/>
                    </a:p>
                  </a:txBody>
                  <a:tcPr marL="10325" marR="10325" marT="1270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6B0A"/>
                    </a:solidFill>
                  </a:tcPr>
                </a:tc>
                <a:extLst>
                  <a:ext uri="{0D108BD9-81ED-4DB2-BD59-A6C34878D82A}">
                    <a16:rowId xmlns="" xmlns:a16="http://schemas.microsoft.com/office/drawing/2014/main" val="10008"/>
                  </a:ext>
                </a:extLst>
              </a:tr>
            </a:tbl>
          </a:graphicData>
        </a:graphic>
      </p:graphicFrame>
      <p:graphicFrame>
        <p:nvGraphicFramePr>
          <p:cNvPr id="385" name="Google Shape;385;p44"/>
          <p:cNvGraphicFramePr/>
          <p:nvPr/>
        </p:nvGraphicFramePr>
        <p:xfrm>
          <a:off x="5866747" y="3651879"/>
          <a:ext cx="3564675" cy="2926650"/>
        </p:xfrm>
        <a:graphic>
          <a:graphicData uri="http://schemas.openxmlformats.org/drawingml/2006/table">
            <a:tbl>
              <a:tblPr>
                <a:noFill/>
                <a:tableStyleId>{3A76E6A7-EE45-4E24-A935-81812902ED7C}</a:tableStyleId>
              </a:tblPr>
              <a:tblGrid>
                <a:gridCol w="396075">
                  <a:extLst>
                    <a:ext uri="{9D8B030D-6E8A-4147-A177-3AD203B41FA5}">
                      <a16:colId xmlns="" xmlns:a16="http://schemas.microsoft.com/office/drawing/2014/main" val="20000"/>
                    </a:ext>
                  </a:extLst>
                </a:gridCol>
                <a:gridCol w="396075">
                  <a:extLst>
                    <a:ext uri="{9D8B030D-6E8A-4147-A177-3AD203B41FA5}">
                      <a16:colId xmlns="" xmlns:a16="http://schemas.microsoft.com/office/drawing/2014/main" val="20001"/>
                    </a:ext>
                  </a:extLst>
                </a:gridCol>
                <a:gridCol w="396075">
                  <a:extLst>
                    <a:ext uri="{9D8B030D-6E8A-4147-A177-3AD203B41FA5}">
                      <a16:colId xmlns="" xmlns:a16="http://schemas.microsoft.com/office/drawing/2014/main" val="20002"/>
                    </a:ext>
                  </a:extLst>
                </a:gridCol>
                <a:gridCol w="396075">
                  <a:extLst>
                    <a:ext uri="{9D8B030D-6E8A-4147-A177-3AD203B41FA5}">
                      <a16:colId xmlns="" xmlns:a16="http://schemas.microsoft.com/office/drawing/2014/main" val="20003"/>
                    </a:ext>
                  </a:extLst>
                </a:gridCol>
                <a:gridCol w="396075">
                  <a:extLst>
                    <a:ext uri="{9D8B030D-6E8A-4147-A177-3AD203B41FA5}">
                      <a16:colId xmlns="" xmlns:a16="http://schemas.microsoft.com/office/drawing/2014/main" val="20004"/>
                    </a:ext>
                  </a:extLst>
                </a:gridCol>
                <a:gridCol w="396075">
                  <a:extLst>
                    <a:ext uri="{9D8B030D-6E8A-4147-A177-3AD203B41FA5}">
                      <a16:colId xmlns="" xmlns:a16="http://schemas.microsoft.com/office/drawing/2014/main" val="20005"/>
                    </a:ext>
                  </a:extLst>
                </a:gridCol>
                <a:gridCol w="396075">
                  <a:extLst>
                    <a:ext uri="{9D8B030D-6E8A-4147-A177-3AD203B41FA5}">
                      <a16:colId xmlns="" xmlns:a16="http://schemas.microsoft.com/office/drawing/2014/main" val="20006"/>
                    </a:ext>
                  </a:extLst>
                </a:gridCol>
                <a:gridCol w="396075">
                  <a:extLst>
                    <a:ext uri="{9D8B030D-6E8A-4147-A177-3AD203B41FA5}">
                      <a16:colId xmlns="" xmlns:a16="http://schemas.microsoft.com/office/drawing/2014/main" val="20007"/>
                    </a:ext>
                  </a:extLst>
                </a:gridCol>
                <a:gridCol w="396075">
                  <a:extLst>
                    <a:ext uri="{9D8B030D-6E8A-4147-A177-3AD203B41FA5}">
                      <a16:colId xmlns="" xmlns:a16="http://schemas.microsoft.com/office/drawing/2014/main" val="20008"/>
                    </a:ext>
                  </a:extLst>
                </a:gridCol>
              </a:tblGrid>
              <a:tr h="322200">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2</a:t>
                      </a:r>
                      <a:endParaRPr/>
                    </a:p>
                  </a:txBody>
                  <a:tcPr marL="10325" marR="10325" marT="1270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4</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969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6</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8</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5</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CD5B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7</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6B0A"/>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9</a:t>
                      </a:r>
                      <a:endParaRPr/>
                    </a:p>
                  </a:txBody>
                  <a:tcPr marL="10325" marR="10325" marT="1270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extLst>
                  <a:ext uri="{0D108BD9-81ED-4DB2-BD59-A6C34878D82A}">
                    <a16:rowId xmlns="" xmlns:a16="http://schemas.microsoft.com/office/drawing/2014/main" val="10000"/>
                  </a:ext>
                </a:extLst>
              </a:tr>
              <a:tr h="322200">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3</a:t>
                      </a:r>
                      <a:endParaRPr/>
                    </a:p>
                  </a:txBody>
                  <a:tcPr marL="10325" marR="10325" marT="1270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969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5</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7</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9</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4</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CD5B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6</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6B0A"/>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8</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1</a:t>
                      </a:r>
                      <a:endParaRPr/>
                    </a:p>
                  </a:txBody>
                  <a:tcPr marL="10325" marR="10325" marT="1270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extLst>
                  <a:ext uri="{0D108BD9-81ED-4DB2-BD59-A6C34878D82A}">
                    <a16:rowId xmlns="" xmlns:a16="http://schemas.microsoft.com/office/drawing/2014/main" val="10001"/>
                  </a:ext>
                </a:extLst>
              </a:tr>
              <a:tr h="322200">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4</a:t>
                      </a:r>
                      <a:endParaRPr/>
                    </a:p>
                  </a:txBody>
                  <a:tcPr marL="10325" marR="10325" marT="1270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6</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8</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CD5B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5</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6B0A"/>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7</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9</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2</a:t>
                      </a:r>
                      <a:endParaRPr/>
                    </a:p>
                  </a:txBody>
                  <a:tcPr marL="10325" marR="10325" marT="1270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9694"/>
                    </a:solidFill>
                  </a:tcPr>
                </a:tc>
                <a:extLst>
                  <a:ext uri="{0D108BD9-81ED-4DB2-BD59-A6C34878D82A}">
                    <a16:rowId xmlns="" xmlns:a16="http://schemas.microsoft.com/office/drawing/2014/main" val="10002"/>
                  </a:ext>
                </a:extLst>
              </a:tr>
              <a:tr h="322200">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5</a:t>
                      </a:r>
                      <a:endParaRPr/>
                    </a:p>
                  </a:txBody>
                  <a:tcPr marL="10325" marR="10325" marT="1270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7</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9</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CD5B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4</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6B0A"/>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6</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8</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969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3</a:t>
                      </a:r>
                      <a:endParaRPr/>
                    </a:p>
                  </a:txBody>
                  <a:tcPr marL="10325" marR="10325" marT="1270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solidFill>
                  </a:tcPr>
                </a:tc>
                <a:extLst>
                  <a:ext uri="{0D108BD9-81ED-4DB2-BD59-A6C34878D82A}">
                    <a16:rowId xmlns="" xmlns:a16="http://schemas.microsoft.com/office/drawing/2014/main" val="10003"/>
                  </a:ext>
                </a:extLst>
              </a:tr>
              <a:tr h="322200">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6</a:t>
                      </a:r>
                      <a:endParaRPr/>
                    </a:p>
                  </a:txBody>
                  <a:tcPr marL="10325" marR="10325" marT="1270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8</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CD5B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6B0A"/>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5</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7</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9</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969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4</a:t>
                      </a:r>
                      <a:endParaRPr/>
                    </a:p>
                  </a:txBody>
                  <a:tcPr marL="10325" marR="10325" marT="1270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extLst>
                  <a:ext uri="{0D108BD9-81ED-4DB2-BD59-A6C34878D82A}">
                    <a16:rowId xmlns="" xmlns:a16="http://schemas.microsoft.com/office/drawing/2014/main" val="10004"/>
                  </a:ext>
                </a:extLst>
              </a:tr>
              <a:tr h="322200">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7</a:t>
                      </a:r>
                      <a:endParaRPr/>
                    </a:p>
                  </a:txBody>
                  <a:tcPr marL="10325" marR="10325" marT="1270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9</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CD5B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6B0A"/>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4</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6</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8</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969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5</a:t>
                      </a:r>
                      <a:endParaRPr/>
                    </a:p>
                  </a:txBody>
                  <a:tcPr marL="10325" marR="10325" marT="1270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extLst>
                  <a:ext uri="{0D108BD9-81ED-4DB2-BD59-A6C34878D82A}">
                    <a16:rowId xmlns="" xmlns:a16="http://schemas.microsoft.com/office/drawing/2014/main" val="10005"/>
                  </a:ext>
                </a:extLst>
              </a:tr>
              <a:tr h="322200">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8</a:t>
                      </a:r>
                      <a:endParaRPr/>
                    </a:p>
                  </a:txBody>
                  <a:tcPr marL="10325" marR="10325" marT="1270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CD5B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6B0A"/>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5</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7</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969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9</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4</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6</a:t>
                      </a:r>
                      <a:endParaRPr/>
                    </a:p>
                  </a:txBody>
                  <a:tcPr marL="10325" marR="10325" marT="1270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F0"/>
                    </a:solidFill>
                  </a:tcPr>
                </a:tc>
                <a:extLst>
                  <a:ext uri="{0D108BD9-81ED-4DB2-BD59-A6C34878D82A}">
                    <a16:rowId xmlns="" xmlns:a16="http://schemas.microsoft.com/office/drawing/2014/main" val="10006"/>
                  </a:ext>
                </a:extLst>
              </a:tr>
              <a:tr h="322200">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9</a:t>
                      </a:r>
                      <a:endParaRPr/>
                    </a:p>
                  </a:txBody>
                  <a:tcPr marL="10325" marR="10325" marT="1270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26B0A"/>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4</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6</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969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8</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5</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7</a:t>
                      </a:r>
                      <a:endParaRPr/>
                    </a:p>
                  </a:txBody>
                  <a:tcPr marL="10325" marR="10325" marT="1270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CD5B4"/>
                    </a:solidFill>
                  </a:tcPr>
                </a:tc>
                <a:extLst>
                  <a:ext uri="{0D108BD9-81ED-4DB2-BD59-A6C34878D82A}">
                    <a16:rowId xmlns="" xmlns:a16="http://schemas.microsoft.com/office/drawing/2014/main" val="10007"/>
                  </a:ext>
                </a:extLst>
              </a:tr>
              <a:tr h="349050">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1</a:t>
                      </a:r>
                      <a:endParaRPr/>
                    </a:p>
                  </a:txBody>
                  <a:tcPr marL="10325" marR="10325" marT="1270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5</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A969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7</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BFBFBF"/>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9</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4</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6</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FCD5B4"/>
                    </a:solidFill>
                  </a:tcPr>
                </a:tc>
                <a:tc>
                  <a:txBody>
                    <a:bodyPr/>
                    <a:lstStyle/>
                    <a:p>
                      <a:pPr marL="0" marR="0" lvl="0" indent="0" algn="ctr" rtl="0">
                        <a:spcBef>
                          <a:spcPts val="0"/>
                        </a:spcBef>
                        <a:spcAft>
                          <a:spcPts val="0"/>
                        </a:spcAft>
                        <a:buNone/>
                      </a:pPr>
                      <a:r>
                        <a:rPr lang="en-US" sz="2000" b="0" i="0" u="none" strike="noStrike">
                          <a:solidFill>
                            <a:srgbClr val="000000"/>
                          </a:solidFill>
                          <a:latin typeface="Verdana"/>
                          <a:ea typeface="Verdana"/>
                          <a:cs typeface="Verdana"/>
                          <a:sym typeface="Verdana"/>
                        </a:rPr>
                        <a:t>8</a:t>
                      </a:r>
                      <a:endParaRPr/>
                    </a:p>
                  </a:txBody>
                  <a:tcPr marL="10325" marR="10325" marT="1270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E26B0A"/>
                    </a:solidFill>
                  </a:tcPr>
                </a:tc>
                <a:extLst>
                  <a:ext uri="{0D108BD9-81ED-4DB2-BD59-A6C34878D82A}">
                    <a16:rowId xmlns="" xmlns:a16="http://schemas.microsoft.com/office/drawing/2014/main" val="10008"/>
                  </a:ext>
                </a:extLst>
              </a:tr>
            </a:tbl>
          </a:graphicData>
        </a:graphic>
      </p:graphicFrame>
      <p:sp>
        <p:nvSpPr>
          <p:cNvPr id="386" name="Google Shape;386;p44"/>
          <p:cNvSpPr txBox="1"/>
          <p:nvPr/>
        </p:nvSpPr>
        <p:spPr>
          <a:xfrm>
            <a:off x="2894947" y="2788278"/>
            <a:ext cx="1993654" cy="206081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387" name="Google Shape;387;p44"/>
          <p:cNvSpPr txBox="1"/>
          <p:nvPr/>
        </p:nvSpPr>
        <p:spPr>
          <a:xfrm>
            <a:off x="3338214" y="4077973"/>
            <a:ext cx="2528533" cy="207446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Calibri"/>
              <a:buNone/>
            </a:pPr>
            <a:r>
              <a:rPr lang="el-GR" sz="2400" i="1" dirty="0">
                <a:solidFill>
                  <a:schemeClr val="dk1"/>
                </a:solidFill>
                <a:latin typeface="Calibri"/>
                <a:ea typeface="Calibri"/>
                <a:cs typeface="Calibri"/>
                <a:sym typeface="Calibri"/>
              </a:rPr>
              <a:t>Πώς χρησιμοποιήθηκε το αρχικό τετράγωνο για να δημιουργηθεί το δεύτερο</a:t>
            </a:r>
            <a:endParaRPr sz="24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5"/>
          <p:cNvSpPr txBox="1">
            <a:spLocks noGrp="1"/>
          </p:cNvSpPr>
          <p:nvPr>
            <p:ph type="title"/>
          </p:nvPr>
        </p:nvSpPr>
        <p:spPr>
          <a:xfrm>
            <a:off x="279672" y="0"/>
            <a:ext cx="3816078" cy="6515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Calibri"/>
              <a:buNone/>
            </a:pPr>
            <a:r>
              <a:rPr lang="el-GR" sz="2800" b="1" dirty="0"/>
              <a:t>Όταν τα Μαγικά Τετράγωνα όπως αυτό-αναδιπλωθούν, δημιουργούν μία μορφή </a:t>
            </a:r>
            <a:r>
              <a:rPr lang="el-GR" sz="2800" b="1" dirty="0" err="1"/>
              <a:t>ντόνατ</a:t>
            </a:r>
            <a:r>
              <a:rPr lang="el-GR" sz="2800" b="1" dirty="0"/>
              <a:t>, γνωστή ως «</a:t>
            </a:r>
            <a:r>
              <a:rPr lang="en-US" sz="2800" b="1" dirty="0"/>
              <a:t>Torus</a:t>
            </a:r>
            <a:r>
              <a:rPr lang="el-GR" sz="2800" b="1" dirty="0"/>
              <a:t>».</a:t>
            </a:r>
            <a:br>
              <a:rPr lang="el-GR" sz="2800" b="1" dirty="0"/>
            </a:br>
            <a:r>
              <a:rPr lang="el-GR" sz="2800" b="1" dirty="0"/>
              <a:t>Οι ηλεκτρικοί μετασχηματιστές υψηλής ποιότητας δημιουργούνται από αυτά τα σχήματα.</a:t>
            </a:r>
            <a:r>
              <a:rPr lang="en-US" sz="2800" b="1" dirty="0"/>
              <a:t> </a:t>
            </a:r>
            <a:r>
              <a:rPr lang="el-GR" sz="2800" b="1" dirty="0"/>
              <a:t>Αυτό το «αρμονικό» σχήμα είναι πολύ αποτελεσματικό για να εξασφαλισθεί ότι δεν θα </a:t>
            </a:r>
            <a:r>
              <a:rPr lang="el-GR" sz="2800" b="1" dirty="0" err="1"/>
              <a:t>σπαταλείται</a:t>
            </a:r>
            <a:r>
              <a:rPr lang="el-GR" sz="2800" b="1" dirty="0"/>
              <a:t> η ηλεκτρική ενέργεια.</a:t>
            </a:r>
            <a:endParaRPr dirty="0"/>
          </a:p>
        </p:txBody>
      </p:sp>
      <p:pic>
        <p:nvPicPr>
          <p:cNvPr id="394" name="Google Shape;394;p45"/>
          <p:cNvPicPr preferRelativeResize="0">
            <a:picLocks noGrp="1"/>
          </p:cNvPicPr>
          <p:nvPr>
            <p:ph type="body" idx="1"/>
          </p:nvPr>
        </p:nvPicPr>
        <p:blipFill rotWithShape="1">
          <a:blip r:embed="rId3">
            <a:alphaModFix/>
          </a:blip>
          <a:srcRect/>
          <a:stretch/>
        </p:blipFill>
        <p:spPr>
          <a:xfrm>
            <a:off x="4095750" y="708574"/>
            <a:ext cx="5810250" cy="51778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graphicFrame>
        <p:nvGraphicFramePr>
          <p:cNvPr id="400" name="Google Shape;400;p46"/>
          <p:cNvGraphicFramePr/>
          <p:nvPr/>
        </p:nvGraphicFramePr>
        <p:xfrm>
          <a:off x="1994953" y="609602"/>
          <a:ext cx="7787475" cy="5875725"/>
        </p:xfrm>
        <a:graphic>
          <a:graphicData uri="http://schemas.openxmlformats.org/drawingml/2006/table">
            <a:tbl>
              <a:tblPr>
                <a:noFill/>
                <a:tableStyleId>{3A76E6A7-EE45-4E24-A935-81812902ED7C}</a:tableStyleId>
              </a:tblPr>
              <a:tblGrid>
                <a:gridCol w="288425">
                  <a:extLst>
                    <a:ext uri="{9D8B030D-6E8A-4147-A177-3AD203B41FA5}">
                      <a16:colId xmlns="" xmlns:a16="http://schemas.microsoft.com/office/drawing/2014/main" val="20000"/>
                    </a:ext>
                  </a:extLst>
                </a:gridCol>
                <a:gridCol w="288425">
                  <a:extLst>
                    <a:ext uri="{9D8B030D-6E8A-4147-A177-3AD203B41FA5}">
                      <a16:colId xmlns="" xmlns:a16="http://schemas.microsoft.com/office/drawing/2014/main" val="20001"/>
                    </a:ext>
                  </a:extLst>
                </a:gridCol>
                <a:gridCol w="288425">
                  <a:extLst>
                    <a:ext uri="{9D8B030D-6E8A-4147-A177-3AD203B41FA5}">
                      <a16:colId xmlns="" xmlns:a16="http://schemas.microsoft.com/office/drawing/2014/main" val="20002"/>
                    </a:ext>
                  </a:extLst>
                </a:gridCol>
                <a:gridCol w="288425">
                  <a:extLst>
                    <a:ext uri="{9D8B030D-6E8A-4147-A177-3AD203B41FA5}">
                      <a16:colId xmlns="" xmlns:a16="http://schemas.microsoft.com/office/drawing/2014/main" val="20003"/>
                    </a:ext>
                  </a:extLst>
                </a:gridCol>
                <a:gridCol w="288425">
                  <a:extLst>
                    <a:ext uri="{9D8B030D-6E8A-4147-A177-3AD203B41FA5}">
                      <a16:colId xmlns="" xmlns:a16="http://schemas.microsoft.com/office/drawing/2014/main" val="20004"/>
                    </a:ext>
                  </a:extLst>
                </a:gridCol>
                <a:gridCol w="288425">
                  <a:extLst>
                    <a:ext uri="{9D8B030D-6E8A-4147-A177-3AD203B41FA5}">
                      <a16:colId xmlns="" xmlns:a16="http://schemas.microsoft.com/office/drawing/2014/main" val="20005"/>
                    </a:ext>
                  </a:extLst>
                </a:gridCol>
                <a:gridCol w="288425">
                  <a:extLst>
                    <a:ext uri="{9D8B030D-6E8A-4147-A177-3AD203B41FA5}">
                      <a16:colId xmlns="" xmlns:a16="http://schemas.microsoft.com/office/drawing/2014/main" val="20006"/>
                    </a:ext>
                  </a:extLst>
                </a:gridCol>
                <a:gridCol w="288425">
                  <a:extLst>
                    <a:ext uri="{9D8B030D-6E8A-4147-A177-3AD203B41FA5}">
                      <a16:colId xmlns="" xmlns:a16="http://schemas.microsoft.com/office/drawing/2014/main" val="20007"/>
                    </a:ext>
                  </a:extLst>
                </a:gridCol>
                <a:gridCol w="288425">
                  <a:extLst>
                    <a:ext uri="{9D8B030D-6E8A-4147-A177-3AD203B41FA5}">
                      <a16:colId xmlns="" xmlns:a16="http://schemas.microsoft.com/office/drawing/2014/main" val="20008"/>
                    </a:ext>
                  </a:extLst>
                </a:gridCol>
                <a:gridCol w="288425">
                  <a:extLst>
                    <a:ext uri="{9D8B030D-6E8A-4147-A177-3AD203B41FA5}">
                      <a16:colId xmlns="" xmlns:a16="http://schemas.microsoft.com/office/drawing/2014/main" val="20009"/>
                    </a:ext>
                  </a:extLst>
                </a:gridCol>
                <a:gridCol w="288425">
                  <a:extLst>
                    <a:ext uri="{9D8B030D-6E8A-4147-A177-3AD203B41FA5}">
                      <a16:colId xmlns="" xmlns:a16="http://schemas.microsoft.com/office/drawing/2014/main" val="20010"/>
                    </a:ext>
                  </a:extLst>
                </a:gridCol>
                <a:gridCol w="288425">
                  <a:extLst>
                    <a:ext uri="{9D8B030D-6E8A-4147-A177-3AD203B41FA5}">
                      <a16:colId xmlns="" xmlns:a16="http://schemas.microsoft.com/office/drawing/2014/main" val="20011"/>
                    </a:ext>
                  </a:extLst>
                </a:gridCol>
                <a:gridCol w="288425">
                  <a:extLst>
                    <a:ext uri="{9D8B030D-6E8A-4147-A177-3AD203B41FA5}">
                      <a16:colId xmlns="" xmlns:a16="http://schemas.microsoft.com/office/drawing/2014/main" val="20012"/>
                    </a:ext>
                  </a:extLst>
                </a:gridCol>
                <a:gridCol w="288425">
                  <a:extLst>
                    <a:ext uri="{9D8B030D-6E8A-4147-A177-3AD203B41FA5}">
                      <a16:colId xmlns="" xmlns:a16="http://schemas.microsoft.com/office/drawing/2014/main" val="20013"/>
                    </a:ext>
                  </a:extLst>
                </a:gridCol>
                <a:gridCol w="288425">
                  <a:extLst>
                    <a:ext uri="{9D8B030D-6E8A-4147-A177-3AD203B41FA5}">
                      <a16:colId xmlns="" xmlns:a16="http://schemas.microsoft.com/office/drawing/2014/main" val="20014"/>
                    </a:ext>
                  </a:extLst>
                </a:gridCol>
                <a:gridCol w="288425">
                  <a:extLst>
                    <a:ext uri="{9D8B030D-6E8A-4147-A177-3AD203B41FA5}">
                      <a16:colId xmlns="" xmlns:a16="http://schemas.microsoft.com/office/drawing/2014/main" val="20015"/>
                    </a:ext>
                  </a:extLst>
                </a:gridCol>
                <a:gridCol w="288425">
                  <a:extLst>
                    <a:ext uri="{9D8B030D-6E8A-4147-A177-3AD203B41FA5}">
                      <a16:colId xmlns="" xmlns:a16="http://schemas.microsoft.com/office/drawing/2014/main" val="20016"/>
                    </a:ext>
                  </a:extLst>
                </a:gridCol>
                <a:gridCol w="288425">
                  <a:extLst>
                    <a:ext uri="{9D8B030D-6E8A-4147-A177-3AD203B41FA5}">
                      <a16:colId xmlns="" xmlns:a16="http://schemas.microsoft.com/office/drawing/2014/main" val="20017"/>
                    </a:ext>
                  </a:extLst>
                </a:gridCol>
                <a:gridCol w="288425">
                  <a:extLst>
                    <a:ext uri="{9D8B030D-6E8A-4147-A177-3AD203B41FA5}">
                      <a16:colId xmlns="" xmlns:a16="http://schemas.microsoft.com/office/drawing/2014/main" val="20018"/>
                    </a:ext>
                  </a:extLst>
                </a:gridCol>
                <a:gridCol w="288425">
                  <a:extLst>
                    <a:ext uri="{9D8B030D-6E8A-4147-A177-3AD203B41FA5}">
                      <a16:colId xmlns="" xmlns:a16="http://schemas.microsoft.com/office/drawing/2014/main" val="20019"/>
                    </a:ext>
                  </a:extLst>
                </a:gridCol>
                <a:gridCol w="288425">
                  <a:extLst>
                    <a:ext uri="{9D8B030D-6E8A-4147-A177-3AD203B41FA5}">
                      <a16:colId xmlns="" xmlns:a16="http://schemas.microsoft.com/office/drawing/2014/main" val="20020"/>
                    </a:ext>
                  </a:extLst>
                </a:gridCol>
                <a:gridCol w="288425">
                  <a:extLst>
                    <a:ext uri="{9D8B030D-6E8A-4147-A177-3AD203B41FA5}">
                      <a16:colId xmlns="" xmlns:a16="http://schemas.microsoft.com/office/drawing/2014/main" val="20021"/>
                    </a:ext>
                  </a:extLst>
                </a:gridCol>
                <a:gridCol w="288425">
                  <a:extLst>
                    <a:ext uri="{9D8B030D-6E8A-4147-A177-3AD203B41FA5}">
                      <a16:colId xmlns="" xmlns:a16="http://schemas.microsoft.com/office/drawing/2014/main" val="20022"/>
                    </a:ext>
                  </a:extLst>
                </a:gridCol>
                <a:gridCol w="288425">
                  <a:extLst>
                    <a:ext uri="{9D8B030D-6E8A-4147-A177-3AD203B41FA5}">
                      <a16:colId xmlns="" xmlns:a16="http://schemas.microsoft.com/office/drawing/2014/main" val="20023"/>
                    </a:ext>
                  </a:extLst>
                </a:gridCol>
                <a:gridCol w="288425">
                  <a:extLst>
                    <a:ext uri="{9D8B030D-6E8A-4147-A177-3AD203B41FA5}">
                      <a16:colId xmlns="" xmlns:a16="http://schemas.microsoft.com/office/drawing/2014/main" val="20024"/>
                    </a:ext>
                  </a:extLst>
                </a:gridCol>
                <a:gridCol w="288425">
                  <a:extLst>
                    <a:ext uri="{9D8B030D-6E8A-4147-A177-3AD203B41FA5}">
                      <a16:colId xmlns="" xmlns:a16="http://schemas.microsoft.com/office/drawing/2014/main" val="20025"/>
                    </a:ext>
                  </a:extLst>
                </a:gridCol>
                <a:gridCol w="288425">
                  <a:extLst>
                    <a:ext uri="{9D8B030D-6E8A-4147-A177-3AD203B41FA5}">
                      <a16:colId xmlns="" xmlns:a16="http://schemas.microsoft.com/office/drawing/2014/main" val="20026"/>
                    </a:ext>
                  </a:extLst>
                </a:gridCol>
              </a:tblGrid>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352</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717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326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691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300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665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274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639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248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613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222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587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196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561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170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535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144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509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118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483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92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457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431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405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14</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00"/>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15</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353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718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327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692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301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666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275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640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249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614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223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588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197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562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171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536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145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510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119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484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93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458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432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CE6F1"/>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379</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01"/>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380</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A6A6"/>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354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719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328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693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302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667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276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641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250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615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224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589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198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563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172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537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146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511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120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485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94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459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406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42</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02"/>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43</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381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355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720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329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694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303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668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277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642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251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616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225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590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199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564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173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538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147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512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A6A6"/>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121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486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95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433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407</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03"/>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408</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382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DCDB"/>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356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721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330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695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304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669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278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643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252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617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226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591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200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565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174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539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148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513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122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460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96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434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70</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04"/>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71</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409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383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357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722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331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696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305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670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279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644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253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618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227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592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201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566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175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540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149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487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123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461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97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435</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05"/>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436</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DCDB"/>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410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384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358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723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332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697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306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671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280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645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254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619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228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593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202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567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176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514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150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488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124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462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98</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06"/>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99</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437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411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385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359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724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333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698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307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672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281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646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255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620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229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594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203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541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177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515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151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489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125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463</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07"/>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464</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100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438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412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386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360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725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334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699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308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673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282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647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256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A6A6"/>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621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230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568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204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542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178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516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152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490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126</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08"/>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127</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465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101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439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413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387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361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726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335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700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309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674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283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648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257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595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231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569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205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543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179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517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153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491</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09"/>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492</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128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A6A6"/>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466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102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440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414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388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362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727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336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701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310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675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284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622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258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596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232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570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206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544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180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518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154</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10"/>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155</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493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129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467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103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441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415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389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363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728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337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702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311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649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285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623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259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597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233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571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207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545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181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519</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11"/>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520</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156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494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130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468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104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442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416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390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364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729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338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676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312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650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286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624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260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598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234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572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208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546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182</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12"/>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183</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521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157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495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131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469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105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443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417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391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CE6F1"/>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365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703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339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677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313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651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287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625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261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599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235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573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209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547</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13"/>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548</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184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522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158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496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132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470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106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444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80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418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CE6F1"/>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392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366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704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340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678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314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652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288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626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262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600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236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574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210</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14"/>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211</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549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185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523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159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497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133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471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107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445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81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419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393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A6A6"/>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367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705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341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679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315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653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289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627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263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601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237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575</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15"/>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576</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212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550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186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524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160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498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134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472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108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CE6F1"/>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446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420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394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368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706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342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680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316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654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290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628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264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602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238</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16"/>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239</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577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213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551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187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525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161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499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135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473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82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447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421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395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A6A6"/>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369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707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343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681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317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655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291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629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265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603</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17"/>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604</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240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578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214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552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188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526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162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500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109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474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83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448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422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396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370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708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344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682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318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656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292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630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266</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18"/>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267</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605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241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579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215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553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189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527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136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501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110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475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84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449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423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A6A6"/>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397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371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709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345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683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319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657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293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631</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19"/>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632</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268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606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242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580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216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CE6F1"/>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554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163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528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137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502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111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476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85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450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424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398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372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710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346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684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320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658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294</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20"/>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295</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633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269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607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243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581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190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555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164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529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138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503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112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477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86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451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425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399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A6A6"/>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373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711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347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685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321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659</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21"/>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660</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296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634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270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608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217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582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191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556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165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530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139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504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113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478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87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452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426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400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DCDB"/>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374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712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348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686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322</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22"/>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323</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661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297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635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244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609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218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583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192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557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166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531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140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505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114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479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88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453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427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DCDB"/>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401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375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713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349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687</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23"/>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688</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324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662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271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636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245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610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219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584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193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558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167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532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141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506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115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480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89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454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428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402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376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714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350</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24"/>
                  </a:ext>
                </a:extLst>
              </a:tr>
              <a:tr h="216950">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351</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689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298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663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272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637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246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611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220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585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194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559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168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533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142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507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116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481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90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455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6A6A6"/>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429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403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377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715</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25"/>
                  </a:ext>
                </a:extLst>
              </a:tr>
              <a:tr h="235025">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716</a:t>
                      </a:r>
                      <a:endParaRPr/>
                    </a:p>
                  </a:txBody>
                  <a:tcPr marL="10325" marR="10325" marT="12700" marB="0" anchor="b">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325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690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299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664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273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638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247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612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221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586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195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560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169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534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143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508</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117</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482</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91</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456</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65</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430</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39</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404</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13</a:t>
                      </a:r>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spcBef>
                          <a:spcPts val="0"/>
                        </a:spcBef>
                        <a:spcAft>
                          <a:spcPts val="0"/>
                        </a:spcAft>
                        <a:buNone/>
                      </a:pPr>
                      <a:r>
                        <a:rPr lang="en-US" sz="850" b="0" i="0" u="none" strike="noStrike">
                          <a:solidFill>
                            <a:srgbClr val="000000"/>
                          </a:solidFill>
                          <a:latin typeface="Verdana"/>
                          <a:ea typeface="Verdana"/>
                          <a:cs typeface="Verdana"/>
                          <a:sym typeface="Verdana"/>
                        </a:rPr>
                        <a:t>378</a:t>
                      </a:r>
                      <a:endParaRPr/>
                    </a:p>
                  </a:txBody>
                  <a:tcPr marL="10325" marR="10325" marT="1270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 xmlns:a16="http://schemas.microsoft.com/office/drawing/2014/main" val="10026"/>
                  </a:ext>
                </a:extLst>
              </a:tr>
            </a:tbl>
          </a:graphicData>
        </a:graphic>
      </p:graphicFrame>
      <p:sp>
        <p:nvSpPr>
          <p:cNvPr id="401" name="Google Shape;401;p46"/>
          <p:cNvSpPr txBox="1"/>
          <p:nvPr/>
        </p:nvSpPr>
        <p:spPr>
          <a:xfrm>
            <a:off x="0" y="4261135"/>
            <a:ext cx="1747308"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2400" dirty="0">
                <a:solidFill>
                  <a:schemeClr val="dk1"/>
                </a:solidFill>
                <a:latin typeface="Calibri"/>
                <a:ea typeface="Calibri"/>
                <a:cs typeface="Calibri"/>
                <a:sym typeface="Calibri"/>
              </a:rPr>
              <a:t>Ποια μοτίβα ή σχήματα μπορείτε να δείτε;</a:t>
            </a:r>
            <a:endParaRPr/>
          </a:p>
        </p:txBody>
      </p:sp>
      <p:sp>
        <p:nvSpPr>
          <p:cNvPr id="402" name="Google Shape;402;p46"/>
          <p:cNvSpPr txBox="1"/>
          <p:nvPr/>
        </p:nvSpPr>
        <p:spPr>
          <a:xfrm>
            <a:off x="0" y="660400"/>
            <a:ext cx="2082800" cy="312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2400" dirty="0">
                <a:solidFill>
                  <a:schemeClr val="dk1"/>
                </a:solidFill>
                <a:latin typeface="Calibri"/>
                <a:ea typeface="Calibri"/>
                <a:cs typeface="Calibri"/>
                <a:sym typeface="Calibri"/>
              </a:rPr>
              <a:t>Σε αυτό το 27</a:t>
            </a:r>
            <a:r>
              <a:rPr lang="en-US" sz="2400" dirty="0">
                <a:solidFill>
                  <a:schemeClr val="dk1"/>
                </a:solidFill>
                <a:latin typeface="Calibri"/>
                <a:ea typeface="Calibri"/>
                <a:cs typeface="Calibri"/>
                <a:sym typeface="Calibri"/>
              </a:rPr>
              <a:t>x27</a:t>
            </a:r>
            <a:r>
              <a:rPr lang="el-GR" sz="2400" dirty="0">
                <a:solidFill>
                  <a:schemeClr val="dk1"/>
                </a:solidFill>
                <a:latin typeface="Calibri"/>
                <a:ea typeface="Calibri"/>
                <a:cs typeface="Calibri"/>
                <a:sym typeface="Calibri"/>
              </a:rPr>
              <a:t> Μαγικό Τετράγωνο, έχουν επισημανθεί συγκεκριμένοι αριθμοί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animEffect transition="in" filter="fade">
                                      <p:cBhvr>
                                        <p:cTn id="7" dur="5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7"/>
          <p:cNvSpPr txBox="1">
            <a:spLocks noGrp="1"/>
          </p:cNvSpPr>
          <p:nvPr>
            <p:ph type="title"/>
          </p:nvPr>
        </p:nvSpPr>
        <p:spPr>
          <a:xfrm>
            <a:off x="0" y="517524"/>
            <a:ext cx="2655358" cy="59086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80"/>
              <a:buFont typeface="Calibri"/>
              <a:buNone/>
            </a:pPr>
            <a:r>
              <a:rPr lang="el-GR" sz="2880" dirty="0"/>
              <a:t>Τι παρατηρείτε σε αυτούς τους αριθμούς;</a:t>
            </a:r>
            <a:r>
              <a:rPr lang="en-US" sz="2880" dirty="0"/>
              <a:t/>
            </a:r>
            <a:br>
              <a:rPr lang="en-US" sz="2880" dirty="0"/>
            </a:br>
            <a:r>
              <a:rPr lang="en-US" sz="2880" dirty="0"/>
              <a:t/>
            </a:r>
            <a:br>
              <a:rPr lang="en-US" sz="2880" dirty="0"/>
            </a:br>
            <a:r>
              <a:rPr lang="el-GR" sz="2880" dirty="0"/>
              <a:t>Τι πιστεύετε </a:t>
            </a:r>
            <a:br>
              <a:rPr lang="el-GR" sz="2880" dirty="0"/>
            </a:br>
            <a:r>
              <a:rPr lang="el-GR" sz="2880" dirty="0"/>
              <a:t>ότι αναπαριστούν;</a:t>
            </a:r>
            <a:r>
              <a:rPr lang="en-US" sz="2880" dirty="0"/>
              <a:t/>
            </a:r>
            <a:br>
              <a:rPr lang="en-US" sz="2880" dirty="0"/>
            </a:br>
            <a:endParaRPr sz="2880"/>
          </a:p>
        </p:txBody>
      </p:sp>
      <p:graphicFrame>
        <p:nvGraphicFramePr>
          <p:cNvPr id="409" name="Google Shape;409;p47"/>
          <p:cNvGraphicFramePr/>
          <p:nvPr>
            <p:extLst>
              <p:ext uri="{D42A27DB-BD31-4B8C-83A1-F6EECF244321}">
                <p14:modId xmlns:p14="http://schemas.microsoft.com/office/powerpoint/2010/main" val="2579946626"/>
              </p:ext>
            </p:extLst>
          </p:nvPr>
        </p:nvGraphicFramePr>
        <p:xfrm>
          <a:off x="2514598" y="517525"/>
          <a:ext cx="7197440" cy="5702715"/>
        </p:xfrm>
        <a:graphic>
          <a:graphicData uri="http://schemas.openxmlformats.org/drawingml/2006/table">
            <a:tbl>
              <a:tblPr>
                <a:noFill/>
                <a:tableStyleId>{466D0541-FC7E-4419-AF32-2C6A05B2B117}</a:tableStyleId>
              </a:tblPr>
              <a:tblGrid>
                <a:gridCol w="899680">
                  <a:extLst>
                    <a:ext uri="{9D8B030D-6E8A-4147-A177-3AD203B41FA5}">
                      <a16:colId xmlns="" xmlns:a16="http://schemas.microsoft.com/office/drawing/2014/main" val="20000"/>
                    </a:ext>
                  </a:extLst>
                </a:gridCol>
                <a:gridCol w="899680">
                  <a:extLst>
                    <a:ext uri="{9D8B030D-6E8A-4147-A177-3AD203B41FA5}">
                      <a16:colId xmlns="" xmlns:a16="http://schemas.microsoft.com/office/drawing/2014/main" val="20001"/>
                    </a:ext>
                  </a:extLst>
                </a:gridCol>
                <a:gridCol w="899680">
                  <a:extLst>
                    <a:ext uri="{9D8B030D-6E8A-4147-A177-3AD203B41FA5}">
                      <a16:colId xmlns="" xmlns:a16="http://schemas.microsoft.com/office/drawing/2014/main" val="20002"/>
                    </a:ext>
                  </a:extLst>
                </a:gridCol>
                <a:gridCol w="899680">
                  <a:extLst>
                    <a:ext uri="{9D8B030D-6E8A-4147-A177-3AD203B41FA5}">
                      <a16:colId xmlns="" xmlns:a16="http://schemas.microsoft.com/office/drawing/2014/main" val="20003"/>
                    </a:ext>
                  </a:extLst>
                </a:gridCol>
                <a:gridCol w="899680">
                  <a:extLst>
                    <a:ext uri="{9D8B030D-6E8A-4147-A177-3AD203B41FA5}">
                      <a16:colId xmlns="" xmlns:a16="http://schemas.microsoft.com/office/drawing/2014/main" val="20004"/>
                    </a:ext>
                  </a:extLst>
                </a:gridCol>
                <a:gridCol w="899680">
                  <a:extLst>
                    <a:ext uri="{9D8B030D-6E8A-4147-A177-3AD203B41FA5}">
                      <a16:colId xmlns="" xmlns:a16="http://schemas.microsoft.com/office/drawing/2014/main" val="20005"/>
                    </a:ext>
                  </a:extLst>
                </a:gridCol>
                <a:gridCol w="899680">
                  <a:extLst>
                    <a:ext uri="{9D8B030D-6E8A-4147-A177-3AD203B41FA5}">
                      <a16:colId xmlns="" xmlns:a16="http://schemas.microsoft.com/office/drawing/2014/main" val="20006"/>
                    </a:ext>
                  </a:extLst>
                </a:gridCol>
                <a:gridCol w="899680">
                  <a:extLst>
                    <a:ext uri="{9D8B030D-6E8A-4147-A177-3AD203B41FA5}">
                      <a16:colId xmlns="" xmlns:a16="http://schemas.microsoft.com/office/drawing/2014/main" val="20007"/>
                    </a:ext>
                  </a:extLst>
                </a:gridCol>
              </a:tblGrid>
              <a:tr h="439999">
                <a:tc>
                  <a:txBody>
                    <a:bodyPr/>
                    <a:lstStyle/>
                    <a:p>
                      <a:pPr marL="0" marR="0" lvl="0" indent="0" algn="ctr" rtl="0">
                        <a:spcBef>
                          <a:spcPts val="0"/>
                        </a:spcBef>
                        <a:spcAft>
                          <a:spcPts val="0"/>
                        </a:spcAft>
                        <a:buNone/>
                      </a:pPr>
                      <a:r>
                        <a:rPr lang="en-US" sz="2800" b="1" u="none" strike="noStrike" dirty="0"/>
                        <a:t>C</a:t>
                      </a:r>
                      <a:endParaRPr sz="2800" b="1" i="0" u="none" strike="noStrike" dirty="0">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800" b="1" u="none" strike="noStrike"/>
                        <a:t>G</a:t>
                      </a:r>
                      <a:endParaRPr sz="2800" b="1"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800" b="1" u="none" strike="noStrike"/>
                        <a:t>D</a:t>
                      </a:r>
                      <a:endParaRPr sz="2800" b="1"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800" b="1" u="none" strike="noStrike"/>
                        <a:t>A</a:t>
                      </a:r>
                      <a:endParaRPr sz="2800" b="1"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800" b="1" u="none" strike="noStrike"/>
                        <a:t>E</a:t>
                      </a:r>
                      <a:endParaRPr sz="2800" b="1"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800" b="1" u="none" strike="noStrike"/>
                        <a:t>B</a:t>
                      </a:r>
                      <a:endParaRPr sz="2800" b="1"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800" b="1" u="none" strike="noStrike"/>
                        <a:t>F#</a:t>
                      </a:r>
                      <a:endParaRPr sz="2800" b="1"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800" b="1" u="none" strike="noStrike"/>
                        <a:t>Db</a:t>
                      </a:r>
                      <a:endParaRPr sz="2800" b="1" i="0" u="none" strike="noStrike">
                        <a:latin typeface="Verdana"/>
                        <a:ea typeface="Verdana"/>
                        <a:cs typeface="Verdana"/>
                        <a:sym typeface="Verdana"/>
                      </a:endParaRPr>
                    </a:p>
                  </a:txBody>
                  <a:tcPr marL="10325" marR="10325" marT="12700" marB="0" anchor="b"/>
                </a:tc>
                <a:extLst>
                  <a:ext uri="{0D108BD9-81ED-4DB2-BD59-A6C34878D82A}">
                    <a16:rowId xmlns="" xmlns:a16="http://schemas.microsoft.com/office/drawing/2014/main" val="10000"/>
                  </a:ext>
                </a:extLst>
              </a:tr>
              <a:tr h="421856">
                <a:tc>
                  <a:txBody>
                    <a:bodyPr/>
                    <a:lstStyle/>
                    <a:p>
                      <a:pPr marL="0" marR="0" lvl="0" indent="0" algn="ctr" rtl="0">
                        <a:spcBef>
                          <a:spcPts val="0"/>
                        </a:spcBef>
                        <a:spcAft>
                          <a:spcPts val="0"/>
                        </a:spcAft>
                        <a:buNone/>
                      </a:pP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endParaRPr sz="2000" b="0" i="0" u="none" strike="noStrike">
                        <a:latin typeface="Verdana"/>
                        <a:ea typeface="Verdana"/>
                        <a:cs typeface="Verdana"/>
                        <a:sym typeface="Verdana"/>
                      </a:endParaRPr>
                    </a:p>
                  </a:txBody>
                  <a:tcPr marL="10325" marR="10325" marT="12700" marB="0" anchor="b"/>
                </a:tc>
                <a:extLst>
                  <a:ext uri="{0D108BD9-81ED-4DB2-BD59-A6C34878D82A}">
                    <a16:rowId xmlns="" xmlns:a16="http://schemas.microsoft.com/office/drawing/2014/main" val="10001"/>
                  </a:ext>
                </a:extLst>
              </a:tr>
              <a:tr h="421856">
                <a:tc>
                  <a:txBody>
                    <a:bodyPr/>
                    <a:lstStyle/>
                    <a:p>
                      <a:pPr marL="0" marR="0" lvl="0" indent="0" algn="ctr" rtl="0">
                        <a:spcBef>
                          <a:spcPts val="0"/>
                        </a:spcBef>
                        <a:spcAft>
                          <a:spcPts val="0"/>
                        </a:spcAft>
                        <a:buNone/>
                      </a:pP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endParaRPr sz="2000" b="0" i="0" u="none" strike="noStrike">
                        <a:latin typeface="Verdana"/>
                        <a:ea typeface="Verdana"/>
                        <a:cs typeface="Verdana"/>
                        <a:sym typeface="Verdana"/>
                      </a:endParaRPr>
                    </a:p>
                  </a:txBody>
                  <a:tcPr marL="10325" marR="10325" marT="12700" marB="0" anchor="b"/>
                </a:tc>
                <a:extLst>
                  <a:ext uri="{0D108BD9-81ED-4DB2-BD59-A6C34878D82A}">
                    <a16:rowId xmlns="" xmlns:a16="http://schemas.microsoft.com/office/drawing/2014/main" val="10002"/>
                  </a:ext>
                </a:extLst>
              </a:tr>
              <a:tr h="421856">
                <a:tc>
                  <a:txBody>
                    <a:bodyPr/>
                    <a:lstStyle/>
                    <a:p>
                      <a:pPr marL="0" marR="0" lvl="0" indent="0" algn="ctr" rtl="0">
                        <a:spcBef>
                          <a:spcPts val="0"/>
                        </a:spcBef>
                        <a:spcAft>
                          <a:spcPts val="0"/>
                        </a:spcAft>
                        <a:buNone/>
                      </a:pPr>
                      <a:r>
                        <a:rPr lang="en-US" sz="2000" u="none" strike="noStrike"/>
                        <a:t>1</a:t>
                      </a:r>
                      <a:endParaRPr sz="2000" b="1"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3</a:t>
                      </a:r>
                      <a:endParaRPr sz="2000" b="1"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9</a:t>
                      </a:r>
                      <a:endParaRPr sz="2000" b="1"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27</a:t>
                      </a:r>
                      <a:endParaRPr sz="2000" b="1"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81</a:t>
                      </a:r>
                      <a:endParaRPr sz="2000" b="1"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243</a:t>
                      </a:r>
                      <a:endParaRPr sz="2000" b="1"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729</a:t>
                      </a:r>
                      <a:endParaRPr sz="2000" b="1"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2187</a:t>
                      </a:r>
                      <a:endParaRPr sz="2000" b="1" i="0" u="none" strike="noStrike">
                        <a:latin typeface="Verdana"/>
                        <a:ea typeface="Verdana"/>
                        <a:cs typeface="Verdana"/>
                        <a:sym typeface="Verdana"/>
                      </a:endParaRPr>
                    </a:p>
                  </a:txBody>
                  <a:tcPr marL="10325" marR="10325" marT="12700" marB="0" anchor="b"/>
                </a:tc>
                <a:extLst>
                  <a:ext uri="{0D108BD9-81ED-4DB2-BD59-A6C34878D82A}">
                    <a16:rowId xmlns="" xmlns:a16="http://schemas.microsoft.com/office/drawing/2014/main" val="10003"/>
                  </a:ext>
                </a:extLst>
              </a:tr>
              <a:tr h="421856">
                <a:tc>
                  <a:txBody>
                    <a:bodyPr/>
                    <a:lstStyle/>
                    <a:p>
                      <a:pPr marL="0" marR="0" lvl="0" indent="0" algn="ctr" rtl="0">
                        <a:spcBef>
                          <a:spcPts val="0"/>
                        </a:spcBef>
                        <a:spcAft>
                          <a:spcPts val="0"/>
                        </a:spcAft>
                        <a:buNone/>
                      </a:pPr>
                      <a:r>
                        <a:rPr lang="en-US" sz="2000" u="none" strike="noStrike"/>
                        <a:t>2</a:t>
                      </a:r>
                      <a:endParaRPr sz="2000" b="1"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6</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18</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54</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162</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486</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dirty="0"/>
                        <a:t>1458</a:t>
                      </a:r>
                      <a:endParaRPr sz="2000" b="0" i="0" u="none" strike="noStrike" dirty="0">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4374</a:t>
                      </a:r>
                      <a:endParaRPr sz="2000" b="0" i="0" u="none" strike="noStrike">
                        <a:latin typeface="Verdana"/>
                        <a:ea typeface="Verdana"/>
                        <a:cs typeface="Verdana"/>
                        <a:sym typeface="Verdana"/>
                      </a:endParaRPr>
                    </a:p>
                  </a:txBody>
                  <a:tcPr marL="10325" marR="10325" marT="12700" marB="0" anchor="b"/>
                </a:tc>
                <a:extLst>
                  <a:ext uri="{0D108BD9-81ED-4DB2-BD59-A6C34878D82A}">
                    <a16:rowId xmlns="" xmlns:a16="http://schemas.microsoft.com/office/drawing/2014/main" val="10004"/>
                  </a:ext>
                </a:extLst>
              </a:tr>
              <a:tr h="421856">
                <a:tc>
                  <a:txBody>
                    <a:bodyPr/>
                    <a:lstStyle/>
                    <a:p>
                      <a:pPr marL="0" marR="0" lvl="0" indent="0" algn="ctr" rtl="0">
                        <a:spcBef>
                          <a:spcPts val="0"/>
                        </a:spcBef>
                        <a:spcAft>
                          <a:spcPts val="0"/>
                        </a:spcAft>
                        <a:buNone/>
                      </a:pPr>
                      <a:r>
                        <a:rPr lang="en-US" sz="2000" u="none" strike="noStrike"/>
                        <a:t>4</a:t>
                      </a:r>
                      <a:endParaRPr sz="2000" b="1"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12</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36</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108</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324</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972</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2916</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8748</a:t>
                      </a:r>
                      <a:endParaRPr sz="2000" b="0" i="0" u="none" strike="noStrike">
                        <a:latin typeface="Verdana"/>
                        <a:ea typeface="Verdana"/>
                        <a:cs typeface="Verdana"/>
                        <a:sym typeface="Verdana"/>
                      </a:endParaRPr>
                    </a:p>
                  </a:txBody>
                  <a:tcPr marL="10325" marR="10325" marT="12700" marB="0" anchor="b"/>
                </a:tc>
                <a:extLst>
                  <a:ext uri="{0D108BD9-81ED-4DB2-BD59-A6C34878D82A}">
                    <a16:rowId xmlns="" xmlns:a16="http://schemas.microsoft.com/office/drawing/2014/main" val="10005"/>
                  </a:ext>
                </a:extLst>
              </a:tr>
              <a:tr h="421856">
                <a:tc>
                  <a:txBody>
                    <a:bodyPr/>
                    <a:lstStyle/>
                    <a:p>
                      <a:pPr marL="0" marR="0" lvl="0" indent="0" algn="ctr" rtl="0">
                        <a:spcBef>
                          <a:spcPts val="0"/>
                        </a:spcBef>
                        <a:spcAft>
                          <a:spcPts val="0"/>
                        </a:spcAft>
                        <a:buNone/>
                      </a:pPr>
                      <a:r>
                        <a:rPr lang="en-US" sz="2000" u="none" strike="noStrike"/>
                        <a:t>8</a:t>
                      </a:r>
                      <a:endParaRPr sz="2000" b="1"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24</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72</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216</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648</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1944</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dirty="0"/>
                        <a:t>5832</a:t>
                      </a:r>
                      <a:endParaRPr sz="2000" b="0" i="0" u="none" strike="noStrike" dirty="0">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17496</a:t>
                      </a:r>
                      <a:endParaRPr sz="2000" b="0" i="0" u="none" strike="noStrike">
                        <a:latin typeface="Verdana"/>
                        <a:ea typeface="Verdana"/>
                        <a:cs typeface="Verdana"/>
                        <a:sym typeface="Verdana"/>
                      </a:endParaRPr>
                    </a:p>
                  </a:txBody>
                  <a:tcPr marL="10325" marR="10325" marT="12700" marB="0" anchor="b"/>
                </a:tc>
                <a:extLst>
                  <a:ext uri="{0D108BD9-81ED-4DB2-BD59-A6C34878D82A}">
                    <a16:rowId xmlns="" xmlns:a16="http://schemas.microsoft.com/office/drawing/2014/main" val="10006"/>
                  </a:ext>
                </a:extLst>
              </a:tr>
              <a:tr h="421856">
                <a:tc>
                  <a:txBody>
                    <a:bodyPr/>
                    <a:lstStyle/>
                    <a:p>
                      <a:pPr marL="0" marR="0" lvl="0" indent="0" algn="ctr" rtl="0">
                        <a:spcBef>
                          <a:spcPts val="0"/>
                        </a:spcBef>
                        <a:spcAft>
                          <a:spcPts val="0"/>
                        </a:spcAft>
                        <a:buNone/>
                      </a:pPr>
                      <a:r>
                        <a:rPr lang="en-US" sz="2000" u="none" strike="noStrike"/>
                        <a:t>16</a:t>
                      </a:r>
                      <a:endParaRPr sz="2000" b="1"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48</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144</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432</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1296</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3888</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11664</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34992</a:t>
                      </a:r>
                      <a:endParaRPr sz="2000" b="0" i="0" u="none" strike="noStrike">
                        <a:latin typeface="Verdana"/>
                        <a:ea typeface="Verdana"/>
                        <a:cs typeface="Verdana"/>
                        <a:sym typeface="Verdana"/>
                      </a:endParaRPr>
                    </a:p>
                  </a:txBody>
                  <a:tcPr marL="10325" marR="10325" marT="12700" marB="0" anchor="b"/>
                </a:tc>
                <a:extLst>
                  <a:ext uri="{0D108BD9-81ED-4DB2-BD59-A6C34878D82A}">
                    <a16:rowId xmlns="" xmlns:a16="http://schemas.microsoft.com/office/drawing/2014/main" val="10007"/>
                  </a:ext>
                </a:extLst>
              </a:tr>
              <a:tr h="421856">
                <a:tc>
                  <a:txBody>
                    <a:bodyPr/>
                    <a:lstStyle/>
                    <a:p>
                      <a:pPr marL="0" marR="0" lvl="0" indent="0" algn="ctr" rtl="0">
                        <a:spcBef>
                          <a:spcPts val="0"/>
                        </a:spcBef>
                        <a:spcAft>
                          <a:spcPts val="0"/>
                        </a:spcAft>
                        <a:buNone/>
                      </a:pPr>
                      <a:r>
                        <a:rPr lang="en-US" sz="2000" u="none" strike="noStrike"/>
                        <a:t>32</a:t>
                      </a:r>
                      <a:endParaRPr sz="2000" b="1"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96</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288</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864</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2592</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7776</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23328</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69984</a:t>
                      </a:r>
                      <a:endParaRPr sz="2000" b="0" i="0" u="none" strike="noStrike">
                        <a:latin typeface="Verdana"/>
                        <a:ea typeface="Verdana"/>
                        <a:cs typeface="Verdana"/>
                        <a:sym typeface="Verdana"/>
                      </a:endParaRPr>
                    </a:p>
                  </a:txBody>
                  <a:tcPr marL="10325" marR="10325" marT="12700" marB="0" anchor="b"/>
                </a:tc>
                <a:extLst>
                  <a:ext uri="{0D108BD9-81ED-4DB2-BD59-A6C34878D82A}">
                    <a16:rowId xmlns="" xmlns:a16="http://schemas.microsoft.com/office/drawing/2014/main" val="10008"/>
                  </a:ext>
                </a:extLst>
              </a:tr>
              <a:tr h="421856">
                <a:tc>
                  <a:txBody>
                    <a:bodyPr/>
                    <a:lstStyle/>
                    <a:p>
                      <a:pPr marL="0" marR="0" lvl="0" indent="0" algn="ctr" rtl="0">
                        <a:spcBef>
                          <a:spcPts val="0"/>
                        </a:spcBef>
                        <a:spcAft>
                          <a:spcPts val="0"/>
                        </a:spcAft>
                        <a:buNone/>
                      </a:pPr>
                      <a:r>
                        <a:rPr lang="en-US" sz="2000" u="none" strike="noStrike"/>
                        <a:t>64</a:t>
                      </a:r>
                      <a:endParaRPr sz="2000" b="1"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192</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576</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1728</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5184</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15552</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46656</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139968</a:t>
                      </a:r>
                      <a:endParaRPr sz="2000" b="0" i="0" u="none" strike="noStrike">
                        <a:latin typeface="Verdana"/>
                        <a:ea typeface="Verdana"/>
                        <a:cs typeface="Verdana"/>
                        <a:sym typeface="Verdana"/>
                      </a:endParaRPr>
                    </a:p>
                  </a:txBody>
                  <a:tcPr marL="10325" marR="10325" marT="12700" marB="0" anchor="b"/>
                </a:tc>
                <a:extLst>
                  <a:ext uri="{0D108BD9-81ED-4DB2-BD59-A6C34878D82A}">
                    <a16:rowId xmlns="" xmlns:a16="http://schemas.microsoft.com/office/drawing/2014/main" val="10009"/>
                  </a:ext>
                </a:extLst>
              </a:tr>
              <a:tr h="421856">
                <a:tc>
                  <a:txBody>
                    <a:bodyPr/>
                    <a:lstStyle/>
                    <a:p>
                      <a:pPr marL="0" marR="0" lvl="0" indent="0" algn="ctr" rtl="0">
                        <a:spcBef>
                          <a:spcPts val="0"/>
                        </a:spcBef>
                        <a:spcAft>
                          <a:spcPts val="0"/>
                        </a:spcAft>
                        <a:buNone/>
                      </a:pPr>
                      <a:r>
                        <a:rPr lang="en-US" sz="2000" u="none" strike="noStrike"/>
                        <a:t>128</a:t>
                      </a:r>
                      <a:endParaRPr sz="2000" b="1"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384</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1152</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3456</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10368</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31104</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93312</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dirty="0"/>
                        <a:t>279936</a:t>
                      </a:r>
                      <a:endParaRPr sz="2000" b="0" i="0" u="none" strike="noStrike" dirty="0">
                        <a:latin typeface="Verdana"/>
                        <a:ea typeface="Verdana"/>
                        <a:cs typeface="Verdana"/>
                        <a:sym typeface="Verdana"/>
                      </a:endParaRPr>
                    </a:p>
                  </a:txBody>
                  <a:tcPr marL="10325" marR="10325" marT="12700" marB="0" anchor="b"/>
                </a:tc>
                <a:extLst>
                  <a:ext uri="{0D108BD9-81ED-4DB2-BD59-A6C34878D82A}">
                    <a16:rowId xmlns="" xmlns:a16="http://schemas.microsoft.com/office/drawing/2014/main" val="10010"/>
                  </a:ext>
                </a:extLst>
              </a:tr>
              <a:tr h="421856">
                <a:tc>
                  <a:txBody>
                    <a:bodyPr/>
                    <a:lstStyle/>
                    <a:p>
                      <a:pPr marL="0" marR="0" lvl="0" indent="0" algn="ctr" rtl="0">
                        <a:spcBef>
                          <a:spcPts val="0"/>
                        </a:spcBef>
                        <a:spcAft>
                          <a:spcPts val="0"/>
                        </a:spcAft>
                        <a:buNone/>
                      </a:pPr>
                      <a:r>
                        <a:rPr lang="en-US" sz="2000" u="none" strike="noStrike"/>
                        <a:t>256</a:t>
                      </a:r>
                      <a:endParaRPr sz="2000" b="1"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768</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2304</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6912</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20736</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62208</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186624</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endParaRPr sz="2000" b="0" i="0" u="none" strike="noStrike" dirty="0">
                        <a:solidFill>
                          <a:srgbClr val="C0C0C0"/>
                        </a:solidFill>
                        <a:latin typeface="Verdana"/>
                        <a:ea typeface="Verdana"/>
                        <a:cs typeface="Verdana"/>
                        <a:sym typeface="Verdana"/>
                      </a:endParaRPr>
                    </a:p>
                  </a:txBody>
                  <a:tcPr marL="10325" marR="10325" marT="12700" marB="0" anchor="b"/>
                </a:tc>
                <a:extLst>
                  <a:ext uri="{0D108BD9-81ED-4DB2-BD59-A6C34878D82A}">
                    <a16:rowId xmlns="" xmlns:a16="http://schemas.microsoft.com/office/drawing/2014/main" val="10011"/>
                  </a:ext>
                </a:extLst>
              </a:tr>
              <a:tr h="421856">
                <a:tc>
                  <a:txBody>
                    <a:bodyPr/>
                    <a:lstStyle/>
                    <a:p>
                      <a:pPr marL="0" marR="0" lvl="0" indent="0" algn="ctr" rtl="0">
                        <a:spcBef>
                          <a:spcPts val="0"/>
                        </a:spcBef>
                        <a:spcAft>
                          <a:spcPts val="0"/>
                        </a:spcAft>
                        <a:buNone/>
                      </a:pPr>
                      <a:r>
                        <a:rPr lang="en-US" sz="2000" u="none" strike="noStrike"/>
                        <a:t>512</a:t>
                      </a:r>
                      <a:endParaRPr sz="2000" b="1"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1536</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4608</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13824</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41472</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r>
                        <a:rPr lang="en-US" sz="2000" u="none" strike="noStrike"/>
                        <a:t>  124416</a:t>
                      </a:r>
                      <a:endParaRPr sz="2000" b="0" i="0" u="none" strike="noStrike">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endParaRPr sz="2000" b="0" i="0" u="none" strike="noStrike" dirty="0">
                        <a:solidFill>
                          <a:srgbClr val="C0C0C0"/>
                        </a:solidFill>
                        <a:latin typeface="Verdana"/>
                        <a:ea typeface="Verdana"/>
                        <a:cs typeface="Verdana"/>
                        <a:sym typeface="Verdana"/>
                      </a:endParaRPr>
                    </a:p>
                  </a:txBody>
                  <a:tcPr marL="10325" marR="10325" marT="12700" marB="0" anchor="b"/>
                </a:tc>
                <a:tc>
                  <a:txBody>
                    <a:bodyPr/>
                    <a:lstStyle/>
                    <a:p>
                      <a:pPr marL="0" marR="0" lvl="0" indent="0" algn="ctr" rtl="0">
                        <a:spcBef>
                          <a:spcPts val="0"/>
                        </a:spcBef>
                        <a:spcAft>
                          <a:spcPts val="0"/>
                        </a:spcAft>
                        <a:buNone/>
                      </a:pPr>
                      <a:endParaRPr sz="2000" b="0" i="0" u="none" strike="noStrike" dirty="0">
                        <a:solidFill>
                          <a:srgbClr val="C0C0C0"/>
                        </a:solidFill>
                        <a:latin typeface="Verdana"/>
                        <a:ea typeface="Verdana"/>
                        <a:cs typeface="Verdana"/>
                        <a:sym typeface="Verdana"/>
                      </a:endParaRPr>
                    </a:p>
                  </a:txBody>
                  <a:tcPr marL="10325" marR="10325" marT="12700" marB="0" anchor="b"/>
                </a:tc>
                <a:extLst>
                  <a:ext uri="{0D108BD9-81ED-4DB2-BD59-A6C34878D82A}">
                    <a16:rowId xmlns="" xmlns:a16="http://schemas.microsoft.com/office/drawing/2014/main" val="10012"/>
                  </a:ext>
                </a:extLst>
              </a:tr>
            </a:tbl>
          </a:graphicData>
        </a:graphic>
      </p:graphicFrame>
      <p:sp>
        <p:nvSpPr>
          <p:cNvPr id="410" name="Google Shape;410;p47"/>
          <p:cNvSpPr txBox="1"/>
          <p:nvPr/>
        </p:nvSpPr>
        <p:spPr>
          <a:xfrm>
            <a:off x="0" y="3684058"/>
            <a:ext cx="2332038" cy="317394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Calibri"/>
              <a:buNone/>
            </a:pPr>
            <a:r>
              <a:rPr lang="el-GR" sz="2800" dirty="0">
                <a:solidFill>
                  <a:schemeClr val="dk1"/>
                </a:solidFill>
                <a:latin typeface="Calibri"/>
                <a:ea typeface="Calibri"/>
                <a:cs typeface="Calibri"/>
                <a:sym typeface="Calibri"/>
              </a:rPr>
              <a:t>Είναι οι αριθμοί που είχαν επισημανθεί στην προηγούμενη διαφάνεια.</a:t>
            </a:r>
            <a:endParaRPr sz="2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
                                        </p:tgtEl>
                                        <p:attrNameLst>
                                          <p:attrName>style.visibility</p:attrName>
                                        </p:attrNameLst>
                                      </p:cBhvr>
                                      <p:to>
                                        <p:strVal val="visible"/>
                                      </p:to>
                                    </p:set>
                                    <p:animEffect transition="in" filter="fade">
                                      <p:cBhvr>
                                        <p:cTn id="7" dur="500"/>
                                        <p:tgtEl>
                                          <p:spTgt spid="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48"/>
          <p:cNvSpPr txBox="1">
            <a:spLocks noGrp="1"/>
          </p:cNvSpPr>
          <p:nvPr>
            <p:ph type="title"/>
          </p:nvPr>
        </p:nvSpPr>
        <p:spPr>
          <a:xfrm>
            <a:off x="385232" y="3275111"/>
            <a:ext cx="2685513" cy="6963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Font typeface="Calibri"/>
              <a:buNone/>
            </a:pPr>
            <a:r>
              <a:rPr lang="el-GR" sz="1800" dirty="0"/>
              <a:t/>
            </a:r>
            <a:br>
              <a:rPr lang="el-GR" sz="1800" dirty="0"/>
            </a:br>
            <a:r>
              <a:rPr lang="el-GR" sz="1800" dirty="0"/>
              <a:t>Το 587 </a:t>
            </a:r>
            <a:r>
              <a:rPr lang="el-GR" sz="1800" dirty="0" err="1"/>
              <a:t>μ.Χ</a:t>
            </a:r>
            <a:r>
              <a:rPr lang="el-GR" sz="1800" dirty="0"/>
              <a:t>. ο </a:t>
            </a:r>
            <a:r>
              <a:rPr lang="en-US" sz="1800" dirty="0" err="1"/>
              <a:t>Varahamihira</a:t>
            </a:r>
            <a:r>
              <a:rPr lang="en-US" sz="1800" dirty="0"/>
              <a:t> </a:t>
            </a:r>
            <a:r>
              <a:rPr lang="el-GR" sz="1800" dirty="0"/>
              <a:t>από την Ινδία περιέγραψε ένα μαγικό τετράγωνο που βοηθούσε στην κατασκευή αρωμάτων.</a:t>
            </a:r>
            <a:r>
              <a:rPr lang="en-US" sz="1800" dirty="0"/>
              <a:t/>
            </a:r>
            <a:br>
              <a:rPr lang="en-US" sz="1800" dirty="0"/>
            </a:br>
            <a:r>
              <a:rPr lang="en-US" sz="1800" dirty="0"/>
              <a:t/>
            </a:r>
            <a:br>
              <a:rPr lang="en-US" sz="1800" dirty="0"/>
            </a:br>
            <a:r>
              <a:rPr lang="el-GR" sz="1800" dirty="0"/>
              <a:t>Κάθε κελί στο τετράγωνο αναπαριστά ένα διαφορετικό υλικό και κάθε αριθμός δίνει την αναλογία του πρέπει να έχει το υλικό αυτό.</a:t>
            </a:r>
            <a:br>
              <a:rPr lang="el-GR" sz="1800" dirty="0"/>
            </a:br>
            <a:r>
              <a:rPr lang="en-US" sz="1800" dirty="0"/>
              <a:t> </a:t>
            </a:r>
            <a:br>
              <a:rPr lang="en-US" sz="1800" dirty="0"/>
            </a:br>
            <a:r>
              <a:rPr lang="el-GR" sz="1800" dirty="0"/>
              <a:t>Προσθέτοντας τους όγκους των τεσσάρων υλικών σε κάθε γραμμή, στήλη ή διαγώνιο, προκύπτει ένα διαφορετικό άρωμα.</a:t>
            </a:r>
            <a:r>
              <a:rPr lang="en-US" sz="1800" dirty="0"/>
              <a:t/>
            </a:r>
            <a:br>
              <a:rPr lang="en-US" sz="1800" dirty="0"/>
            </a:br>
            <a:r>
              <a:rPr lang="en-US" sz="1800" dirty="0"/>
              <a:t/>
            </a:r>
            <a:br>
              <a:rPr lang="en-US" sz="1800" dirty="0"/>
            </a:br>
            <a:endParaRPr dirty="0"/>
          </a:p>
        </p:txBody>
      </p:sp>
      <p:pic>
        <p:nvPicPr>
          <p:cNvPr id="416" name="Google Shape;416;p48"/>
          <p:cNvPicPr preferRelativeResize="0"/>
          <p:nvPr/>
        </p:nvPicPr>
        <p:blipFill rotWithShape="1">
          <a:blip r:embed="rId3">
            <a:alphaModFix/>
          </a:blip>
          <a:srcRect/>
          <a:stretch/>
        </p:blipFill>
        <p:spPr>
          <a:xfrm>
            <a:off x="5572125" y="1181820"/>
            <a:ext cx="4199731" cy="4048299"/>
          </a:xfrm>
          <a:prstGeom prst="rect">
            <a:avLst/>
          </a:prstGeom>
          <a:noFill/>
          <a:ln>
            <a:noFill/>
          </a:ln>
        </p:spPr>
      </p:pic>
      <p:graphicFrame>
        <p:nvGraphicFramePr>
          <p:cNvPr id="417" name="Google Shape;417;p48"/>
          <p:cNvGraphicFramePr/>
          <p:nvPr/>
        </p:nvGraphicFramePr>
        <p:xfrm>
          <a:off x="3188493" y="1993900"/>
          <a:ext cx="1981200" cy="2324100"/>
        </p:xfrm>
        <a:graphic>
          <a:graphicData uri="http://schemas.openxmlformats.org/drawingml/2006/table">
            <a:tbl>
              <a:tblPr>
                <a:noFill/>
                <a:tableStyleId>{3A76E6A7-EE45-4E24-A935-81812902ED7C}</a:tableStyleId>
              </a:tblPr>
              <a:tblGrid>
                <a:gridCol w="495300">
                  <a:extLst>
                    <a:ext uri="{9D8B030D-6E8A-4147-A177-3AD203B41FA5}">
                      <a16:colId xmlns="" xmlns:a16="http://schemas.microsoft.com/office/drawing/2014/main" val="20000"/>
                    </a:ext>
                  </a:extLst>
                </a:gridCol>
                <a:gridCol w="495300">
                  <a:extLst>
                    <a:ext uri="{9D8B030D-6E8A-4147-A177-3AD203B41FA5}">
                      <a16:colId xmlns="" xmlns:a16="http://schemas.microsoft.com/office/drawing/2014/main" val="20001"/>
                    </a:ext>
                  </a:extLst>
                </a:gridCol>
                <a:gridCol w="495300">
                  <a:extLst>
                    <a:ext uri="{9D8B030D-6E8A-4147-A177-3AD203B41FA5}">
                      <a16:colId xmlns="" xmlns:a16="http://schemas.microsoft.com/office/drawing/2014/main" val="20002"/>
                    </a:ext>
                  </a:extLst>
                </a:gridCol>
                <a:gridCol w="495300">
                  <a:extLst>
                    <a:ext uri="{9D8B030D-6E8A-4147-A177-3AD203B41FA5}">
                      <a16:colId xmlns="" xmlns:a16="http://schemas.microsoft.com/office/drawing/2014/main" val="20003"/>
                    </a:ext>
                  </a:extLst>
                </a:gridCol>
              </a:tblGrid>
              <a:tr h="581025">
                <a:tc>
                  <a:txBody>
                    <a:bodyPr/>
                    <a:lstStyle/>
                    <a:p>
                      <a:pPr marL="0" marR="0" lvl="0" indent="0" algn="ctr" rtl="0">
                        <a:spcBef>
                          <a:spcPts val="0"/>
                        </a:spcBef>
                        <a:spcAft>
                          <a:spcPts val="0"/>
                        </a:spcAft>
                        <a:buNone/>
                      </a:pPr>
                      <a:r>
                        <a:rPr lang="en-US" sz="2000" b="1" i="0" u="none" strike="noStrike">
                          <a:solidFill>
                            <a:srgbClr val="000000"/>
                          </a:solidFill>
                          <a:latin typeface="Verdana"/>
                          <a:ea typeface="Verdana"/>
                          <a:cs typeface="Verdana"/>
                          <a:sym typeface="Verdana"/>
                        </a:rPr>
                        <a:t>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b="1" i="0" u="none" strike="noStrike">
                          <a:solidFill>
                            <a:srgbClr val="000000"/>
                          </a:solidFill>
                          <a:latin typeface="Verdana"/>
                          <a:ea typeface="Verdana"/>
                          <a:cs typeface="Verdana"/>
                          <a:sym typeface="Verdana"/>
                        </a:rPr>
                        <a:t>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2000" b="1" i="0" u="none" strike="noStrike">
                          <a:solidFill>
                            <a:srgbClr val="000000"/>
                          </a:solidFill>
                          <a:latin typeface="Verdana"/>
                          <a:ea typeface="Verdana"/>
                          <a:cs typeface="Verdana"/>
                          <a:sym typeface="Verdana"/>
                        </a:rPr>
                        <a:t>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32523"/>
                    </a:solidFill>
                  </a:tcPr>
                </a:tc>
                <a:tc>
                  <a:txBody>
                    <a:bodyPr/>
                    <a:lstStyle/>
                    <a:p>
                      <a:pPr marL="0" marR="0" lvl="0" indent="0" algn="ctr" rtl="0">
                        <a:spcBef>
                          <a:spcPts val="0"/>
                        </a:spcBef>
                        <a:spcAft>
                          <a:spcPts val="0"/>
                        </a:spcAft>
                        <a:buNone/>
                      </a:pPr>
                      <a:r>
                        <a:rPr lang="en-US" sz="2000" b="1" i="0" u="none" strike="noStrike">
                          <a:solidFill>
                            <a:srgbClr val="000000"/>
                          </a:solidFill>
                          <a:latin typeface="Verdana"/>
                          <a:ea typeface="Verdana"/>
                          <a:cs typeface="Verdana"/>
                          <a:sym typeface="Verdana"/>
                        </a:rPr>
                        <a:t>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6B0A"/>
                    </a:solidFill>
                  </a:tcPr>
                </a:tc>
                <a:extLst>
                  <a:ext uri="{0D108BD9-81ED-4DB2-BD59-A6C34878D82A}">
                    <a16:rowId xmlns="" xmlns:a16="http://schemas.microsoft.com/office/drawing/2014/main" val="10000"/>
                  </a:ext>
                </a:extLst>
              </a:tr>
              <a:tr h="581025">
                <a:tc>
                  <a:txBody>
                    <a:bodyPr/>
                    <a:lstStyle/>
                    <a:p>
                      <a:pPr marL="0" marR="0" lvl="0" indent="0" algn="ctr" rtl="0">
                        <a:spcBef>
                          <a:spcPts val="0"/>
                        </a:spcBef>
                        <a:spcAft>
                          <a:spcPts val="0"/>
                        </a:spcAft>
                        <a:buNone/>
                      </a:pPr>
                      <a:r>
                        <a:rPr lang="en-US" sz="2000" b="1" i="0" u="none" strike="noStrike">
                          <a:solidFill>
                            <a:srgbClr val="000000"/>
                          </a:solidFill>
                          <a:latin typeface="Verdana"/>
                          <a:ea typeface="Verdana"/>
                          <a:cs typeface="Verdana"/>
                          <a:sym typeface="Verdana"/>
                        </a:rPr>
                        <a:t>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32523"/>
                    </a:solidFill>
                  </a:tcPr>
                </a:tc>
                <a:tc>
                  <a:txBody>
                    <a:bodyPr/>
                    <a:lstStyle/>
                    <a:p>
                      <a:pPr marL="0" marR="0" lvl="0" indent="0" algn="ctr" rtl="0">
                        <a:spcBef>
                          <a:spcPts val="0"/>
                        </a:spcBef>
                        <a:spcAft>
                          <a:spcPts val="0"/>
                        </a:spcAft>
                        <a:buNone/>
                      </a:pPr>
                      <a:r>
                        <a:rPr lang="en-US" sz="2000" b="1" i="0" u="none" strike="noStrike">
                          <a:solidFill>
                            <a:srgbClr val="000000"/>
                          </a:solidFill>
                          <a:latin typeface="Verdana"/>
                          <a:ea typeface="Verdana"/>
                          <a:cs typeface="Verdana"/>
                          <a:sym typeface="Verdana"/>
                        </a:rPr>
                        <a:t>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26B0A"/>
                    </a:solidFill>
                  </a:tcPr>
                </a:tc>
                <a:tc>
                  <a:txBody>
                    <a:bodyPr/>
                    <a:lstStyle/>
                    <a:p>
                      <a:pPr marL="0" marR="0" lvl="0" indent="0" algn="ctr" rtl="0">
                        <a:spcBef>
                          <a:spcPts val="0"/>
                        </a:spcBef>
                        <a:spcAft>
                          <a:spcPts val="0"/>
                        </a:spcAft>
                        <a:buNone/>
                      </a:pPr>
                      <a:r>
                        <a:rPr lang="en-US" sz="2000" b="1" i="0" u="none" strike="noStrike">
                          <a:solidFill>
                            <a:srgbClr val="000000"/>
                          </a:solidFill>
                          <a:latin typeface="Verdana"/>
                          <a:ea typeface="Verdana"/>
                          <a:cs typeface="Verdana"/>
                          <a:sym typeface="Verdana"/>
                        </a:rPr>
                        <a:t>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b="1" i="0" u="none" strike="noStrike">
                          <a:solidFill>
                            <a:srgbClr val="000000"/>
                          </a:solidFill>
                          <a:latin typeface="Verdana"/>
                          <a:ea typeface="Verdana"/>
                          <a:cs typeface="Verdana"/>
                          <a:sym typeface="Verdana"/>
                        </a:rPr>
                        <a:t>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000"/>
                    </a:solidFill>
                  </a:tcPr>
                </a:tc>
                <a:extLst>
                  <a:ext uri="{0D108BD9-81ED-4DB2-BD59-A6C34878D82A}">
                    <a16:rowId xmlns="" xmlns:a16="http://schemas.microsoft.com/office/drawing/2014/main" val="10001"/>
                  </a:ext>
                </a:extLst>
              </a:tr>
              <a:tr h="581025">
                <a:tc>
                  <a:txBody>
                    <a:bodyPr/>
                    <a:lstStyle/>
                    <a:p>
                      <a:pPr marL="0" marR="0" lvl="0" indent="0" algn="ctr" rtl="0">
                        <a:spcBef>
                          <a:spcPts val="0"/>
                        </a:spcBef>
                        <a:spcAft>
                          <a:spcPts val="0"/>
                        </a:spcAft>
                        <a:buNone/>
                      </a:pPr>
                      <a:r>
                        <a:rPr lang="en-US" sz="2000" b="1" i="0" u="none" strike="noStrike">
                          <a:solidFill>
                            <a:srgbClr val="000000"/>
                          </a:solidFill>
                          <a:latin typeface="Verdana"/>
                          <a:ea typeface="Verdana"/>
                          <a:cs typeface="Verdana"/>
                          <a:sym typeface="Verdana"/>
                        </a:rPr>
                        <a:t>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DB4E2"/>
                    </a:solidFill>
                  </a:tcPr>
                </a:tc>
                <a:tc>
                  <a:txBody>
                    <a:bodyPr/>
                    <a:lstStyle/>
                    <a:p>
                      <a:pPr marL="0" marR="0" lvl="0" indent="0" algn="ctr" rtl="0">
                        <a:spcBef>
                          <a:spcPts val="0"/>
                        </a:spcBef>
                        <a:spcAft>
                          <a:spcPts val="0"/>
                        </a:spcAft>
                        <a:buNone/>
                      </a:pPr>
                      <a:r>
                        <a:rPr lang="en-US" sz="2000" b="1" i="0" u="none" strike="noStrike">
                          <a:solidFill>
                            <a:srgbClr val="000000"/>
                          </a:solidFill>
                          <a:latin typeface="Verdana"/>
                          <a:ea typeface="Verdana"/>
                          <a:cs typeface="Verdana"/>
                          <a:sym typeface="Verdana"/>
                        </a:rPr>
                        <a:t>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2000" b="1" i="0" u="none" strike="noStrike">
                          <a:solidFill>
                            <a:srgbClr val="000000"/>
                          </a:solidFill>
                          <a:latin typeface="Verdana"/>
                          <a:ea typeface="Verdana"/>
                          <a:cs typeface="Verdana"/>
                          <a:sym typeface="Verdana"/>
                        </a:rPr>
                        <a:t>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b="1" i="0" u="none" strike="noStrike">
                          <a:solidFill>
                            <a:srgbClr val="000000"/>
                          </a:solidFill>
                          <a:latin typeface="Verdana"/>
                          <a:ea typeface="Verdana"/>
                          <a:cs typeface="Verdana"/>
                          <a:sym typeface="Verdana"/>
                        </a:rPr>
                        <a:t>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F0"/>
                    </a:solidFill>
                  </a:tcPr>
                </a:tc>
                <a:extLst>
                  <a:ext uri="{0D108BD9-81ED-4DB2-BD59-A6C34878D82A}">
                    <a16:rowId xmlns="" xmlns:a16="http://schemas.microsoft.com/office/drawing/2014/main" val="10002"/>
                  </a:ext>
                </a:extLst>
              </a:tr>
              <a:tr h="581025">
                <a:tc>
                  <a:txBody>
                    <a:bodyPr/>
                    <a:lstStyle/>
                    <a:p>
                      <a:pPr marL="0" marR="0" lvl="0" indent="0" algn="ctr" rtl="0">
                        <a:spcBef>
                          <a:spcPts val="0"/>
                        </a:spcBef>
                        <a:spcAft>
                          <a:spcPts val="0"/>
                        </a:spcAft>
                        <a:buNone/>
                      </a:pPr>
                      <a:r>
                        <a:rPr lang="en-US" sz="2000" b="1" i="0" u="none" strike="noStrike">
                          <a:solidFill>
                            <a:srgbClr val="000000"/>
                          </a:solidFill>
                          <a:latin typeface="Verdana"/>
                          <a:ea typeface="Verdana"/>
                          <a:cs typeface="Verdana"/>
                          <a:sym typeface="Verdana"/>
                        </a:rPr>
                        <a:t>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b="1" i="0" u="none" strike="noStrike">
                          <a:solidFill>
                            <a:srgbClr val="000000"/>
                          </a:solidFill>
                          <a:latin typeface="Verdana"/>
                          <a:ea typeface="Verdana"/>
                          <a:cs typeface="Verdana"/>
                          <a:sym typeface="Verdana"/>
                        </a:rPr>
                        <a:t>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2000" b="1" i="0" u="none" strike="noStrike">
                          <a:solidFill>
                            <a:srgbClr val="000000"/>
                          </a:solidFill>
                          <a:latin typeface="Verdana"/>
                          <a:ea typeface="Verdana"/>
                          <a:cs typeface="Verdana"/>
                          <a:sym typeface="Verdana"/>
                        </a:rPr>
                        <a:t>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DB4E2"/>
                    </a:solidFill>
                  </a:tcPr>
                </a:tc>
                <a:tc>
                  <a:txBody>
                    <a:bodyPr/>
                    <a:lstStyle/>
                    <a:p>
                      <a:pPr marL="0" marR="0" lvl="0" indent="0" algn="ctr" rtl="0">
                        <a:spcBef>
                          <a:spcPts val="0"/>
                        </a:spcBef>
                        <a:spcAft>
                          <a:spcPts val="0"/>
                        </a:spcAft>
                        <a:buNone/>
                      </a:pPr>
                      <a:r>
                        <a:rPr lang="en-US" sz="2000" b="1" i="0" u="none" strike="noStrike">
                          <a:solidFill>
                            <a:srgbClr val="000000"/>
                          </a:solidFill>
                          <a:latin typeface="Verdana"/>
                          <a:ea typeface="Verdana"/>
                          <a:cs typeface="Verdana"/>
                          <a:sym typeface="Verdana"/>
                        </a:rPr>
                        <a:t>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extLst>
                  <a:ext uri="{0D108BD9-81ED-4DB2-BD59-A6C34878D82A}">
                    <a16:rowId xmlns="" xmlns:a16="http://schemas.microsoft.com/office/drawing/2014/main" val="10003"/>
                  </a:ext>
                </a:extLst>
              </a:tr>
            </a:tbl>
          </a:graphicData>
        </a:graphic>
      </p:graphicFrame>
      <p:sp>
        <p:nvSpPr>
          <p:cNvPr id="2" name="Ορθογώνιο 1">
            <a:extLst>
              <a:ext uri="{FF2B5EF4-FFF2-40B4-BE49-F238E27FC236}">
                <a16:creationId xmlns="" xmlns:a16="http://schemas.microsoft.com/office/drawing/2014/main" id="{0A195DB3-DDDC-4AA0-A4F6-6B77187A08F5}"/>
              </a:ext>
            </a:extLst>
          </p:cNvPr>
          <p:cNvSpPr/>
          <p:nvPr/>
        </p:nvSpPr>
        <p:spPr>
          <a:xfrm>
            <a:off x="385232" y="6018312"/>
            <a:ext cx="4451860" cy="400110"/>
          </a:xfrm>
          <a:prstGeom prst="rect">
            <a:avLst/>
          </a:prstGeom>
        </p:spPr>
        <p:txBody>
          <a:bodyPr wrap="none">
            <a:spAutoFit/>
          </a:bodyPr>
          <a:lstStyle/>
          <a:p>
            <a:pPr algn="ctr"/>
            <a:r>
              <a:rPr lang="el-GR" sz="2000" b="1" dirty="0">
                <a:latin typeface="Calibri" panose="020F0502020204030204" pitchFamily="34" charset="0"/>
                <a:cs typeface="Calibri" panose="020F0502020204030204" pitchFamily="34" charset="0"/>
              </a:rPr>
              <a:t>Ποιος θα είναι ο όγκος κάθε αρώματος;</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9"/>
          <p:cNvSpPr txBox="1">
            <a:spLocks noGrp="1"/>
          </p:cNvSpPr>
          <p:nvPr>
            <p:ph type="title"/>
          </p:nvPr>
        </p:nvSpPr>
        <p:spPr>
          <a:xfrm>
            <a:off x="254529" y="1"/>
            <a:ext cx="3075525" cy="6858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l-GR" sz="3600" dirty="0"/>
              <a:t>Εδώ είναι ένα 27</a:t>
            </a:r>
            <a:r>
              <a:rPr lang="en-US" sz="3600" dirty="0"/>
              <a:t>x27</a:t>
            </a:r>
            <a:r>
              <a:rPr lang="el-GR" sz="3600" dirty="0"/>
              <a:t> Μαγικό Τετράγωνο, όπου τα τετράγωνα των άρτιων αριθμών έχουν χρωματιστεί μαύρα</a:t>
            </a:r>
            <a:r>
              <a:rPr lang="en-US" sz="3600" dirty="0"/>
              <a:t>. </a:t>
            </a:r>
            <a:r>
              <a:rPr lang="el-GR" sz="3600" dirty="0"/>
              <a:t>Ποια μοτίβα παρατηρείτε να έχουν σχηματιστεί;</a:t>
            </a:r>
            <a:endParaRPr sz="3600"/>
          </a:p>
        </p:txBody>
      </p:sp>
      <p:pic>
        <p:nvPicPr>
          <p:cNvPr id="424" name="Google Shape;424;p49" descr="Screen Shot 2018-05-18 at 19.10.43.png"/>
          <p:cNvPicPr preferRelativeResize="0"/>
          <p:nvPr/>
        </p:nvPicPr>
        <p:blipFill rotWithShape="1">
          <a:blip r:embed="rId3">
            <a:alphaModFix/>
          </a:blip>
          <a:srcRect/>
          <a:stretch/>
        </p:blipFill>
        <p:spPr>
          <a:xfrm>
            <a:off x="3384968" y="0"/>
            <a:ext cx="6327996"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0"/>
          <p:cNvSpPr txBox="1">
            <a:spLocks noGrp="1"/>
          </p:cNvSpPr>
          <p:nvPr>
            <p:ph type="title"/>
          </p:nvPr>
        </p:nvSpPr>
        <p:spPr>
          <a:xfrm>
            <a:off x="177420" y="272955"/>
            <a:ext cx="2784144" cy="65850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Font typeface="Calibri"/>
              <a:buNone/>
            </a:pPr>
            <a:r>
              <a:rPr lang="el-GR" sz="2000" dirty="0"/>
              <a:t>Αυτό το μοτίβο δημιουργήθηκε σε αυτό το Μαγικό Τετράγωνο ξεκινώντας από την πάνω αριστερή γωνία και χρωματίζοντας κίτρινα τα κελιά που βρίσκονται στην σωστή αύξουσα αριθμητική ακολουθία (π.χ. 1, 4, 5, 8 κλπ.). Τα κελιά με αριθμούς που βρίσκονται σε αύξουσα αριθμητική ακολουθία  ξεκινώντας από την κάτω δεξιά γωνία (π.χ. 2, 3, 6, 7 κλπ.) χρωματίζονται μοβ.</a:t>
            </a:r>
            <a:r>
              <a:rPr lang="en-US" sz="2000" dirty="0"/>
              <a:t/>
            </a:r>
            <a:br>
              <a:rPr lang="en-US" sz="2000" dirty="0"/>
            </a:br>
            <a:r>
              <a:rPr lang="en-US" sz="2000" dirty="0"/>
              <a:t/>
            </a:r>
            <a:br>
              <a:rPr lang="en-US" sz="2000" dirty="0"/>
            </a:br>
            <a:r>
              <a:rPr lang="el-GR" sz="2000" dirty="0"/>
              <a:t>Δοκιμάστε αυτή τη μέθοδο στα δύο αχρωμάτιστα 4</a:t>
            </a:r>
            <a:r>
              <a:rPr lang="en-US" sz="2000" dirty="0"/>
              <a:t>x4</a:t>
            </a:r>
            <a:r>
              <a:rPr lang="el-GR" sz="2000" dirty="0"/>
              <a:t> Μαγικά Τετράγωνα!</a:t>
            </a:r>
            <a:endParaRPr/>
          </a:p>
        </p:txBody>
      </p:sp>
      <p:graphicFrame>
        <p:nvGraphicFramePr>
          <p:cNvPr id="431" name="Google Shape;431;p50"/>
          <p:cNvGraphicFramePr/>
          <p:nvPr/>
        </p:nvGraphicFramePr>
        <p:xfrm>
          <a:off x="3176516" y="1646878"/>
          <a:ext cx="3219400" cy="3454400"/>
        </p:xfrm>
        <a:graphic>
          <a:graphicData uri="http://schemas.openxmlformats.org/drawingml/2006/table">
            <a:tbl>
              <a:tblPr>
                <a:noFill/>
                <a:tableStyleId>{3A76E6A7-EE45-4E24-A935-81812902ED7C}</a:tableStyleId>
              </a:tblPr>
              <a:tblGrid>
                <a:gridCol w="402425">
                  <a:extLst>
                    <a:ext uri="{9D8B030D-6E8A-4147-A177-3AD203B41FA5}">
                      <a16:colId xmlns="" xmlns:a16="http://schemas.microsoft.com/office/drawing/2014/main" val="20000"/>
                    </a:ext>
                  </a:extLst>
                </a:gridCol>
                <a:gridCol w="402425">
                  <a:extLst>
                    <a:ext uri="{9D8B030D-6E8A-4147-A177-3AD203B41FA5}">
                      <a16:colId xmlns="" xmlns:a16="http://schemas.microsoft.com/office/drawing/2014/main" val="20001"/>
                    </a:ext>
                  </a:extLst>
                </a:gridCol>
                <a:gridCol w="402425">
                  <a:extLst>
                    <a:ext uri="{9D8B030D-6E8A-4147-A177-3AD203B41FA5}">
                      <a16:colId xmlns="" xmlns:a16="http://schemas.microsoft.com/office/drawing/2014/main" val="20002"/>
                    </a:ext>
                  </a:extLst>
                </a:gridCol>
                <a:gridCol w="402425">
                  <a:extLst>
                    <a:ext uri="{9D8B030D-6E8A-4147-A177-3AD203B41FA5}">
                      <a16:colId xmlns="" xmlns:a16="http://schemas.microsoft.com/office/drawing/2014/main" val="20003"/>
                    </a:ext>
                  </a:extLst>
                </a:gridCol>
                <a:gridCol w="402425">
                  <a:extLst>
                    <a:ext uri="{9D8B030D-6E8A-4147-A177-3AD203B41FA5}">
                      <a16:colId xmlns="" xmlns:a16="http://schemas.microsoft.com/office/drawing/2014/main" val="20004"/>
                    </a:ext>
                  </a:extLst>
                </a:gridCol>
                <a:gridCol w="402425">
                  <a:extLst>
                    <a:ext uri="{9D8B030D-6E8A-4147-A177-3AD203B41FA5}">
                      <a16:colId xmlns="" xmlns:a16="http://schemas.microsoft.com/office/drawing/2014/main" val="20005"/>
                    </a:ext>
                  </a:extLst>
                </a:gridCol>
                <a:gridCol w="402425">
                  <a:extLst>
                    <a:ext uri="{9D8B030D-6E8A-4147-A177-3AD203B41FA5}">
                      <a16:colId xmlns="" xmlns:a16="http://schemas.microsoft.com/office/drawing/2014/main" val="20006"/>
                    </a:ext>
                  </a:extLst>
                </a:gridCol>
                <a:gridCol w="402425">
                  <a:extLst>
                    <a:ext uri="{9D8B030D-6E8A-4147-A177-3AD203B41FA5}">
                      <a16:colId xmlns="" xmlns:a16="http://schemas.microsoft.com/office/drawing/2014/main" val="20007"/>
                    </a:ext>
                  </a:extLst>
                </a:gridCol>
              </a:tblGrid>
              <a:tr h="4318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63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62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 xmlns:a16="http://schemas.microsoft.com/office/drawing/2014/main" val="10000"/>
                  </a:ext>
                </a:extLst>
              </a:tr>
              <a:tr h="4318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extLst>
                  <a:ext uri="{0D108BD9-81ED-4DB2-BD59-A6C34878D82A}">
                    <a16:rowId xmlns="" xmlns:a16="http://schemas.microsoft.com/office/drawing/2014/main" val="10001"/>
                  </a:ext>
                </a:extLst>
              </a:tr>
              <a:tr h="4318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extLst>
                  <a:ext uri="{0D108BD9-81ED-4DB2-BD59-A6C34878D82A}">
                    <a16:rowId xmlns="" xmlns:a16="http://schemas.microsoft.com/office/drawing/2014/main" val="10002"/>
                  </a:ext>
                </a:extLst>
              </a:tr>
              <a:tr h="4318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 xmlns:a16="http://schemas.microsoft.com/office/drawing/2014/main" val="10003"/>
                  </a:ext>
                </a:extLst>
              </a:tr>
              <a:tr h="4318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 xmlns:a16="http://schemas.microsoft.com/office/drawing/2014/main" val="10004"/>
                  </a:ext>
                </a:extLst>
              </a:tr>
              <a:tr h="4318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extLst>
                  <a:ext uri="{0D108BD9-81ED-4DB2-BD59-A6C34878D82A}">
                    <a16:rowId xmlns="" xmlns:a16="http://schemas.microsoft.com/office/drawing/2014/main" val="10005"/>
                  </a:ext>
                </a:extLst>
              </a:tr>
              <a:tr h="4318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extLst>
                  <a:ext uri="{0D108BD9-81ED-4DB2-BD59-A6C34878D82A}">
                    <a16:rowId xmlns="" xmlns:a16="http://schemas.microsoft.com/office/drawing/2014/main" val="10006"/>
                  </a:ext>
                </a:extLst>
              </a:tr>
              <a:tr h="4318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60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61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dirty="0">
                          <a:solidFill>
                            <a:srgbClr val="000000"/>
                          </a:solidFill>
                          <a:latin typeface="Calibri"/>
                          <a:ea typeface="Calibri"/>
                          <a:cs typeface="Calibri"/>
                          <a:sym typeface="Calibri"/>
                        </a:rPr>
                        <a:t>64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 xmlns:a16="http://schemas.microsoft.com/office/drawing/2014/main" val="10007"/>
                  </a:ext>
                </a:extLst>
              </a:tr>
            </a:tbl>
          </a:graphicData>
        </a:graphic>
      </p:graphicFrame>
      <p:graphicFrame>
        <p:nvGraphicFramePr>
          <p:cNvPr id="432" name="Google Shape;432;p50"/>
          <p:cNvGraphicFramePr/>
          <p:nvPr/>
        </p:nvGraphicFramePr>
        <p:xfrm>
          <a:off x="6810375" y="1401762"/>
          <a:ext cx="2187600" cy="3911600"/>
        </p:xfrm>
        <a:graphic>
          <a:graphicData uri="http://schemas.openxmlformats.org/drawingml/2006/table">
            <a:tbl>
              <a:tblPr>
                <a:noFill/>
                <a:tableStyleId>{466D0541-FC7E-4419-AF32-2C6A05B2B117}</a:tableStyleId>
              </a:tblPr>
              <a:tblGrid>
                <a:gridCol w="546900">
                  <a:extLst>
                    <a:ext uri="{9D8B030D-6E8A-4147-A177-3AD203B41FA5}">
                      <a16:colId xmlns="" xmlns:a16="http://schemas.microsoft.com/office/drawing/2014/main" val="20000"/>
                    </a:ext>
                  </a:extLst>
                </a:gridCol>
                <a:gridCol w="546900">
                  <a:extLst>
                    <a:ext uri="{9D8B030D-6E8A-4147-A177-3AD203B41FA5}">
                      <a16:colId xmlns="" xmlns:a16="http://schemas.microsoft.com/office/drawing/2014/main" val="20001"/>
                    </a:ext>
                  </a:extLst>
                </a:gridCol>
                <a:gridCol w="546900">
                  <a:extLst>
                    <a:ext uri="{9D8B030D-6E8A-4147-A177-3AD203B41FA5}">
                      <a16:colId xmlns="" xmlns:a16="http://schemas.microsoft.com/office/drawing/2014/main" val="20002"/>
                    </a:ext>
                  </a:extLst>
                </a:gridCol>
                <a:gridCol w="546900">
                  <a:extLst>
                    <a:ext uri="{9D8B030D-6E8A-4147-A177-3AD203B41FA5}">
                      <a16:colId xmlns="" xmlns:a16="http://schemas.microsoft.com/office/drawing/2014/main" val="20003"/>
                    </a:ext>
                  </a:extLst>
                </a:gridCol>
              </a:tblGrid>
              <a:tr h="431800">
                <a:tc>
                  <a:txBody>
                    <a:bodyPr/>
                    <a:lstStyle/>
                    <a:p>
                      <a:pPr marL="0" marR="0" lvl="0" indent="0" algn="ctr" rtl="0">
                        <a:spcBef>
                          <a:spcPts val="0"/>
                        </a:spcBef>
                        <a:spcAft>
                          <a:spcPts val="0"/>
                        </a:spcAft>
                        <a:buNone/>
                      </a:pPr>
                      <a:r>
                        <a:rPr lang="en-US" sz="1600" b="1" u="none" strike="noStrike"/>
                        <a:t>1</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15</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14</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4</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0"/>
                  </a:ext>
                </a:extLst>
              </a:tr>
              <a:tr h="431800">
                <a:tc>
                  <a:txBody>
                    <a:bodyPr/>
                    <a:lstStyle/>
                    <a:p>
                      <a:pPr marL="0" marR="0" lvl="0" indent="0" algn="ctr" rtl="0">
                        <a:spcBef>
                          <a:spcPts val="0"/>
                        </a:spcBef>
                        <a:spcAft>
                          <a:spcPts val="0"/>
                        </a:spcAft>
                        <a:buNone/>
                      </a:pPr>
                      <a:r>
                        <a:rPr lang="en-US" sz="1600" b="1" u="none" strike="noStrike"/>
                        <a:t>12</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6</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7</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9</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1"/>
                  </a:ext>
                </a:extLst>
              </a:tr>
              <a:tr h="431800">
                <a:tc>
                  <a:txBody>
                    <a:bodyPr/>
                    <a:lstStyle/>
                    <a:p>
                      <a:pPr marL="0" marR="0" lvl="0" indent="0" algn="ctr" rtl="0">
                        <a:spcBef>
                          <a:spcPts val="0"/>
                        </a:spcBef>
                        <a:spcAft>
                          <a:spcPts val="0"/>
                        </a:spcAft>
                        <a:buNone/>
                      </a:pPr>
                      <a:r>
                        <a:rPr lang="en-US" sz="1600" b="1" u="none" strike="noStrike"/>
                        <a:t>8</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10</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11</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5</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2"/>
                  </a:ext>
                </a:extLst>
              </a:tr>
              <a:tr h="431800">
                <a:tc>
                  <a:txBody>
                    <a:bodyPr/>
                    <a:lstStyle/>
                    <a:p>
                      <a:pPr marL="0" marR="0" lvl="0" indent="0" algn="ctr" rtl="0">
                        <a:spcBef>
                          <a:spcPts val="0"/>
                        </a:spcBef>
                        <a:spcAft>
                          <a:spcPts val="0"/>
                        </a:spcAft>
                        <a:buNone/>
                      </a:pPr>
                      <a:r>
                        <a:rPr lang="en-US" sz="1600" b="1" u="none" strike="noStrike"/>
                        <a:t>13</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3</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2</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16</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3"/>
                  </a:ext>
                </a:extLst>
              </a:tr>
              <a:tr h="431800">
                <a:tc>
                  <a:txBody>
                    <a:bodyPr/>
                    <a:lstStyle/>
                    <a:p>
                      <a:pPr marL="0" marR="0" lvl="0" indent="0" algn="l" rtl="0">
                        <a:spcBef>
                          <a:spcPts val="0"/>
                        </a:spcBef>
                        <a:spcAft>
                          <a:spcPts val="0"/>
                        </a:spcAft>
                        <a:buNone/>
                      </a:pPr>
                      <a:endParaRPr sz="1600" b="1" i="0" u="none" strike="noStrike">
                        <a:solidFill>
                          <a:srgbClr val="000000"/>
                        </a:solidFill>
                        <a:latin typeface="Calibri"/>
                        <a:ea typeface="Calibri"/>
                        <a:cs typeface="Calibri"/>
                        <a:sym typeface="Calibri"/>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600" b="1" i="0" u="none" strike="noStrike">
                        <a:solidFill>
                          <a:srgbClr val="000000"/>
                        </a:solidFill>
                        <a:latin typeface="Calibri"/>
                        <a:ea typeface="Calibri"/>
                        <a:cs typeface="Calibri"/>
                        <a:sym typeface="Calibri"/>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600" b="1" i="0" u="none" strike="noStrike">
                        <a:solidFill>
                          <a:srgbClr val="000000"/>
                        </a:solidFill>
                        <a:latin typeface="Calibri"/>
                        <a:ea typeface="Calibri"/>
                        <a:cs typeface="Calibri"/>
                        <a:sym typeface="Calibri"/>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600" b="1" i="0" u="none" strike="noStrike">
                        <a:solidFill>
                          <a:srgbClr val="000000"/>
                        </a:solidFill>
                        <a:latin typeface="Calibri"/>
                        <a:ea typeface="Calibri"/>
                        <a:cs typeface="Calibri"/>
                        <a:sym typeface="Calibri"/>
                      </a:endParaRPr>
                    </a:p>
                  </a:txBody>
                  <a:tcPr marL="10325" marR="10325" marT="1270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4"/>
                  </a:ext>
                </a:extLst>
              </a:tr>
              <a:tr h="431800">
                <a:tc>
                  <a:txBody>
                    <a:bodyPr/>
                    <a:lstStyle/>
                    <a:p>
                      <a:pPr marL="0" marR="0" lvl="0" indent="0" algn="ctr" rtl="0">
                        <a:spcBef>
                          <a:spcPts val="0"/>
                        </a:spcBef>
                        <a:spcAft>
                          <a:spcPts val="0"/>
                        </a:spcAft>
                        <a:buNone/>
                      </a:pPr>
                      <a:r>
                        <a:rPr lang="en-US" sz="1600" b="1" u="none" strike="noStrike"/>
                        <a:t>16</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2</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3</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13</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5"/>
                  </a:ext>
                </a:extLst>
              </a:tr>
              <a:tr h="431800">
                <a:tc>
                  <a:txBody>
                    <a:bodyPr/>
                    <a:lstStyle/>
                    <a:p>
                      <a:pPr marL="0" marR="0" lvl="0" indent="0" algn="ctr" rtl="0">
                        <a:spcBef>
                          <a:spcPts val="0"/>
                        </a:spcBef>
                        <a:spcAft>
                          <a:spcPts val="0"/>
                        </a:spcAft>
                        <a:buNone/>
                      </a:pPr>
                      <a:r>
                        <a:rPr lang="en-US" sz="1600" b="1" u="none" strike="noStrike"/>
                        <a:t>5</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11</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10</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8</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6"/>
                  </a:ext>
                </a:extLst>
              </a:tr>
              <a:tr h="431800">
                <a:tc>
                  <a:txBody>
                    <a:bodyPr/>
                    <a:lstStyle/>
                    <a:p>
                      <a:pPr marL="0" marR="0" lvl="0" indent="0" algn="ctr" rtl="0">
                        <a:spcBef>
                          <a:spcPts val="0"/>
                        </a:spcBef>
                        <a:spcAft>
                          <a:spcPts val="0"/>
                        </a:spcAft>
                        <a:buNone/>
                      </a:pPr>
                      <a:r>
                        <a:rPr lang="en-US" sz="1600" b="1" u="none" strike="noStrike"/>
                        <a:t>9</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7</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6</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12</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7"/>
                  </a:ext>
                </a:extLst>
              </a:tr>
              <a:tr h="457200">
                <a:tc>
                  <a:txBody>
                    <a:bodyPr/>
                    <a:lstStyle/>
                    <a:p>
                      <a:pPr marL="0" marR="0" lvl="0" indent="0" algn="ctr" rtl="0">
                        <a:spcBef>
                          <a:spcPts val="0"/>
                        </a:spcBef>
                        <a:spcAft>
                          <a:spcPts val="0"/>
                        </a:spcAft>
                        <a:buNone/>
                      </a:pPr>
                      <a:r>
                        <a:rPr lang="en-US" sz="1600" b="1" u="none" strike="noStrike"/>
                        <a:t>4</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14</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15</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a:t>1</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8"/>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1"/>
          <p:cNvSpPr txBox="1">
            <a:spLocks noGrp="1"/>
          </p:cNvSpPr>
          <p:nvPr>
            <p:ph type="title"/>
          </p:nvPr>
        </p:nvSpPr>
        <p:spPr>
          <a:xfrm>
            <a:off x="257967" y="187325"/>
            <a:ext cx="2290679" cy="366482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Font typeface="Calibri"/>
              <a:buNone/>
            </a:pPr>
            <a:r>
              <a:rPr lang="el-GR" sz="2400" dirty="0"/>
              <a:t>Τώρα προσπαθήστε να κάνετε το ίδιο σε αυτό το 8</a:t>
            </a:r>
            <a:r>
              <a:rPr lang="en-US" sz="2400" dirty="0"/>
              <a:t>x8 </a:t>
            </a:r>
            <a:r>
              <a:rPr lang="el-GR" sz="2400" dirty="0"/>
              <a:t>Μαγικό Τετράγωνο.</a:t>
            </a:r>
            <a:br>
              <a:rPr lang="el-GR" sz="2400" dirty="0"/>
            </a:br>
            <a:endParaRPr sz="2400"/>
          </a:p>
        </p:txBody>
      </p:sp>
      <p:graphicFrame>
        <p:nvGraphicFramePr>
          <p:cNvPr id="438" name="Google Shape;438;p51"/>
          <p:cNvGraphicFramePr/>
          <p:nvPr/>
        </p:nvGraphicFramePr>
        <p:xfrm>
          <a:off x="2610644" y="393702"/>
          <a:ext cx="5923000" cy="6083200"/>
        </p:xfrm>
        <a:graphic>
          <a:graphicData uri="http://schemas.openxmlformats.org/drawingml/2006/table">
            <a:tbl>
              <a:tblPr>
                <a:noFill/>
                <a:tableStyleId>{3A76E6A7-EE45-4E24-A935-81812902ED7C}</a:tableStyleId>
              </a:tblPr>
              <a:tblGrid>
                <a:gridCol w="740375">
                  <a:extLst>
                    <a:ext uri="{9D8B030D-6E8A-4147-A177-3AD203B41FA5}">
                      <a16:colId xmlns="" xmlns:a16="http://schemas.microsoft.com/office/drawing/2014/main" val="20000"/>
                    </a:ext>
                  </a:extLst>
                </a:gridCol>
                <a:gridCol w="740375">
                  <a:extLst>
                    <a:ext uri="{9D8B030D-6E8A-4147-A177-3AD203B41FA5}">
                      <a16:colId xmlns="" xmlns:a16="http://schemas.microsoft.com/office/drawing/2014/main" val="20001"/>
                    </a:ext>
                  </a:extLst>
                </a:gridCol>
                <a:gridCol w="740375">
                  <a:extLst>
                    <a:ext uri="{9D8B030D-6E8A-4147-A177-3AD203B41FA5}">
                      <a16:colId xmlns="" xmlns:a16="http://schemas.microsoft.com/office/drawing/2014/main" val="20002"/>
                    </a:ext>
                  </a:extLst>
                </a:gridCol>
                <a:gridCol w="740375">
                  <a:extLst>
                    <a:ext uri="{9D8B030D-6E8A-4147-A177-3AD203B41FA5}">
                      <a16:colId xmlns="" xmlns:a16="http://schemas.microsoft.com/office/drawing/2014/main" val="20003"/>
                    </a:ext>
                  </a:extLst>
                </a:gridCol>
                <a:gridCol w="740375">
                  <a:extLst>
                    <a:ext uri="{9D8B030D-6E8A-4147-A177-3AD203B41FA5}">
                      <a16:colId xmlns="" xmlns:a16="http://schemas.microsoft.com/office/drawing/2014/main" val="20004"/>
                    </a:ext>
                  </a:extLst>
                </a:gridCol>
                <a:gridCol w="740375">
                  <a:extLst>
                    <a:ext uri="{9D8B030D-6E8A-4147-A177-3AD203B41FA5}">
                      <a16:colId xmlns="" xmlns:a16="http://schemas.microsoft.com/office/drawing/2014/main" val="20005"/>
                    </a:ext>
                  </a:extLst>
                </a:gridCol>
                <a:gridCol w="740375">
                  <a:extLst>
                    <a:ext uri="{9D8B030D-6E8A-4147-A177-3AD203B41FA5}">
                      <a16:colId xmlns="" xmlns:a16="http://schemas.microsoft.com/office/drawing/2014/main" val="20006"/>
                    </a:ext>
                  </a:extLst>
                </a:gridCol>
                <a:gridCol w="740375">
                  <a:extLst>
                    <a:ext uri="{9D8B030D-6E8A-4147-A177-3AD203B41FA5}">
                      <a16:colId xmlns="" xmlns:a16="http://schemas.microsoft.com/office/drawing/2014/main" val="20007"/>
                    </a:ext>
                  </a:extLst>
                </a:gridCol>
              </a:tblGrid>
              <a:tr h="7604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63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61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60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 xmlns:a16="http://schemas.microsoft.com/office/drawing/2014/main" val="10000"/>
                  </a:ext>
                </a:extLst>
              </a:tr>
              <a:tr h="7604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 xmlns:a16="http://schemas.microsoft.com/office/drawing/2014/main" val="10001"/>
                  </a:ext>
                </a:extLst>
              </a:tr>
              <a:tr h="7604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 xmlns:a16="http://schemas.microsoft.com/office/drawing/2014/main" val="10002"/>
                  </a:ext>
                </a:extLst>
              </a:tr>
              <a:tr h="7604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 xmlns:a16="http://schemas.microsoft.com/office/drawing/2014/main" val="10003"/>
                  </a:ext>
                </a:extLst>
              </a:tr>
              <a:tr h="7604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 xmlns:a16="http://schemas.microsoft.com/office/drawing/2014/main" val="10004"/>
                  </a:ext>
                </a:extLst>
              </a:tr>
              <a:tr h="7604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 xmlns:a16="http://schemas.microsoft.com/office/drawing/2014/main" val="10005"/>
                  </a:ext>
                </a:extLst>
              </a:tr>
              <a:tr h="7604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 xmlns:a16="http://schemas.microsoft.com/office/drawing/2014/main" val="10006"/>
                  </a:ext>
                </a:extLst>
              </a:tr>
              <a:tr h="7604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62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64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 xmlns:a16="http://schemas.microsoft.com/office/drawing/2014/main" val="10007"/>
                  </a:ext>
                </a:extLst>
              </a:tr>
            </a:tbl>
          </a:graphicData>
        </a:graphic>
      </p:graphicFrame>
      <p:graphicFrame>
        <p:nvGraphicFramePr>
          <p:cNvPr id="439" name="Google Shape;439;p51"/>
          <p:cNvGraphicFramePr/>
          <p:nvPr/>
        </p:nvGraphicFramePr>
        <p:xfrm>
          <a:off x="2610641" y="393702"/>
          <a:ext cx="5923000" cy="6083200"/>
        </p:xfrm>
        <a:graphic>
          <a:graphicData uri="http://schemas.openxmlformats.org/drawingml/2006/table">
            <a:tbl>
              <a:tblPr>
                <a:noFill/>
                <a:tableStyleId>{3A76E6A7-EE45-4E24-A935-81812902ED7C}</a:tableStyleId>
              </a:tblPr>
              <a:tblGrid>
                <a:gridCol w="740375">
                  <a:extLst>
                    <a:ext uri="{9D8B030D-6E8A-4147-A177-3AD203B41FA5}">
                      <a16:colId xmlns="" xmlns:a16="http://schemas.microsoft.com/office/drawing/2014/main" val="20000"/>
                    </a:ext>
                  </a:extLst>
                </a:gridCol>
                <a:gridCol w="740375">
                  <a:extLst>
                    <a:ext uri="{9D8B030D-6E8A-4147-A177-3AD203B41FA5}">
                      <a16:colId xmlns="" xmlns:a16="http://schemas.microsoft.com/office/drawing/2014/main" val="20001"/>
                    </a:ext>
                  </a:extLst>
                </a:gridCol>
                <a:gridCol w="740375">
                  <a:extLst>
                    <a:ext uri="{9D8B030D-6E8A-4147-A177-3AD203B41FA5}">
                      <a16:colId xmlns="" xmlns:a16="http://schemas.microsoft.com/office/drawing/2014/main" val="20002"/>
                    </a:ext>
                  </a:extLst>
                </a:gridCol>
                <a:gridCol w="740375">
                  <a:extLst>
                    <a:ext uri="{9D8B030D-6E8A-4147-A177-3AD203B41FA5}">
                      <a16:colId xmlns="" xmlns:a16="http://schemas.microsoft.com/office/drawing/2014/main" val="20003"/>
                    </a:ext>
                  </a:extLst>
                </a:gridCol>
                <a:gridCol w="740375">
                  <a:extLst>
                    <a:ext uri="{9D8B030D-6E8A-4147-A177-3AD203B41FA5}">
                      <a16:colId xmlns="" xmlns:a16="http://schemas.microsoft.com/office/drawing/2014/main" val="20004"/>
                    </a:ext>
                  </a:extLst>
                </a:gridCol>
                <a:gridCol w="740375">
                  <a:extLst>
                    <a:ext uri="{9D8B030D-6E8A-4147-A177-3AD203B41FA5}">
                      <a16:colId xmlns="" xmlns:a16="http://schemas.microsoft.com/office/drawing/2014/main" val="20005"/>
                    </a:ext>
                  </a:extLst>
                </a:gridCol>
                <a:gridCol w="740375">
                  <a:extLst>
                    <a:ext uri="{9D8B030D-6E8A-4147-A177-3AD203B41FA5}">
                      <a16:colId xmlns="" xmlns:a16="http://schemas.microsoft.com/office/drawing/2014/main" val="20006"/>
                    </a:ext>
                  </a:extLst>
                </a:gridCol>
                <a:gridCol w="740375">
                  <a:extLst>
                    <a:ext uri="{9D8B030D-6E8A-4147-A177-3AD203B41FA5}">
                      <a16:colId xmlns="" xmlns:a16="http://schemas.microsoft.com/office/drawing/2014/main" val="20007"/>
                    </a:ext>
                  </a:extLst>
                </a:gridCol>
              </a:tblGrid>
              <a:tr h="7604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63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61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60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extLst>
                  <a:ext uri="{0D108BD9-81ED-4DB2-BD59-A6C34878D82A}">
                    <a16:rowId xmlns="" xmlns:a16="http://schemas.microsoft.com/office/drawing/2014/main" val="10000"/>
                  </a:ext>
                </a:extLst>
              </a:tr>
              <a:tr h="7604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extLst>
                  <a:ext uri="{0D108BD9-81ED-4DB2-BD59-A6C34878D82A}">
                    <a16:rowId xmlns="" xmlns:a16="http://schemas.microsoft.com/office/drawing/2014/main" val="10001"/>
                  </a:ext>
                </a:extLst>
              </a:tr>
              <a:tr h="7604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extLst>
                  <a:ext uri="{0D108BD9-81ED-4DB2-BD59-A6C34878D82A}">
                    <a16:rowId xmlns="" xmlns:a16="http://schemas.microsoft.com/office/drawing/2014/main" val="10002"/>
                  </a:ext>
                </a:extLst>
              </a:tr>
              <a:tr h="7604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extLst>
                  <a:ext uri="{0D108BD9-81ED-4DB2-BD59-A6C34878D82A}">
                    <a16:rowId xmlns="" xmlns:a16="http://schemas.microsoft.com/office/drawing/2014/main" val="10003"/>
                  </a:ext>
                </a:extLst>
              </a:tr>
              <a:tr h="7604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extLst>
                  <a:ext uri="{0D108BD9-81ED-4DB2-BD59-A6C34878D82A}">
                    <a16:rowId xmlns="" xmlns:a16="http://schemas.microsoft.com/office/drawing/2014/main" val="10004"/>
                  </a:ext>
                </a:extLst>
              </a:tr>
              <a:tr h="7604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extLst>
                  <a:ext uri="{0D108BD9-81ED-4DB2-BD59-A6C34878D82A}">
                    <a16:rowId xmlns="" xmlns:a16="http://schemas.microsoft.com/office/drawing/2014/main" val="10005"/>
                  </a:ext>
                </a:extLst>
              </a:tr>
              <a:tr h="7604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extLst>
                  <a:ext uri="{0D108BD9-81ED-4DB2-BD59-A6C34878D82A}">
                    <a16:rowId xmlns="" xmlns:a16="http://schemas.microsoft.com/office/drawing/2014/main" val="10006"/>
                  </a:ext>
                </a:extLst>
              </a:tr>
              <a:tr h="7604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62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64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animEffect transition="in" filter="fade">
                                      <p:cBhvr>
                                        <p:cTn id="7" dur="500"/>
                                        <p:tgtEl>
                                          <p:spTgt spid="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p:nvPr/>
        </p:nvSpPr>
        <p:spPr>
          <a:xfrm>
            <a:off x="0" y="346064"/>
            <a:ext cx="9906000" cy="14025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l-GR" sz="3600" b="1" dirty="0">
                <a:solidFill>
                  <a:schemeClr val="dk1"/>
                </a:solidFill>
                <a:latin typeface="Calibri"/>
                <a:ea typeface="Calibri"/>
                <a:cs typeface="Calibri"/>
                <a:sym typeface="Calibri"/>
              </a:rPr>
              <a:t>Μπορείτε να βρείτε κάποιον γρήγορο τρόπο για να προσθέσετε όλους αυτούς τους αριθμούς;</a:t>
            </a:r>
          </a:p>
        </p:txBody>
      </p:sp>
      <p:grpSp>
        <p:nvGrpSpPr>
          <p:cNvPr id="111" name="Google Shape;111;p16"/>
          <p:cNvGrpSpPr/>
          <p:nvPr/>
        </p:nvGrpSpPr>
        <p:grpSpPr>
          <a:xfrm>
            <a:off x="3073587" y="3012141"/>
            <a:ext cx="3521075" cy="1594485"/>
            <a:chOff x="3073587" y="3012141"/>
            <a:chExt cx="3521075" cy="1594485"/>
          </a:xfrm>
        </p:grpSpPr>
        <p:sp>
          <p:nvSpPr>
            <p:cNvPr id="112" name="Google Shape;112;p16"/>
            <p:cNvSpPr/>
            <p:nvPr/>
          </p:nvSpPr>
          <p:spPr>
            <a:xfrm>
              <a:off x="3073587" y="3012141"/>
              <a:ext cx="3521075" cy="1089025"/>
            </a:xfrm>
            <a:prstGeom prst="arc">
              <a:avLst>
                <a:gd name="adj1" fmla="val 10814842"/>
                <a:gd name="adj2" fmla="val 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 name="Google Shape;113;p16"/>
            <p:cNvSpPr/>
            <p:nvPr/>
          </p:nvSpPr>
          <p:spPr>
            <a:xfrm rot="10800000">
              <a:off x="3520627" y="3624281"/>
              <a:ext cx="2723515" cy="982345"/>
            </a:xfrm>
            <a:prstGeom prst="arc">
              <a:avLst>
                <a:gd name="adj1" fmla="val 10787264"/>
                <a:gd name="adj2" fmla="val 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4" name="Google Shape;114;p16"/>
          <p:cNvSpPr/>
          <p:nvPr/>
        </p:nvSpPr>
        <p:spPr>
          <a:xfrm>
            <a:off x="0" y="0"/>
            <a:ext cx="99060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 name="Google Shape;115;p16"/>
          <p:cNvSpPr/>
          <p:nvPr/>
        </p:nvSpPr>
        <p:spPr>
          <a:xfrm>
            <a:off x="-40339" y="3845859"/>
            <a:ext cx="9906000" cy="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1  2  3  4  5  6  7  8  9</a:t>
            </a:r>
            <a:endParaRPr sz="1800" b="0" i="0" u="none" strike="noStrike" cap="none">
              <a:solidFill>
                <a:schemeClr val="dk1"/>
              </a:solidFill>
              <a:latin typeface="Arial"/>
              <a:ea typeface="Arial"/>
              <a:cs typeface="Arial"/>
              <a:sym typeface="Arial"/>
            </a:endParaRPr>
          </a:p>
        </p:txBody>
      </p:sp>
      <p:sp>
        <p:nvSpPr>
          <p:cNvPr id="116" name="Google Shape;116;p16"/>
          <p:cNvSpPr/>
          <p:nvPr/>
        </p:nvSpPr>
        <p:spPr>
          <a:xfrm>
            <a:off x="3609474" y="5693663"/>
            <a:ext cx="2550693" cy="758669"/>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None/>
            </a:pPr>
            <a:r>
              <a:rPr lang="el-GR" sz="4000" dirty="0">
                <a:solidFill>
                  <a:schemeClr val="dk1"/>
                </a:solidFill>
                <a:latin typeface="Calibri"/>
                <a:ea typeface="Calibri"/>
                <a:cs typeface="Calibri"/>
                <a:sym typeface="Calibri"/>
              </a:rPr>
              <a:t>σύνολο</a:t>
            </a:r>
            <a:r>
              <a:rPr lang="en-US" sz="4000" dirty="0">
                <a:solidFill>
                  <a:schemeClr val="dk1"/>
                </a:solidFill>
                <a:latin typeface="Calibri"/>
                <a:ea typeface="Calibri"/>
                <a:cs typeface="Calibri"/>
                <a:sym typeface="Calibri"/>
              </a:rPr>
              <a:t> = </a:t>
            </a:r>
            <a:r>
              <a:rPr lang="el-GR" sz="4000" dirty="0">
                <a:solidFill>
                  <a:schemeClr val="dk1"/>
                </a:solidFill>
                <a:latin typeface="Calibri"/>
                <a:ea typeface="Calibri"/>
                <a:cs typeface="Calibri"/>
                <a:sym typeface="Calibri"/>
              </a:rPr>
              <a:t>;</a:t>
            </a:r>
            <a:endParaRPr sz="40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20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2"/>
          <p:cNvSpPr txBox="1">
            <a:spLocks noGrp="1"/>
          </p:cNvSpPr>
          <p:nvPr>
            <p:ph type="title"/>
          </p:nvPr>
        </p:nvSpPr>
        <p:spPr>
          <a:xfrm>
            <a:off x="196056" y="641445"/>
            <a:ext cx="2488777" cy="5739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Font typeface="Calibri"/>
              <a:buNone/>
            </a:pPr>
            <a:r>
              <a:rPr lang="el-GR" sz="2000" dirty="0"/>
              <a:t>Τώρα προσπαθήστε να κάνετε το ίδιο με αυτά τα </a:t>
            </a:r>
            <a:r>
              <a:rPr lang="en-US" sz="2000" dirty="0"/>
              <a:t>6x6 </a:t>
            </a:r>
            <a:r>
              <a:rPr lang="el-GR" sz="2000" dirty="0"/>
              <a:t>Μαγικά Τετράγωνα. Αυτή τη φορά θα χρειαστείτε τέσσερα διαφορετικά χρώματα και να βρείτε αριθμούς που αυξάνονται ξεκινώντας από κάθε μία από τις τέσσερις γωνίες των τετραγώνων.</a:t>
            </a:r>
            <a:br>
              <a:rPr lang="el-GR" sz="2000" dirty="0"/>
            </a:br>
            <a:endParaRPr sz="2000"/>
          </a:p>
        </p:txBody>
      </p:sp>
      <p:graphicFrame>
        <p:nvGraphicFramePr>
          <p:cNvPr id="445" name="Google Shape;445;p52"/>
          <p:cNvGraphicFramePr/>
          <p:nvPr/>
        </p:nvGraphicFramePr>
        <p:xfrm>
          <a:off x="3332956" y="377825"/>
          <a:ext cx="3281400" cy="2743200"/>
        </p:xfrm>
        <a:graphic>
          <a:graphicData uri="http://schemas.openxmlformats.org/drawingml/2006/table">
            <a:tbl>
              <a:tblPr>
                <a:noFill/>
                <a:tableStyleId>{466D0541-FC7E-4419-AF32-2C6A05B2B117}</a:tableStyleId>
              </a:tblPr>
              <a:tblGrid>
                <a:gridCol w="546900">
                  <a:extLst>
                    <a:ext uri="{9D8B030D-6E8A-4147-A177-3AD203B41FA5}">
                      <a16:colId xmlns="" xmlns:a16="http://schemas.microsoft.com/office/drawing/2014/main" val="20000"/>
                    </a:ext>
                  </a:extLst>
                </a:gridCol>
                <a:gridCol w="546900">
                  <a:extLst>
                    <a:ext uri="{9D8B030D-6E8A-4147-A177-3AD203B41FA5}">
                      <a16:colId xmlns="" xmlns:a16="http://schemas.microsoft.com/office/drawing/2014/main" val="20001"/>
                    </a:ext>
                  </a:extLst>
                </a:gridCol>
                <a:gridCol w="546900">
                  <a:extLst>
                    <a:ext uri="{9D8B030D-6E8A-4147-A177-3AD203B41FA5}">
                      <a16:colId xmlns="" xmlns:a16="http://schemas.microsoft.com/office/drawing/2014/main" val="20002"/>
                    </a:ext>
                  </a:extLst>
                </a:gridCol>
                <a:gridCol w="546900">
                  <a:extLst>
                    <a:ext uri="{9D8B030D-6E8A-4147-A177-3AD203B41FA5}">
                      <a16:colId xmlns="" xmlns:a16="http://schemas.microsoft.com/office/drawing/2014/main" val="20003"/>
                    </a:ext>
                  </a:extLst>
                </a:gridCol>
                <a:gridCol w="546900">
                  <a:extLst>
                    <a:ext uri="{9D8B030D-6E8A-4147-A177-3AD203B41FA5}">
                      <a16:colId xmlns="" xmlns:a16="http://schemas.microsoft.com/office/drawing/2014/main" val="20004"/>
                    </a:ext>
                  </a:extLst>
                </a:gridCol>
                <a:gridCol w="546900">
                  <a:extLst>
                    <a:ext uri="{9D8B030D-6E8A-4147-A177-3AD203B41FA5}">
                      <a16:colId xmlns="" xmlns:a16="http://schemas.microsoft.com/office/drawing/2014/main" val="20005"/>
                    </a:ext>
                  </a:extLst>
                </a:gridCol>
              </a:tblGrid>
              <a:tr h="457200">
                <a:tc>
                  <a:txBody>
                    <a:bodyPr/>
                    <a:lstStyle/>
                    <a:p>
                      <a:pPr marL="0" marR="0" lvl="0" indent="0" algn="ctr" rtl="0">
                        <a:spcBef>
                          <a:spcPts val="0"/>
                        </a:spcBef>
                        <a:spcAft>
                          <a:spcPts val="0"/>
                        </a:spcAft>
                        <a:buNone/>
                      </a:pPr>
                      <a:r>
                        <a:rPr lang="en-US" sz="1600" u="none" strike="noStrike"/>
                        <a:t>6</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32</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3</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34</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35</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1</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0"/>
                  </a:ext>
                </a:extLst>
              </a:tr>
              <a:tr h="457200">
                <a:tc>
                  <a:txBody>
                    <a:bodyPr/>
                    <a:lstStyle/>
                    <a:p>
                      <a:pPr marL="0" marR="0" lvl="0" indent="0" algn="ctr" rtl="0">
                        <a:spcBef>
                          <a:spcPts val="0"/>
                        </a:spcBef>
                        <a:spcAft>
                          <a:spcPts val="0"/>
                        </a:spcAft>
                        <a:buNone/>
                      </a:pPr>
                      <a:r>
                        <a:rPr lang="en-US" sz="1600" u="none" strike="noStrike"/>
                        <a:t>7</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11</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27</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28</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8</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30</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1"/>
                  </a:ext>
                </a:extLst>
              </a:tr>
              <a:tr h="457200">
                <a:tc>
                  <a:txBody>
                    <a:bodyPr/>
                    <a:lstStyle/>
                    <a:p>
                      <a:pPr marL="0" marR="0" lvl="0" indent="0" algn="ctr" rtl="0">
                        <a:spcBef>
                          <a:spcPts val="0"/>
                        </a:spcBef>
                        <a:spcAft>
                          <a:spcPts val="0"/>
                        </a:spcAft>
                        <a:buNone/>
                      </a:pPr>
                      <a:r>
                        <a:rPr lang="en-US" sz="1600" u="none" strike="noStrike"/>
                        <a:t>19</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14</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16</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15</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23</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24</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2"/>
                  </a:ext>
                </a:extLst>
              </a:tr>
              <a:tr h="457200">
                <a:tc>
                  <a:txBody>
                    <a:bodyPr/>
                    <a:lstStyle/>
                    <a:p>
                      <a:pPr marL="0" marR="0" lvl="0" indent="0" algn="ctr" rtl="0">
                        <a:spcBef>
                          <a:spcPts val="0"/>
                        </a:spcBef>
                        <a:spcAft>
                          <a:spcPts val="0"/>
                        </a:spcAft>
                        <a:buNone/>
                      </a:pPr>
                      <a:r>
                        <a:rPr lang="en-US" sz="1600" u="none" strike="noStrike"/>
                        <a:t>18</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20</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22</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21</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17</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13</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3"/>
                  </a:ext>
                </a:extLst>
              </a:tr>
              <a:tr h="457200">
                <a:tc>
                  <a:txBody>
                    <a:bodyPr/>
                    <a:lstStyle/>
                    <a:p>
                      <a:pPr marL="0" marR="0" lvl="0" indent="0" algn="ctr" rtl="0">
                        <a:spcBef>
                          <a:spcPts val="0"/>
                        </a:spcBef>
                        <a:spcAft>
                          <a:spcPts val="0"/>
                        </a:spcAft>
                        <a:buNone/>
                      </a:pPr>
                      <a:r>
                        <a:rPr lang="en-US" sz="1600" u="none" strike="noStrike"/>
                        <a:t>25</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29</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10</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9</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26</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12</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4"/>
                  </a:ext>
                </a:extLst>
              </a:tr>
              <a:tr h="457200">
                <a:tc>
                  <a:txBody>
                    <a:bodyPr/>
                    <a:lstStyle/>
                    <a:p>
                      <a:pPr marL="0" marR="0" lvl="0" indent="0" algn="ctr" rtl="0">
                        <a:spcBef>
                          <a:spcPts val="0"/>
                        </a:spcBef>
                        <a:spcAft>
                          <a:spcPts val="0"/>
                        </a:spcAft>
                        <a:buNone/>
                      </a:pPr>
                      <a:r>
                        <a:rPr lang="en-US" sz="1600" u="none" strike="noStrike"/>
                        <a:t>36</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5</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33</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4</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2</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31</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5"/>
                  </a:ext>
                </a:extLst>
              </a:tr>
            </a:tbl>
          </a:graphicData>
        </a:graphic>
      </p:graphicFrame>
      <p:graphicFrame>
        <p:nvGraphicFramePr>
          <p:cNvPr id="446" name="Google Shape;446;p52"/>
          <p:cNvGraphicFramePr/>
          <p:nvPr/>
        </p:nvGraphicFramePr>
        <p:xfrm>
          <a:off x="3332956" y="377825"/>
          <a:ext cx="3281400" cy="2743200"/>
        </p:xfrm>
        <a:graphic>
          <a:graphicData uri="http://schemas.openxmlformats.org/drawingml/2006/table">
            <a:tbl>
              <a:tblPr>
                <a:noFill/>
                <a:tableStyleId>{3A76E6A7-EE45-4E24-A935-81812902ED7C}</a:tableStyleId>
              </a:tblPr>
              <a:tblGrid>
                <a:gridCol w="546900">
                  <a:extLst>
                    <a:ext uri="{9D8B030D-6E8A-4147-A177-3AD203B41FA5}">
                      <a16:colId xmlns="" xmlns:a16="http://schemas.microsoft.com/office/drawing/2014/main" val="20000"/>
                    </a:ext>
                  </a:extLst>
                </a:gridCol>
                <a:gridCol w="546900">
                  <a:extLst>
                    <a:ext uri="{9D8B030D-6E8A-4147-A177-3AD203B41FA5}">
                      <a16:colId xmlns="" xmlns:a16="http://schemas.microsoft.com/office/drawing/2014/main" val="20001"/>
                    </a:ext>
                  </a:extLst>
                </a:gridCol>
                <a:gridCol w="546900">
                  <a:extLst>
                    <a:ext uri="{9D8B030D-6E8A-4147-A177-3AD203B41FA5}">
                      <a16:colId xmlns="" xmlns:a16="http://schemas.microsoft.com/office/drawing/2014/main" val="20002"/>
                    </a:ext>
                  </a:extLst>
                </a:gridCol>
                <a:gridCol w="546900">
                  <a:extLst>
                    <a:ext uri="{9D8B030D-6E8A-4147-A177-3AD203B41FA5}">
                      <a16:colId xmlns="" xmlns:a16="http://schemas.microsoft.com/office/drawing/2014/main" val="20003"/>
                    </a:ext>
                  </a:extLst>
                </a:gridCol>
                <a:gridCol w="546900">
                  <a:extLst>
                    <a:ext uri="{9D8B030D-6E8A-4147-A177-3AD203B41FA5}">
                      <a16:colId xmlns="" xmlns:a16="http://schemas.microsoft.com/office/drawing/2014/main" val="20004"/>
                    </a:ext>
                  </a:extLst>
                </a:gridCol>
                <a:gridCol w="546900">
                  <a:extLst>
                    <a:ext uri="{9D8B030D-6E8A-4147-A177-3AD203B41FA5}">
                      <a16:colId xmlns="" xmlns:a16="http://schemas.microsoft.com/office/drawing/2014/main" val="20005"/>
                    </a:ext>
                  </a:extLst>
                </a:gridCol>
              </a:tblGrid>
              <a:tr h="457200">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32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34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35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extLst>
                  <a:ext uri="{0D108BD9-81ED-4DB2-BD59-A6C34878D82A}">
                    <a16:rowId xmlns="" xmlns:a16="http://schemas.microsoft.com/office/drawing/2014/main" val="10000"/>
                  </a:ext>
                </a:extLst>
              </a:tr>
              <a:tr h="457200">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11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27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28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30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 xmlns:a16="http://schemas.microsoft.com/office/drawing/2014/main" val="10001"/>
                  </a:ext>
                </a:extLst>
              </a:tr>
              <a:tr h="457200">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19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14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16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15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23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24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 xmlns:a16="http://schemas.microsoft.com/office/drawing/2014/main" val="10002"/>
                  </a:ext>
                </a:extLst>
              </a:tr>
              <a:tr h="457200">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18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7D31"/>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20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22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21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17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13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7D31"/>
                    </a:solidFill>
                  </a:tcPr>
                </a:tc>
                <a:extLst>
                  <a:ext uri="{0D108BD9-81ED-4DB2-BD59-A6C34878D82A}">
                    <a16:rowId xmlns="" xmlns:a16="http://schemas.microsoft.com/office/drawing/2014/main" val="10003"/>
                  </a:ext>
                </a:extLst>
              </a:tr>
              <a:tr h="457200">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25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29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10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7D31"/>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7D31"/>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26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12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 xmlns:a16="http://schemas.microsoft.com/office/drawing/2014/main" val="10004"/>
                  </a:ext>
                </a:extLst>
              </a:tr>
              <a:tr h="457200">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36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7D31"/>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33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7D31"/>
                    </a:solidFill>
                  </a:tcPr>
                </a:tc>
                <a:tc>
                  <a:txBody>
                    <a:bodyPr/>
                    <a:lstStyle/>
                    <a:p>
                      <a:pPr marL="0" marR="0" lvl="0" indent="0" algn="ctr" rtl="0">
                        <a:spcBef>
                          <a:spcPts val="0"/>
                        </a:spcBef>
                        <a:spcAft>
                          <a:spcPts val="0"/>
                        </a:spcAft>
                        <a:buNone/>
                      </a:pPr>
                      <a:r>
                        <a:rPr lang="en-US" sz="1600" b="0" i="0" u="none" strike="noStrike">
                          <a:solidFill>
                            <a:srgbClr val="000000"/>
                          </a:solidFill>
                          <a:latin typeface="Calibri"/>
                          <a:ea typeface="Calibri"/>
                          <a:cs typeface="Calibri"/>
                          <a:sym typeface="Calibri"/>
                        </a:rPr>
                        <a:t>31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extLst>
                  <a:ext uri="{0D108BD9-81ED-4DB2-BD59-A6C34878D82A}">
                    <a16:rowId xmlns="" xmlns:a16="http://schemas.microsoft.com/office/drawing/2014/main" val="10005"/>
                  </a:ext>
                </a:extLst>
              </a:tr>
            </a:tbl>
          </a:graphicData>
        </a:graphic>
      </p:graphicFrame>
      <p:graphicFrame>
        <p:nvGraphicFramePr>
          <p:cNvPr id="447" name="Google Shape;447;p52"/>
          <p:cNvGraphicFramePr/>
          <p:nvPr/>
        </p:nvGraphicFramePr>
        <p:xfrm>
          <a:off x="3332956" y="3810000"/>
          <a:ext cx="3281400" cy="2755950"/>
        </p:xfrm>
        <a:graphic>
          <a:graphicData uri="http://schemas.openxmlformats.org/drawingml/2006/table">
            <a:tbl>
              <a:tblPr>
                <a:noFill/>
                <a:tableStyleId>{466D0541-FC7E-4419-AF32-2C6A05B2B117}</a:tableStyleId>
              </a:tblPr>
              <a:tblGrid>
                <a:gridCol w="546900">
                  <a:extLst>
                    <a:ext uri="{9D8B030D-6E8A-4147-A177-3AD203B41FA5}">
                      <a16:colId xmlns="" xmlns:a16="http://schemas.microsoft.com/office/drawing/2014/main" val="20000"/>
                    </a:ext>
                  </a:extLst>
                </a:gridCol>
                <a:gridCol w="546900">
                  <a:extLst>
                    <a:ext uri="{9D8B030D-6E8A-4147-A177-3AD203B41FA5}">
                      <a16:colId xmlns="" xmlns:a16="http://schemas.microsoft.com/office/drawing/2014/main" val="20001"/>
                    </a:ext>
                  </a:extLst>
                </a:gridCol>
                <a:gridCol w="546900">
                  <a:extLst>
                    <a:ext uri="{9D8B030D-6E8A-4147-A177-3AD203B41FA5}">
                      <a16:colId xmlns="" xmlns:a16="http://schemas.microsoft.com/office/drawing/2014/main" val="20002"/>
                    </a:ext>
                  </a:extLst>
                </a:gridCol>
                <a:gridCol w="546900">
                  <a:extLst>
                    <a:ext uri="{9D8B030D-6E8A-4147-A177-3AD203B41FA5}">
                      <a16:colId xmlns="" xmlns:a16="http://schemas.microsoft.com/office/drawing/2014/main" val="20003"/>
                    </a:ext>
                  </a:extLst>
                </a:gridCol>
                <a:gridCol w="546900">
                  <a:extLst>
                    <a:ext uri="{9D8B030D-6E8A-4147-A177-3AD203B41FA5}">
                      <a16:colId xmlns="" xmlns:a16="http://schemas.microsoft.com/office/drawing/2014/main" val="20004"/>
                    </a:ext>
                  </a:extLst>
                </a:gridCol>
                <a:gridCol w="546900">
                  <a:extLst>
                    <a:ext uri="{9D8B030D-6E8A-4147-A177-3AD203B41FA5}">
                      <a16:colId xmlns="" xmlns:a16="http://schemas.microsoft.com/office/drawing/2014/main" val="20005"/>
                    </a:ext>
                  </a:extLst>
                </a:gridCol>
              </a:tblGrid>
              <a:tr h="459325">
                <a:tc>
                  <a:txBody>
                    <a:bodyPr/>
                    <a:lstStyle/>
                    <a:p>
                      <a:pPr marL="0" marR="0" lvl="0" indent="0" algn="ctr" rtl="0">
                        <a:spcBef>
                          <a:spcPts val="0"/>
                        </a:spcBef>
                        <a:spcAft>
                          <a:spcPts val="0"/>
                        </a:spcAft>
                        <a:buNone/>
                      </a:pPr>
                      <a:r>
                        <a:rPr lang="en-US" sz="1600" u="none" strike="noStrike"/>
                        <a:t>1</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5</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33</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34</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32</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6</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0"/>
                  </a:ext>
                </a:extLst>
              </a:tr>
              <a:tr h="459325">
                <a:tc>
                  <a:txBody>
                    <a:bodyPr/>
                    <a:lstStyle/>
                    <a:p>
                      <a:pPr marL="0" marR="0" lvl="0" indent="0" algn="ctr" rtl="0">
                        <a:spcBef>
                          <a:spcPts val="0"/>
                        </a:spcBef>
                        <a:spcAft>
                          <a:spcPts val="0"/>
                        </a:spcAft>
                        <a:buNone/>
                      </a:pPr>
                      <a:r>
                        <a:rPr lang="en-US" sz="1600" u="none" strike="noStrike"/>
                        <a:t>30</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8</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28</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9</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11</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25</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1"/>
                  </a:ext>
                </a:extLst>
              </a:tr>
              <a:tr h="459325">
                <a:tc>
                  <a:txBody>
                    <a:bodyPr/>
                    <a:lstStyle/>
                    <a:p>
                      <a:pPr marL="0" marR="0" lvl="0" indent="0" algn="ctr" rtl="0">
                        <a:spcBef>
                          <a:spcPts val="0"/>
                        </a:spcBef>
                        <a:spcAft>
                          <a:spcPts val="0"/>
                        </a:spcAft>
                        <a:buNone/>
                      </a:pPr>
                      <a:r>
                        <a:rPr lang="en-US" sz="1600" u="none" strike="noStrike"/>
                        <a:t>18</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23</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15</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16</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20</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19</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2"/>
                  </a:ext>
                </a:extLst>
              </a:tr>
              <a:tr h="459325">
                <a:tc>
                  <a:txBody>
                    <a:bodyPr/>
                    <a:lstStyle/>
                    <a:p>
                      <a:pPr marL="0" marR="0" lvl="0" indent="0" algn="ctr" rtl="0">
                        <a:spcBef>
                          <a:spcPts val="0"/>
                        </a:spcBef>
                        <a:spcAft>
                          <a:spcPts val="0"/>
                        </a:spcAft>
                        <a:buNone/>
                      </a:pPr>
                      <a:r>
                        <a:rPr lang="en-US" sz="1600" u="none" strike="noStrike"/>
                        <a:t>24</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14</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21</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22</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17</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13</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3"/>
                  </a:ext>
                </a:extLst>
              </a:tr>
              <a:tr h="459325">
                <a:tc>
                  <a:txBody>
                    <a:bodyPr/>
                    <a:lstStyle/>
                    <a:p>
                      <a:pPr marL="0" marR="0" lvl="0" indent="0" algn="ctr" rtl="0">
                        <a:spcBef>
                          <a:spcPts val="0"/>
                        </a:spcBef>
                        <a:spcAft>
                          <a:spcPts val="0"/>
                        </a:spcAft>
                        <a:buNone/>
                      </a:pPr>
                      <a:r>
                        <a:rPr lang="en-US" sz="1600" u="none" strike="noStrike"/>
                        <a:t>7</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26</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10</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27</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29</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12</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4"/>
                  </a:ext>
                </a:extLst>
              </a:tr>
              <a:tr h="459325">
                <a:tc>
                  <a:txBody>
                    <a:bodyPr/>
                    <a:lstStyle/>
                    <a:p>
                      <a:pPr marL="0" marR="0" lvl="0" indent="0" algn="ctr" rtl="0">
                        <a:spcBef>
                          <a:spcPts val="0"/>
                        </a:spcBef>
                        <a:spcAft>
                          <a:spcPts val="0"/>
                        </a:spcAft>
                        <a:buNone/>
                      </a:pPr>
                      <a:r>
                        <a:rPr lang="en-US" sz="1600" u="none" strike="noStrike"/>
                        <a:t>31</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35</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4</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3</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2</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a:t>36</a:t>
                      </a:r>
                      <a:endParaRPr sz="1600" b="1" i="0" u="none" strike="noStrike">
                        <a:solidFill>
                          <a:srgbClr val="000000"/>
                        </a:solidFill>
                        <a:latin typeface="Calibri"/>
                        <a:ea typeface="Calibri"/>
                        <a:cs typeface="Calibri"/>
                        <a:sym typeface="Calibri"/>
                      </a:endParaRPr>
                    </a:p>
                  </a:txBody>
                  <a:tcPr marL="10325" marR="10325" marT="1270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 xmlns:a16="http://schemas.microsoft.com/office/drawing/2014/main" val="10005"/>
                  </a:ext>
                </a:extLst>
              </a:tr>
            </a:tbl>
          </a:graphicData>
        </a:graphic>
      </p:graphicFrame>
      <p:graphicFrame>
        <p:nvGraphicFramePr>
          <p:cNvPr id="448" name="Google Shape;448;p52"/>
          <p:cNvGraphicFramePr/>
          <p:nvPr/>
        </p:nvGraphicFramePr>
        <p:xfrm>
          <a:off x="3332956" y="3810000"/>
          <a:ext cx="3281400" cy="2743200"/>
        </p:xfrm>
        <a:graphic>
          <a:graphicData uri="http://schemas.openxmlformats.org/drawingml/2006/table">
            <a:tbl>
              <a:tblPr>
                <a:noFill/>
                <a:tableStyleId>{3A76E6A7-EE45-4E24-A935-81812902ED7C}</a:tableStyleId>
              </a:tblPr>
              <a:tblGrid>
                <a:gridCol w="546900">
                  <a:extLst>
                    <a:ext uri="{9D8B030D-6E8A-4147-A177-3AD203B41FA5}">
                      <a16:colId xmlns="" xmlns:a16="http://schemas.microsoft.com/office/drawing/2014/main" val="20000"/>
                    </a:ext>
                  </a:extLst>
                </a:gridCol>
                <a:gridCol w="546900">
                  <a:extLst>
                    <a:ext uri="{9D8B030D-6E8A-4147-A177-3AD203B41FA5}">
                      <a16:colId xmlns="" xmlns:a16="http://schemas.microsoft.com/office/drawing/2014/main" val="20001"/>
                    </a:ext>
                  </a:extLst>
                </a:gridCol>
                <a:gridCol w="546900">
                  <a:extLst>
                    <a:ext uri="{9D8B030D-6E8A-4147-A177-3AD203B41FA5}">
                      <a16:colId xmlns="" xmlns:a16="http://schemas.microsoft.com/office/drawing/2014/main" val="20002"/>
                    </a:ext>
                  </a:extLst>
                </a:gridCol>
                <a:gridCol w="546900">
                  <a:extLst>
                    <a:ext uri="{9D8B030D-6E8A-4147-A177-3AD203B41FA5}">
                      <a16:colId xmlns="" xmlns:a16="http://schemas.microsoft.com/office/drawing/2014/main" val="20003"/>
                    </a:ext>
                  </a:extLst>
                </a:gridCol>
                <a:gridCol w="546900">
                  <a:extLst>
                    <a:ext uri="{9D8B030D-6E8A-4147-A177-3AD203B41FA5}">
                      <a16:colId xmlns="" xmlns:a16="http://schemas.microsoft.com/office/drawing/2014/main" val="20004"/>
                    </a:ext>
                  </a:extLst>
                </a:gridCol>
                <a:gridCol w="546900">
                  <a:extLst>
                    <a:ext uri="{9D8B030D-6E8A-4147-A177-3AD203B41FA5}">
                      <a16:colId xmlns="" xmlns:a16="http://schemas.microsoft.com/office/drawing/2014/main" val="20005"/>
                    </a:ext>
                  </a:extLst>
                </a:gridCol>
              </a:tblGrid>
              <a:tr h="4572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7D31"/>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 xmlns:a16="http://schemas.microsoft.com/office/drawing/2014/main" val="10000"/>
                  </a:ext>
                </a:extLst>
              </a:tr>
              <a:tr h="4572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7D31"/>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extLst>
                  <a:ext uri="{0D108BD9-81ED-4DB2-BD59-A6C34878D82A}">
                    <a16:rowId xmlns="" xmlns:a16="http://schemas.microsoft.com/office/drawing/2014/main" val="10001"/>
                  </a:ext>
                </a:extLst>
              </a:tr>
              <a:tr h="4572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7D31"/>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extLst>
                  <a:ext uri="{0D108BD9-81ED-4DB2-BD59-A6C34878D82A}">
                    <a16:rowId xmlns="" xmlns:a16="http://schemas.microsoft.com/office/drawing/2014/main" val="10002"/>
                  </a:ext>
                </a:extLst>
              </a:tr>
              <a:tr h="4572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7D31"/>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extLst>
                  <a:ext uri="{0D108BD9-81ED-4DB2-BD59-A6C34878D82A}">
                    <a16:rowId xmlns="" xmlns:a16="http://schemas.microsoft.com/office/drawing/2014/main" val="10003"/>
                  </a:ext>
                </a:extLst>
              </a:tr>
              <a:tr h="4572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7D31"/>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12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F0"/>
                    </a:solidFill>
                  </a:tcPr>
                </a:tc>
                <a:extLst>
                  <a:ext uri="{0D108BD9-81ED-4DB2-BD59-A6C34878D82A}">
                    <a16:rowId xmlns="" xmlns:a16="http://schemas.microsoft.com/office/drawing/2014/main" val="10004"/>
                  </a:ext>
                </a:extLst>
              </a:tr>
              <a:tr h="457200">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7D31"/>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600" b="1" i="0" u="none" strike="noStrike">
                          <a:solidFill>
                            <a:srgbClr val="000000"/>
                          </a:solidFill>
                          <a:latin typeface="Calibri"/>
                          <a:ea typeface="Calibri"/>
                          <a:cs typeface="Calibri"/>
                          <a:sym typeface="Calibri"/>
                        </a:rPr>
                        <a:t>36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500"/>
                                        <p:tgtEl>
                                          <p:spTgt spid="4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8"/>
                                        </p:tgtEl>
                                        <p:attrNameLst>
                                          <p:attrName>style.visibility</p:attrName>
                                        </p:attrNameLst>
                                      </p:cBhvr>
                                      <p:to>
                                        <p:strVal val="visible"/>
                                      </p:to>
                                    </p:set>
                                    <p:animEffect transition="in" filter="fade">
                                      <p:cBhvr>
                                        <p:cTn id="12" dur="500"/>
                                        <p:tgtEl>
                                          <p:spTgt spid="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3"/>
          <p:cNvSpPr txBox="1">
            <a:spLocks noGrp="1"/>
          </p:cNvSpPr>
          <p:nvPr>
            <p:ph type="title"/>
          </p:nvPr>
        </p:nvSpPr>
        <p:spPr>
          <a:xfrm>
            <a:off x="185737" y="216692"/>
            <a:ext cx="3048782" cy="355008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Font typeface="Calibri"/>
              <a:buNone/>
            </a:pPr>
            <a:r>
              <a:rPr lang="el-GR" sz="1800" dirty="0"/>
              <a:t>Άλλα μοτίβα δημιουργούνται όταν ο αριθμός στο κέντρο ενός Μαγικού Τετραγώνου (με περιττού πλήθους γραμμές και στήλες) μειώνεται και γίνεται 0 </a:t>
            </a:r>
            <a:r>
              <a:rPr lang="en-US" sz="1800" dirty="0"/>
              <a:t>(</a:t>
            </a:r>
            <a:r>
              <a:rPr lang="el-GR" sz="1800" dirty="0"/>
              <a:t>όπως είχε γίνει και στο Μαγικό Τετράγωνο </a:t>
            </a:r>
            <a:r>
              <a:rPr lang="en-US" sz="1800" dirty="0" err="1"/>
              <a:t>Luo</a:t>
            </a:r>
            <a:r>
              <a:rPr lang="en-US" sz="1800" dirty="0"/>
              <a:t> </a:t>
            </a:r>
            <a:r>
              <a:rPr lang="en-US" sz="1800" dirty="0" err="1"/>
              <a:t>Shu</a:t>
            </a:r>
            <a:r>
              <a:rPr lang="en-US" sz="1800" dirty="0"/>
              <a:t> </a:t>
            </a:r>
            <a:r>
              <a:rPr lang="el-GR" sz="1800" dirty="0"/>
              <a:t>στη διαφάνεια 6). Αφαιρούμε την ίδια ποσότητα από όλους τους αριθμούς στο τετράγωνο.</a:t>
            </a:r>
            <a:r>
              <a:rPr lang="en-US" sz="1800" dirty="0"/>
              <a:t/>
            </a:r>
            <a:br>
              <a:rPr lang="en-US" sz="1800" dirty="0"/>
            </a:br>
            <a:r>
              <a:rPr lang="en-US" sz="1800" dirty="0"/>
              <a:t/>
            </a:r>
            <a:br>
              <a:rPr lang="en-US" sz="1800" dirty="0"/>
            </a:br>
            <a:r>
              <a:rPr lang="el-GR" sz="1800" dirty="0"/>
              <a:t>Τι παρατηρείτε;</a:t>
            </a:r>
            <a:endParaRPr dirty="0"/>
          </a:p>
        </p:txBody>
      </p:sp>
      <p:graphicFrame>
        <p:nvGraphicFramePr>
          <p:cNvPr id="454" name="Google Shape;454;p53"/>
          <p:cNvGraphicFramePr/>
          <p:nvPr>
            <p:extLst>
              <p:ext uri="{D42A27DB-BD31-4B8C-83A1-F6EECF244321}">
                <p14:modId xmlns:p14="http://schemas.microsoft.com/office/powerpoint/2010/main" val="2815745061"/>
              </p:ext>
            </p:extLst>
          </p:nvPr>
        </p:nvGraphicFramePr>
        <p:xfrm>
          <a:off x="3854053" y="216695"/>
          <a:ext cx="3038875" cy="3098000"/>
        </p:xfrm>
        <a:graphic>
          <a:graphicData uri="http://schemas.openxmlformats.org/drawingml/2006/table">
            <a:tbl>
              <a:tblPr>
                <a:noFill/>
                <a:tableStyleId>{3A76E6A7-EE45-4E24-A935-81812902ED7C}</a:tableStyleId>
              </a:tblPr>
              <a:tblGrid>
                <a:gridCol w="607775">
                  <a:extLst>
                    <a:ext uri="{9D8B030D-6E8A-4147-A177-3AD203B41FA5}">
                      <a16:colId xmlns="" xmlns:a16="http://schemas.microsoft.com/office/drawing/2014/main" val="20000"/>
                    </a:ext>
                  </a:extLst>
                </a:gridCol>
                <a:gridCol w="607775">
                  <a:extLst>
                    <a:ext uri="{9D8B030D-6E8A-4147-A177-3AD203B41FA5}">
                      <a16:colId xmlns="" xmlns:a16="http://schemas.microsoft.com/office/drawing/2014/main" val="20001"/>
                    </a:ext>
                  </a:extLst>
                </a:gridCol>
                <a:gridCol w="607775">
                  <a:extLst>
                    <a:ext uri="{9D8B030D-6E8A-4147-A177-3AD203B41FA5}">
                      <a16:colId xmlns="" xmlns:a16="http://schemas.microsoft.com/office/drawing/2014/main" val="20002"/>
                    </a:ext>
                  </a:extLst>
                </a:gridCol>
                <a:gridCol w="607775">
                  <a:extLst>
                    <a:ext uri="{9D8B030D-6E8A-4147-A177-3AD203B41FA5}">
                      <a16:colId xmlns="" xmlns:a16="http://schemas.microsoft.com/office/drawing/2014/main" val="20003"/>
                    </a:ext>
                  </a:extLst>
                </a:gridCol>
                <a:gridCol w="607775">
                  <a:extLst>
                    <a:ext uri="{9D8B030D-6E8A-4147-A177-3AD203B41FA5}">
                      <a16:colId xmlns="" xmlns:a16="http://schemas.microsoft.com/office/drawing/2014/main" val="20004"/>
                    </a:ext>
                  </a:extLst>
                </a:gridCol>
              </a:tblGrid>
              <a:tr h="619600">
                <a:tc>
                  <a:txBody>
                    <a:bodyPr/>
                    <a:lstStyle/>
                    <a:p>
                      <a:pPr marL="0" marR="0" lvl="0" indent="0" algn="ctr" rtl="0">
                        <a:spcBef>
                          <a:spcPts val="0"/>
                        </a:spcBef>
                        <a:spcAft>
                          <a:spcPts val="0"/>
                        </a:spcAft>
                        <a:buNone/>
                      </a:pPr>
                      <a:r>
                        <a:rPr lang="en-US" sz="2000" b="1" i="0" u="none" strike="noStrike">
                          <a:solidFill>
                            <a:srgbClr val="FFFFFF"/>
                          </a:solidFill>
                          <a:latin typeface="Calibri"/>
                          <a:ea typeface="Calibri"/>
                          <a:cs typeface="Calibri"/>
                          <a:sym typeface="Calibri"/>
                        </a:rPr>
                        <a:t>-9</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b="1" i="0" u="none" strike="noStrike">
                          <a:solidFill>
                            <a:srgbClr val="000000"/>
                          </a:solidFill>
                          <a:latin typeface="Calibri"/>
                          <a:ea typeface="Calibri"/>
                          <a:cs typeface="Calibri"/>
                          <a:sym typeface="Calibri"/>
                        </a:rPr>
                        <a:t>12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833C0C"/>
                    </a:solidFill>
                  </a:tcPr>
                </a:tc>
                <a:tc>
                  <a:txBody>
                    <a:bodyPr/>
                    <a:lstStyle/>
                    <a:p>
                      <a:pPr marL="0" marR="0" lvl="0" indent="0" algn="ctr" rtl="0">
                        <a:spcBef>
                          <a:spcPts val="0"/>
                        </a:spcBef>
                        <a:spcAft>
                          <a:spcPts val="0"/>
                        </a:spcAft>
                        <a:buNone/>
                      </a:pPr>
                      <a:r>
                        <a:rPr lang="en-US" sz="2000" b="1" i="0" u="none" strike="noStrike">
                          <a:solidFill>
                            <a:srgbClr val="000000"/>
                          </a:solidFill>
                          <a:latin typeface="Calibri"/>
                          <a:ea typeface="Calibri"/>
                          <a:cs typeface="Calibri"/>
                          <a:sym typeface="Calibri"/>
                        </a:rPr>
                        <a:t>5</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2000" b="1" i="0" u="none" strike="noStrike">
                          <a:solidFill>
                            <a:srgbClr val="FFFFFF"/>
                          </a:solidFill>
                          <a:latin typeface="Calibri"/>
                          <a:ea typeface="Calibri"/>
                          <a:cs typeface="Calibri"/>
                          <a:sym typeface="Calibri"/>
                        </a:rPr>
                        <a:t>-2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4B084"/>
                    </a:solidFill>
                  </a:tcPr>
                </a:tc>
                <a:tc>
                  <a:txBody>
                    <a:bodyPr/>
                    <a:lstStyle/>
                    <a:p>
                      <a:pPr marL="0" marR="0" lvl="0" indent="0" algn="ctr" rtl="0">
                        <a:spcBef>
                          <a:spcPts val="0"/>
                        </a:spcBef>
                        <a:spcAft>
                          <a:spcPts val="0"/>
                        </a:spcAft>
                        <a:buNone/>
                      </a:pPr>
                      <a:r>
                        <a:rPr lang="en-US" sz="2000" b="1" i="0" u="none" strike="noStrike">
                          <a:solidFill>
                            <a:srgbClr val="FFFFFF"/>
                          </a:solidFill>
                          <a:latin typeface="Calibri"/>
                          <a:ea typeface="Calibri"/>
                          <a:cs typeface="Calibri"/>
                          <a:sym typeface="Calibri"/>
                        </a:rPr>
                        <a:t>-6</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7D31"/>
                    </a:solidFill>
                  </a:tcPr>
                </a:tc>
                <a:extLst>
                  <a:ext uri="{0D108BD9-81ED-4DB2-BD59-A6C34878D82A}">
                    <a16:rowId xmlns="" xmlns:a16="http://schemas.microsoft.com/office/drawing/2014/main" val="10000"/>
                  </a:ext>
                </a:extLst>
              </a:tr>
              <a:tr h="619600">
                <a:tc>
                  <a:txBody>
                    <a:bodyPr/>
                    <a:lstStyle/>
                    <a:p>
                      <a:pPr marL="0" marR="0" lvl="0" indent="0" algn="ctr" rtl="0">
                        <a:spcBef>
                          <a:spcPts val="0"/>
                        </a:spcBef>
                        <a:spcAft>
                          <a:spcPts val="0"/>
                        </a:spcAft>
                        <a:buNone/>
                      </a:pPr>
                      <a:r>
                        <a:rPr lang="en-US" sz="2000" b="1" i="0" u="none" strike="noStrike">
                          <a:solidFill>
                            <a:srgbClr val="000000"/>
                          </a:solidFill>
                          <a:latin typeface="Calibri"/>
                          <a:ea typeface="Calibri"/>
                          <a:cs typeface="Calibri"/>
                          <a:sym typeface="Calibri"/>
                        </a:rPr>
                        <a:t>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b="1" i="0" u="none" strike="noStrike">
                          <a:solidFill>
                            <a:srgbClr val="000000"/>
                          </a:solidFill>
                          <a:latin typeface="Calibri"/>
                          <a:ea typeface="Calibri"/>
                          <a:cs typeface="Calibri"/>
                          <a:sym typeface="Calibri"/>
                        </a:rPr>
                        <a:t>7</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US" sz="2000" b="1" i="0" u="none" strike="noStrike">
                          <a:solidFill>
                            <a:srgbClr val="FFFFFF"/>
                          </a:solidFill>
                          <a:latin typeface="Calibri"/>
                          <a:ea typeface="Calibri"/>
                          <a:cs typeface="Calibri"/>
                          <a:sym typeface="Calibri"/>
                        </a:rPr>
                        <a:t>-11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spcBef>
                          <a:spcPts val="0"/>
                        </a:spcBef>
                        <a:spcAft>
                          <a:spcPts val="0"/>
                        </a:spcAft>
                        <a:buNone/>
                      </a:pPr>
                      <a:r>
                        <a:rPr lang="en-US" sz="2000" b="1" i="0" u="none" strike="noStrike">
                          <a:solidFill>
                            <a:srgbClr val="000000"/>
                          </a:solidFill>
                          <a:latin typeface="Calibri"/>
                          <a:ea typeface="Calibri"/>
                          <a:cs typeface="Calibri"/>
                          <a:sym typeface="Calibri"/>
                        </a:rPr>
                        <a:t>4</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2000" b="1" i="0" u="none" strike="noStrike">
                          <a:solidFill>
                            <a:srgbClr val="FFFFFF"/>
                          </a:solidFill>
                          <a:latin typeface="Calibri"/>
                          <a:ea typeface="Calibri"/>
                          <a:cs typeface="Calibri"/>
                          <a:sym typeface="Calibri"/>
                        </a:rPr>
                        <a:t>-1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extLst>
                  <a:ext uri="{0D108BD9-81ED-4DB2-BD59-A6C34878D82A}">
                    <a16:rowId xmlns="" xmlns:a16="http://schemas.microsoft.com/office/drawing/2014/main" val="10001"/>
                  </a:ext>
                </a:extLst>
              </a:tr>
              <a:tr h="619600">
                <a:tc>
                  <a:txBody>
                    <a:bodyPr/>
                    <a:lstStyle/>
                    <a:p>
                      <a:pPr marL="0" marR="0" lvl="0" indent="0" algn="ctr" rtl="0">
                        <a:spcBef>
                          <a:spcPts val="0"/>
                        </a:spcBef>
                        <a:spcAft>
                          <a:spcPts val="0"/>
                        </a:spcAft>
                        <a:buNone/>
                      </a:pPr>
                      <a:r>
                        <a:rPr lang="en-US" sz="2000" b="1" i="0" u="none" strike="noStrike">
                          <a:solidFill>
                            <a:srgbClr val="FFFFFF"/>
                          </a:solidFill>
                          <a:latin typeface="Calibri"/>
                          <a:ea typeface="Calibri"/>
                          <a:cs typeface="Calibri"/>
                          <a:sym typeface="Calibri"/>
                        </a:rPr>
                        <a:t>-8</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4CA93"/>
                    </a:solidFill>
                  </a:tcPr>
                </a:tc>
                <a:tc>
                  <a:txBody>
                    <a:bodyPr/>
                    <a:lstStyle/>
                    <a:p>
                      <a:pPr marL="0" marR="0" lvl="0" indent="0" algn="ctr" rtl="0">
                        <a:spcBef>
                          <a:spcPts val="0"/>
                        </a:spcBef>
                        <a:spcAft>
                          <a:spcPts val="0"/>
                        </a:spcAft>
                        <a:buNone/>
                      </a:pPr>
                      <a:r>
                        <a:rPr lang="en-US" sz="2000" b="1" i="0" u="none" strike="noStrike" dirty="0">
                          <a:solidFill>
                            <a:srgbClr val="FFFFFF"/>
                          </a:solidFill>
                          <a:latin typeface="Calibri"/>
                          <a:ea typeface="Calibri"/>
                          <a:cs typeface="Calibri"/>
                          <a:sym typeface="Calibri"/>
                        </a:rPr>
                        <a:t>-3</a:t>
                      </a:r>
                      <a:endParaRPr dirty="0"/>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FFFB8"/>
                    </a:solidFill>
                  </a:tcPr>
                </a:tc>
                <a:tc>
                  <a:txBody>
                    <a:bodyPr/>
                    <a:lstStyle/>
                    <a:p>
                      <a:pPr marL="0" marR="0" lvl="0" indent="0" algn="ctr" rtl="0">
                        <a:spcBef>
                          <a:spcPts val="0"/>
                        </a:spcBef>
                        <a:spcAft>
                          <a:spcPts val="0"/>
                        </a:spcAft>
                        <a:buNone/>
                      </a:pPr>
                      <a:r>
                        <a:rPr lang="en-US" sz="2000" b="1" i="0" u="none" strike="noStrike">
                          <a:solidFill>
                            <a:srgbClr val="000000"/>
                          </a:solidFill>
                          <a:latin typeface="Calibri"/>
                          <a:ea typeface="Calibri"/>
                          <a:cs typeface="Calibri"/>
                          <a:sym typeface="Calibri"/>
                        </a:rPr>
                        <a:t>0</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i="0" u="none" strike="noStrike">
                          <a:solidFill>
                            <a:srgbClr val="000000"/>
                          </a:solidFill>
                          <a:latin typeface="Calibri"/>
                          <a:ea typeface="Calibri"/>
                          <a:cs typeface="Calibri"/>
                          <a:sym typeface="Calibri"/>
                        </a:rPr>
                        <a:t>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FFFB8"/>
                    </a:solidFill>
                  </a:tcPr>
                </a:tc>
                <a:tc>
                  <a:txBody>
                    <a:bodyPr/>
                    <a:lstStyle/>
                    <a:p>
                      <a:pPr marL="0" marR="0" lvl="0" indent="0" algn="ctr" rtl="0">
                        <a:spcBef>
                          <a:spcPts val="0"/>
                        </a:spcBef>
                        <a:spcAft>
                          <a:spcPts val="0"/>
                        </a:spcAft>
                        <a:buNone/>
                      </a:pPr>
                      <a:r>
                        <a:rPr lang="en-US" sz="2000" b="1" i="0" u="none" strike="noStrike">
                          <a:solidFill>
                            <a:srgbClr val="000000"/>
                          </a:solidFill>
                          <a:latin typeface="Calibri"/>
                          <a:ea typeface="Calibri"/>
                          <a:cs typeface="Calibri"/>
                          <a:sym typeface="Calibri"/>
                        </a:rPr>
                        <a:t>8</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4CA93"/>
                    </a:solidFill>
                  </a:tcPr>
                </a:tc>
                <a:extLst>
                  <a:ext uri="{0D108BD9-81ED-4DB2-BD59-A6C34878D82A}">
                    <a16:rowId xmlns="" xmlns:a16="http://schemas.microsoft.com/office/drawing/2014/main" val="10002"/>
                  </a:ext>
                </a:extLst>
              </a:tr>
              <a:tr h="619600">
                <a:tc>
                  <a:txBody>
                    <a:bodyPr/>
                    <a:lstStyle/>
                    <a:p>
                      <a:pPr marL="0" marR="0" lvl="0" indent="0" algn="ctr" rtl="0">
                        <a:spcBef>
                          <a:spcPts val="0"/>
                        </a:spcBef>
                        <a:spcAft>
                          <a:spcPts val="0"/>
                        </a:spcAft>
                        <a:buNone/>
                      </a:pPr>
                      <a:r>
                        <a:rPr lang="en-US" sz="2000" b="1" i="0" u="none" strike="noStrike">
                          <a:solidFill>
                            <a:srgbClr val="000000"/>
                          </a:solidFill>
                          <a:latin typeface="Calibri"/>
                          <a:ea typeface="Calibri"/>
                          <a:cs typeface="Calibri"/>
                          <a:sym typeface="Calibri"/>
                        </a:rPr>
                        <a:t>10</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2060"/>
                    </a:solidFill>
                  </a:tcPr>
                </a:tc>
                <a:tc>
                  <a:txBody>
                    <a:bodyPr/>
                    <a:lstStyle/>
                    <a:p>
                      <a:pPr marL="0" marR="0" lvl="0" indent="0" algn="ctr" rtl="0">
                        <a:spcBef>
                          <a:spcPts val="0"/>
                        </a:spcBef>
                        <a:spcAft>
                          <a:spcPts val="0"/>
                        </a:spcAft>
                        <a:buNone/>
                      </a:pPr>
                      <a:r>
                        <a:rPr lang="en-US" sz="2000" b="1" i="0" u="none" strike="noStrike">
                          <a:solidFill>
                            <a:srgbClr val="FFFFFF"/>
                          </a:solidFill>
                          <a:latin typeface="Calibri"/>
                          <a:ea typeface="Calibri"/>
                          <a:cs typeface="Calibri"/>
                          <a:sym typeface="Calibri"/>
                        </a:rPr>
                        <a:t>-4</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2000" b="1" i="0" u="none" strike="noStrike">
                          <a:solidFill>
                            <a:srgbClr val="000000"/>
                          </a:solidFill>
                          <a:latin typeface="Calibri"/>
                          <a:ea typeface="Calibri"/>
                          <a:cs typeface="Calibri"/>
                          <a:sym typeface="Calibri"/>
                        </a:rPr>
                        <a:t>11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spcBef>
                          <a:spcPts val="0"/>
                        </a:spcBef>
                        <a:spcAft>
                          <a:spcPts val="0"/>
                        </a:spcAft>
                        <a:buNone/>
                      </a:pPr>
                      <a:r>
                        <a:rPr lang="en-US" sz="2000" b="1" i="0" u="none" strike="noStrike">
                          <a:solidFill>
                            <a:srgbClr val="FFFFFF"/>
                          </a:solidFill>
                          <a:latin typeface="Calibri"/>
                          <a:ea typeface="Calibri"/>
                          <a:cs typeface="Calibri"/>
                          <a:sym typeface="Calibri"/>
                        </a:rPr>
                        <a:t>-7</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US" sz="2000" b="1" i="0" u="none" strike="noStrike">
                          <a:solidFill>
                            <a:srgbClr val="FFFFFF"/>
                          </a:solidFill>
                          <a:latin typeface="Calibri"/>
                          <a:ea typeface="Calibri"/>
                          <a:cs typeface="Calibri"/>
                          <a:sym typeface="Calibri"/>
                        </a:rPr>
                        <a:t>-10</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2060"/>
                    </a:solidFill>
                  </a:tcPr>
                </a:tc>
                <a:extLst>
                  <a:ext uri="{0D108BD9-81ED-4DB2-BD59-A6C34878D82A}">
                    <a16:rowId xmlns="" xmlns:a16="http://schemas.microsoft.com/office/drawing/2014/main" val="10003"/>
                  </a:ext>
                </a:extLst>
              </a:tr>
              <a:tr h="619600">
                <a:tc>
                  <a:txBody>
                    <a:bodyPr/>
                    <a:lstStyle/>
                    <a:p>
                      <a:pPr marL="0" marR="0" lvl="0" indent="0" algn="ctr" rtl="0">
                        <a:spcBef>
                          <a:spcPts val="0"/>
                        </a:spcBef>
                        <a:spcAft>
                          <a:spcPts val="0"/>
                        </a:spcAft>
                        <a:buNone/>
                      </a:pPr>
                      <a:r>
                        <a:rPr lang="en-US" sz="2000" b="1" i="0" u="none" strike="noStrike">
                          <a:solidFill>
                            <a:srgbClr val="000000"/>
                          </a:solidFill>
                          <a:latin typeface="Calibri"/>
                          <a:ea typeface="Calibri"/>
                          <a:cs typeface="Calibri"/>
                          <a:sym typeface="Calibri"/>
                        </a:rPr>
                        <a:t>6</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7D31"/>
                    </a:solidFill>
                  </a:tcPr>
                </a:tc>
                <a:tc>
                  <a:txBody>
                    <a:bodyPr/>
                    <a:lstStyle/>
                    <a:p>
                      <a:pPr marL="0" marR="0" lvl="0" indent="0" algn="ctr" rtl="0">
                        <a:spcBef>
                          <a:spcPts val="0"/>
                        </a:spcBef>
                        <a:spcAft>
                          <a:spcPts val="0"/>
                        </a:spcAft>
                        <a:buNone/>
                      </a:pPr>
                      <a:r>
                        <a:rPr lang="en-US" sz="2000" b="1" i="0" u="none" strike="noStrike">
                          <a:solidFill>
                            <a:srgbClr val="FFFFFF"/>
                          </a:solidFill>
                          <a:latin typeface="Calibri"/>
                          <a:ea typeface="Calibri"/>
                          <a:cs typeface="Calibri"/>
                          <a:sym typeface="Calibri"/>
                        </a:rPr>
                        <a:t>-12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833C0C"/>
                    </a:solidFill>
                  </a:tcPr>
                </a:tc>
                <a:tc>
                  <a:txBody>
                    <a:bodyPr/>
                    <a:lstStyle/>
                    <a:p>
                      <a:pPr marL="0" marR="0" lvl="0" indent="0" algn="ctr" rtl="0">
                        <a:spcBef>
                          <a:spcPts val="0"/>
                        </a:spcBef>
                        <a:spcAft>
                          <a:spcPts val="0"/>
                        </a:spcAft>
                        <a:buNone/>
                      </a:pPr>
                      <a:r>
                        <a:rPr lang="en-US" sz="2000" b="1" i="0" u="none" strike="noStrike">
                          <a:solidFill>
                            <a:srgbClr val="FFFFFF"/>
                          </a:solidFill>
                          <a:latin typeface="Calibri"/>
                          <a:ea typeface="Calibri"/>
                          <a:cs typeface="Calibri"/>
                          <a:sym typeface="Calibri"/>
                        </a:rPr>
                        <a:t>-5</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2000" b="1" i="0" u="none" strike="noStrike">
                          <a:solidFill>
                            <a:srgbClr val="000000"/>
                          </a:solidFill>
                          <a:latin typeface="Calibri"/>
                          <a:ea typeface="Calibri"/>
                          <a:cs typeface="Calibri"/>
                          <a:sym typeface="Calibri"/>
                        </a:rPr>
                        <a:t>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4B084"/>
                    </a:solidFill>
                  </a:tcPr>
                </a:tc>
                <a:tc>
                  <a:txBody>
                    <a:bodyPr/>
                    <a:lstStyle/>
                    <a:p>
                      <a:pPr marL="0" marR="0" lvl="0" indent="0" algn="ctr" rtl="0">
                        <a:spcBef>
                          <a:spcPts val="0"/>
                        </a:spcBef>
                        <a:spcAft>
                          <a:spcPts val="0"/>
                        </a:spcAft>
                        <a:buNone/>
                      </a:pPr>
                      <a:r>
                        <a:rPr lang="en-US" sz="2000" b="1" i="0" u="none" strike="noStrike" dirty="0">
                          <a:solidFill>
                            <a:srgbClr val="000000"/>
                          </a:solidFill>
                          <a:latin typeface="Calibri"/>
                          <a:ea typeface="Calibri"/>
                          <a:cs typeface="Calibri"/>
                          <a:sym typeface="Calibri"/>
                        </a:rPr>
                        <a:t>9</a:t>
                      </a:r>
                      <a:endParaRPr dirty="0"/>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extLst>
                  <a:ext uri="{0D108BD9-81ED-4DB2-BD59-A6C34878D82A}">
                    <a16:rowId xmlns="" xmlns:a16="http://schemas.microsoft.com/office/drawing/2014/main" val="10004"/>
                  </a:ext>
                </a:extLst>
              </a:tr>
            </a:tbl>
          </a:graphicData>
        </a:graphic>
      </p:graphicFrame>
      <p:graphicFrame>
        <p:nvGraphicFramePr>
          <p:cNvPr id="455" name="Google Shape;455;p53"/>
          <p:cNvGraphicFramePr/>
          <p:nvPr/>
        </p:nvGraphicFramePr>
        <p:xfrm>
          <a:off x="6304756" y="3645694"/>
          <a:ext cx="2848000" cy="2882100"/>
        </p:xfrm>
        <a:graphic>
          <a:graphicData uri="http://schemas.openxmlformats.org/drawingml/2006/table">
            <a:tbl>
              <a:tblPr>
                <a:noFill/>
                <a:tableStyleId>{3A76E6A7-EE45-4E24-A935-81812902ED7C}</a:tableStyleId>
              </a:tblPr>
              <a:tblGrid>
                <a:gridCol w="712000">
                  <a:extLst>
                    <a:ext uri="{9D8B030D-6E8A-4147-A177-3AD203B41FA5}">
                      <a16:colId xmlns="" xmlns:a16="http://schemas.microsoft.com/office/drawing/2014/main" val="20000"/>
                    </a:ext>
                  </a:extLst>
                </a:gridCol>
                <a:gridCol w="712000">
                  <a:extLst>
                    <a:ext uri="{9D8B030D-6E8A-4147-A177-3AD203B41FA5}">
                      <a16:colId xmlns="" xmlns:a16="http://schemas.microsoft.com/office/drawing/2014/main" val="20001"/>
                    </a:ext>
                  </a:extLst>
                </a:gridCol>
                <a:gridCol w="712000">
                  <a:extLst>
                    <a:ext uri="{9D8B030D-6E8A-4147-A177-3AD203B41FA5}">
                      <a16:colId xmlns="" xmlns:a16="http://schemas.microsoft.com/office/drawing/2014/main" val="20002"/>
                    </a:ext>
                  </a:extLst>
                </a:gridCol>
                <a:gridCol w="712000">
                  <a:extLst>
                    <a:ext uri="{9D8B030D-6E8A-4147-A177-3AD203B41FA5}">
                      <a16:colId xmlns="" xmlns:a16="http://schemas.microsoft.com/office/drawing/2014/main" val="20003"/>
                    </a:ext>
                  </a:extLst>
                </a:gridCol>
              </a:tblGrid>
              <a:tr h="720525">
                <a:tc>
                  <a:txBody>
                    <a:bodyPr/>
                    <a:lstStyle/>
                    <a:p>
                      <a:pPr marL="0" marR="0" lvl="0" indent="0" algn="ctr" rtl="0">
                        <a:spcBef>
                          <a:spcPts val="0"/>
                        </a:spcBef>
                        <a:spcAft>
                          <a:spcPts val="0"/>
                        </a:spcAft>
                        <a:buNone/>
                      </a:pPr>
                      <a:r>
                        <a:rPr lang="en-US" sz="2000" b="1" i="0" u="none" strike="noStrike">
                          <a:solidFill>
                            <a:srgbClr val="000000"/>
                          </a:solidFill>
                          <a:latin typeface="Calibri"/>
                          <a:ea typeface="Calibri"/>
                          <a:cs typeface="Calibri"/>
                          <a:sym typeface="Calibri"/>
                        </a:rPr>
                        <a:t>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D966"/>
                    </a:solidFill>
                  </a:tcPr>
                </a:tc>
                <a:tc>
                  <a:txBody>
                    <a:bodyPr/>
                    <a:lstStyle/>
                    <a:p>
                      <a:pPr marL="0" marR="0" lvl="0" indent="0" algn="ctr" rtl="0">
                        <a:spcBef>
                          <a:spcPts val="0"/>
                        </a:spcBef>
                        <a:spcAft>
                          <a:spcPts val="0"/>
                        </a:spcAft>
                        <a:buNone/>
                      </a:pPr>
                      <a:r>
                        <a:rPr lang="en-US" sz="2000" b="1" i="0" u="none" strike="noStrike">
                          <a:solidFill>
                            <a:srgbClr val="FFFFFF"/>
                          </a:solidFill>
                          <a:latin typeface="Calibri"/>
                          <a:ea typeface="Calibri"/>
                          <a:cs typeface="Calibri"/>
                          <a:sym typeface="Calibri"/>
                        </a:rPr>
                        <a:t>-3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b="1" i="0" u="none" strike="noStrike">
                          <a:solidFill>
                            <a:srgbClr val="000000"/>
                          </a:solidFill>
                          <a:latin typeface="Calibri"/>
                          <a:ea typeface="Calibri"/>
                          <a:cs typeface="Calibri"/>
                          <a:sym typeface="Calibri"/>
                        </a:rPr>
                        <a:t>11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48235"/>
                    </a:solidFill>
                  </a:tcPr>
                </a:tc>
                <a:tc>
                  <a:txBody>
                    <a:bodyPr/>
                    <a:lstStyle/>
                    <a:p>
                      <a:pPr marL="0" marR="0" lvl="0" indent="0" algn="ctr" rtl="0">
                        <a:spcBef>
                          <a:spcPts val="0"/>
                        </a:spcBef>
                        <a:spcAft>
                          <a:spcPts val="0"/>
                        </a:spcAft>
                        <a:buNone/>
                      </a:pPr>
                      <a:r>
                        <a:rPr lang="en-US" sz="2000" b="1" i="0" u="none" strike="noStrike">
                          <a:solidFill>
                            <a:srgbClr val="FFFFFF"/>
                          </a:solidFill>
                          <a:latin typeface="Calibri"/>
                          <a:ea typeface="Calibri"/>
                          <a:cs typeface="Calibri"/>
                          <a:sym typeface="Calibri"/>
                        </a:rPr>
                        <a:t>-9</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65911"/>
                    </a:solidFill>
                  </a:tcPr>
                </a:tc>
                <a:extLst>
                  <a:ext uri="{0D108BD9-81ED-4DB2-BD59-A6C34878D82A}">
                    <a16:rowId xmlns="" xmlns:a16="http://schemas.microsoft.com/office/drawing/2014/main" val="10000"/>
                  </a:ext>
                </a:extLst>
              </a:tr>
              <a:tr h="720525">
                <a:tc>
                  <a:txBody>
                    <a:bodyPr/>
                    <a:lstStyle/>
                    <a:p>
                      <a:pPr marL="0" marR="0" lvl="0" indent="0" algn="ctr" rtl="0">
                        <a:spcBef>
                          <a:spcPts val="0"/>
                        </a:spcBef>
                        <a:spcAft>
                          <a:spcPts val="0"/>
                        </a:spcAft>
                        <a:buNone/>
                      </a:pPr>
                      <a:r>
                        <a:rPr lang="en-US" sz="2000" b="1" i="0" u="none" strike="noStrike">
                          <a:solidFill>
                            <a:srgbClr val="FFFFFF"/>
                          </a:solidFill>
                          <a:latin typeface="Calibri"/>
                          <a:ea typeface="Calibri"/>
                          <a:cs typeface="Calibri"/>
                          <a:sym typeface="Calibri"/>
                        </a:rPr>
                        <a:t>-5</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62B4"/>
                    </a:solidFill>
                  </a:tcPr>
                </a:tc>
                <a:tc>
                  <a:txBody>
                    <a:bodyPr/>
                    <a:lstStyle/>
                    <a:p>
                      <a:pPr marL="0" marR="0" lvl="0" indent="0" algn="ctr" rtl="0">
                        <a:spcBef>
                          <a:spcPts val="0"/>
                        </a:spcBef>
                        <a:spcAft>
                          <a:spcPts val="0"/>
                        </a:spcAft>
                        <a:buNone/>
                      </a:pPr>
                      <a:r>
                        <a:rPr lang="en-US" sz="2000" b="1" i="0" u="none" strike="noStrike">
                          <a:solidFill>
                            <a:srgbClr val="000000"/>
                          </a:solidFill>
                          <a:latin typeface="Calibri"/>
                          <a:ea typeface="Calibri"/>
                          <a:cs typeface="Calibri"/>
                          <a:sym typeface="Calibri"/>
                        </a:rPr>
                        <a:t>7</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806000"/>
                    </a:solidFill>
                  </a:tcPr>
                </a:tc>
                <a:tc>
                  <a:txBody>
                    <a:bodyPr/>
                    <a:lstStyle/>
                    <a:p>
                      <a:pPr marL="0" marR="0" lvl="0" indent="0" algn="ctr" rtl="0">
                        <a:spcBef>
                          <a:spcPts val="0"/>
                        </a:spcBef>
                        <a:spcAft>
                          <a:spcPts val="0"/>
                        </a:spcAft>
                        <a:buNone/>
                      </a:pPr>
                      <a:r>
                        <a:rPr lang="en-US" sz="2000" b="1" i="0" u="none" strike="noStrike">
                          <a:solidFill>
                            <a:srgbClr val="FFFFFF"/>
                          </a:solidFill>
                          <a:latin typeface="Calibri"/>
                          <a:ea typeface="Calibri"/>
                          <a:cs typeface="Calibri"/>
                          <a:sym typeface="Calibri"/>
                        </a:rPr>
                        <a:t>-15</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833C0C"/>
                    </a:solidFill>
                  </a:tcPr>
                </a:tc>
                <a:tc>
                  <a:txBody>
                    <a:bodyPr/>
                    <a:lstStyle/>
                    <a:p>
                      <a:pPr marL="0" marR="0" lvl="0" indent="0" algn="ctr" rtl="0">
                        <a:spcBef>
                          <a:spcPts val="0"/>
                        </a:spcBef>
                        <a:spcAft>
                          <a:spcPts val="0"/>
                        </a:spcAft>
                        <a:buNone/>
                      </a:pPr>
                      <a:r>
                        <a:rPr lang="en-US" sz="2000" b="1" i="0" u="none" strike="noStrike">
                          <a:solidFill>
                            <a:srgbClr val="000000"/>
                          </a:solidFill>
                          <a:latin typeface="Calibri"/>
                          <a:ea typeface="Calibri"/>
                          <a:cs typeface="Calibri"/>
                          <a:sym typeface="Calibri"/>
                        </a:rPr>
                        <a:t>13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05496"/>
                    </a:solidFill>
                  </a:tcPr>
                </a:tc>
                <a:extLst>
                  <a:ext uri="{0D108BD9-81ED-4DB2-BD59-A6C34878D82A}">
                    <a16:rowId xmlns="" xmlns:a16="http://schemas.microsoft.com/office/drawing/2014/main" val="10001"/>
                  </a:ext>
                </a:extLst>
              </a:tr>
              <a:tr h="720525">
                <a:tc>
                  <a:txBody>
                    <a:bodyPr/>
                    <a:lstStyle/>
                    <a:p>
                      <a:pPr marL="0" marR="0" lvl="0" indent="0" algn="ctr" rtl="0">
                        <a:spcBef>
                          <a:spcPts val="0"/>
                        </a:spcBef>
                        <a:spcAft>
                          <a:spcPts val="0"/>
                        </a:spcAft>
                        <a:buNone/>
                      </a:pPr>
                      <a:r>
                        <a:rPr lang="en-US" sz="2000" b="1" i="0" u="none" strike="noStrike">
                          <a:solidFill>
                            <a:srgbClr val="FFFFFF"/>
                          </a:solidFill>
                          <a:latin typeface="Calibri"/>
                          <a:ea typeface="Calibri"/>
                          <a:cs typeface="Calibri"/>
                          <a:sym typeface="Calibri"/>
                        </a:rPr>
                        <a:t>-11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48235"/>
                    </a:solidFill>
                  </a:tcPr>
                </a:tc>
                <a:tc>
                  <a:txBody>
                    <a:bodyPr/>
                    <a:lstStyle/>
                    <a:p>
                      <a:pPr marL="0" marR="0" lvl="0" indent="0" algn="ctr" rtl="0">
                        <a:spcBef>
                          <a:spcPts val="0"/>
                        </a:spcBef>
                        <a:spcAft>
                          <a:spcPts val="0"/>
                        </a:spcAft>
                        <a:buNone/>
                      </a:pPr>
                      <a:r>
                        <a:rPr lang="en-US" sz="2000" b="1" i="0" u="none" strike="noStrike">
                          <a:solidFill>
                            <a:srgbClr val="000000"/>
                          </a:solidFill>
                          <a:latin typeface="Calibri"/>
                          <a:ea typeface="Calibri"/>
                          <a:cs typeface="Calibri"/>
                          <a:sym typeface="Calibri"/>
                        </a:rPr>
                        <a:t>9</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65911"/>
                    </a:solidFill>
                  </a:tcPr>
                </a:tc>
                <a:tc>
                  <a:txBody>
                    <a:bodyPr/>
                    <a:lstStyle/>
                    <a:p>
                      <a:pPr marL="0" marR="0" lvl="0" indent="0" algn="ctr" rtl="0">
                        <a:spcBef>
                          <a:spcPts val="0"/>
                        </a:spcBef>
                        <a:spcAft>
                          <a:spcPts val="0"/>
                        </a:spcAft>
                        <a:buNone/>
                      </a:pPr>
                      <a:r>
                        <a:rPr lang="en-US" sz="2000" b="1" i="0" u="none" strike="noStrike">
                          <a:solidFill>
                            <a:srgbClr val="FFFFFF"/>
                          </a:solidFill>
                          <a:latin typeface="Calibri"/>
                          <a:ea typeface="Calibri"/>
                          <a:cs typeface="Calibri"/>
                          <a:sym typeface="Calibri"/>
                        </a:rPr>
                        <a:t>-1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D966"/>
                    </a:solidFill>
                  </a:tcPr>
                </a:tc>
                <a:tc>
                  <a:txBody>
                    <a:bodyPr/>
                    <a:lstStyle/>
                    <a:p>
                      <a:pPr marL="0" marR="0" lvl="0" indent="0" algn="ctr" rtl="0">
                        <a:spcBef>
                          <a:spcPts val="0"/>
                        </a:spcBef>
                        <a:spcAft>
                          <a:spcPts val="0"/>
                        </a:spcAft>
                        <a:buNone/>
                      </a:pPr>
                      <a:r>
                        <a:rPr lang="en-US" sz="2000" b="1" i="0" u="none" strike="noStrike">
                          <a:solidFill>
                            <a:srgbClr val="000000"/>
                          </a:solidFill>
                          <a:latin typeface="Calibri"/>
                          <a:ea typeface="Calibri"/>
                          <a:cs typeface="Calibri"/>
                          <a:sym typeface="Calibri"/>
                        </a:rPr>
                        <a:t>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extLst>
                  <a:ext uri="{0D108BD9-81ED-4DB2-BD59-A6C34878D82A}">
                    <a16:rowId xmlns="" xmlns:a16="http://schemas.microsoft.com/office/drawing/2014/main" val="10002"/>
                  </a:ext>
                </a:extLst>
              </a:tr>
              <a:tr h="720525">
                <a:tc>
                  <a:txBody>
                    <a:bodyPr/>
                    <a:lstStyle/>
                    <a:p>
                      <a:pPr marL="0" marR="0" lvl="0" indent="0" algn="ctr" rtl="0">
                        <a:spcBef>
                          <a:spcPts val="0"/>
                        </a:spcBef>
                        <a:spcAft>
                          <a:spcPts val="0"/>
                        </a:spcAft>
                        <a:buNone/>
                      </a:pPr>
                      <a:r>
                        <a:rPr lang="en-US" sz="2000" b="1" i="0" u="none" strike="noStrike">
                          <a:solidFill>
                            <a:srgbClr val="000000"/>
                          </a:solidFill>
                          <a:latin typeface="Calibri"/>
                          <a:ea typeface="Calibri"/>
                          <a:cs typeface="Calibri"/>
                          <a:sym typeface="Calibri"/>
                        </a:rPr>
                        <a:t>15</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833C0C"/>
                    </a:solidFill>
                  </a:tcPr>
                </a:tc>
                <a:tc>
                  <a:txBody>
                    <a:bodyPr/>
                    <a:lstStyle/>
                    <a:p>
                      <a:pPr marL="0" marR="0" lvl="0" indent="0" algn="ctr" rtl="0">
                        <a:spcBef>
                          <a:spcPts val="0"/>
                        </a:spcBef>
                        <a:spcAft>
                          <a:spcPts val="0"/>
                        </a:spcAft>
                        <a:buNone/>
                      </a:pPr>
                      <a:r>
                        <a:rPr lang="en-US" sz="2000" b="1" i="0" u="none" strike="noStrike">
                          <a:solidFill>
                            <a:srgbClr val="FFFFFF"/>
                          </a:solidFill>
                          <a:latin typeface="Calibri"/>
                          <a:ea typeface="Calibri"/>
                          <a:cs typeface="Calibri"/>
                          <a:sym typeface="Calibri"/>
                        </a:rPr>
                        <a:t>-13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05496"/>
                    </a:solidFill>
                  </a:tcPr>
                </a:tc>
                <a:tc>
                  <a:txBody>
                    <a:bodyPr/>
                    <a:lstStyle/>
                    <a:p>
                      <a:pPr marL="0" marR="0" lvl="0" indent="0" algn="ctr" rtl="0">
                        <a:spcBef>
                          <a:spcPts val="0"/>
                        </a:spcBef>
                        <a:spcAft>
                          <a:spcPts val="0"/>
                        </a:spcAft>
                        <a:buNone/>
                      </a:pPr>
                      <a:r>
                        <a:rPr lang="en-US" sz="2000" b="1" i="0" u="none" strike="noStrike">
                          <a:solidFill>
                            <a:srgbClr val="000000"/>
                          </a:solidFill>
                          <a:latin typeface="Calibri"/>
                          <a:ea typeface="Calibri"/>
                          <a:cs typeface="Calibri"/>
                          <a:sym typeface="Calibri"/>
                        </a:rPr>
                        <a:t>5</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62B4"/>
                    </a:solidFill>
                  </a:tcPr>
                </a:tc>
                <a:tc>
                  <a:txBody>
                    <a:bodyPr/>
                    <a:lstStyle/>
                    <a:p>
                      <a:pPr marL="0" marR="0" lvl="0" indent="0" algn="ctr" rtl="0">
                        <a:spcBef>
                          <a:spcPts val="0"/>
                        </a:spcBef>
                        <a:spcAft>
                          <a:spcPts val="0"/>
                        </a:spcAft>
                        <a:buNone/>
                      </a:pPr>
                      <a:r>
                        <a:rPr lang="en-US" sz="2000" b="1" i="0" u="none" strike="noStrike" dirty="0">
                          <a:solidFill>
                            <a:srgbClr val="FFFFFF"/>
                          </a:solidFill>
                          <a:latin typeface="Calibri"/>
                          <a:ea typeface="Calibri"/>
                          <a:cs typeface="Calibri"/>
                          <a:sym typeface="Calibri"/>
                        </a:rPr>
                        <a:t>-7</a:t>
                      </a:r>
                      <a:endParaRPr dirty="0"/>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806000"/>
                    </a:solidFill>
                  </a:tcPr>
                </a:tc>
                <a:extLst>
                  <a:ext uri="{0D108BD9-81ED-4DB2-BD59-A6C34878D82A}">
                    <a16:rowId xmlns="" xmlns:a16="http://schemas.microsoft.com/office/drawing/2014/main" val="10003"/>
                  </a:ext>
                </a:extLst>
              </a:tr>
            </a:tbl>
          </a:graphicData>
        </a:graphic>
      </p:graphicFrame>
      <p:sp>
        <p:nvSpPr>
          <p:cNvPr id="456" name="Google Shape;456;p53"/>
          <p:cNvSpPr txBox="1"/>
          <p:nvPr/>
        </p:nvSpPr>
        <p:spPr>
          <a:xfrm>
            <a:off x="3601245" y="3766781"/>
            <a:ext cx="2721236" cy="25862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Font typeface="Calibri"/>
              <a:buNone/>
            </a:pPr>
            <a:r>
              <a:rPr lang="el-GR" sz="2000" dirty="0">
                <a:solidFill>
                  <a:schemeClr val="dk1"/>
                </a:solidFill>
                <a:latin typeface="Calibri"/>
                <a:ea typeface="Calibri"/>
                <a:cs typeface="Calibri"/>
                <a:sym typeface="Calibri"/>
              </a:rPr>
              <a:t>Το μοτίβο είναι λίγο διαφορετικό αν δημιουργηθούν ζευγάρια αντιθέτων σε ένα Μαγικό Τετράγωνο με άρτιου πλήθους γραμμές και στήλες.</a:t>
            </a:r>
          </a:p>
          <a:p>
            <a:pPr marL="0" marR="0" lvl="0" indent="0" algn="l" rtl="0">
              <a:lnSpc>
                <a:spcPct val="90000"/>
              </a:lnSpc>
              <a:spcBef>
                <a:spcPts val="0"/>
              </a:spcBef>
              <a:spcAft>
                <a:spcPts val="0"/>
              </a:spcAft>
              <a:buClr>
                <a:schemeClr val="dk1"/>
              </a:buClr>
              <a:buSzPts val="2000"/>
              <a:buFont typeface="Calibri"/>
              <a:buNone/>
            </a:pPr>
            <a:endParaRPr lang="el-GR" sz="2000"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000"/>
              <a:buFont typeface="Calibri"/>
              <a:buNone/>
            </a:pPr>
            <a:r>
              <a:rPr lang="el-GR" sz="2000" dirty="0">
                <a:solidFill>
                  <a:schemeClr val="dk1"/>
                </a:solidFill>
                <a:latin typeface="Calibri"/>
                <a:ea typeface="Calibri"/>
                <a:cs typeface="Calibri"/>
                <a:sym typeface="Calibri"/>
              </a:rPr>
              <a:t>Τι παρατηρείτε;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animEffect transition="in" filter="fade">
                                      <p:cBhvr>
                                        <p:cTn id="7" dur="500"/>
                                        <p:tgtEl>
                                          <p:spTgt spid="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4"/>
          <p:cNvSpPr txBox="1">
            <a:spLocks noGrp="1"/>
          </p:cNvSpPr>
          <p:nvPr>
            <p:ph type="title"/>
          </p:nvPr>
        </p:nvSpPr>
        <p:spPr>
          <a:xfrm>
            <a:off x="681038" y="365126"/>
            <a:ext cx="8543925" cy="81597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Calibri"/>
              <a:buNone/>
            </a:pPr>
            <a:r>
              <a:rPr lang="el-GR" sz="3200" dirty="0"/>
              <a:t>Δείτε αυτό το βίντεο για τα μοτίβα αντήχησης (</a:t>
            </a:r>
            <a:r>
              <a:rPr lang="en-US" sz="3200" dirty="0"/>
              <a:t>resonance</a:t>
            </a:r>
            <a:r>
              <a:rPr lang="el-GR" sz="3200" dirty="0"/>
              <a:t> </a:t>
            </a:r>
            <a:r>
              <a:rPr lang="en-US" sz="3200" dirty="0"/>
              <a:t>patterns)</a:t>
            </a:r>
            <a:endParaRPr sz="3200"/>
          </a:p>
        </p:txBody>
      </p:sp>
      <p:sp>
        <p:nvSpPr>
          <p:cNvPr id="463" name="Google Shape;463;p54"/>
          <p:cNvSpPr txBox="1">
            <a:spLocks noGrp="1"/>
          </p:cNvSpPr>
          <p:nvPr>
            <p:ph type="body" idx="1"/>
          </p:nvPr>
        </p:nvSpPr>
        <p:spPr>
          <a:xfrm>
            <a:off x="681038" y="1368426"/>
            <a:ext cx="8543925" cy="57467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r>
              <a:rPr lang="en-US" dirty="0"/>
              <a:t>https://www.youtube.com/watch?v=hIgmiDnmVdU</a:t>
            </a:r>
            <a:endParaRPr/>
          </a:p>
        </p:txBody>
      </p:sp>
      <p:pic>
        <p:nvPicPr>
          <p:cNvPr id="464" name="Google Shape;464;p54"/>
          <p:cNvPicPr preferRelativeResize="0"/>
          <p:nvPr/>
        </p:nvPicPr>
        <p:blipFill rotWithShape="1">
          <a:blip r:embed="rId3">
            <a:alphaModFix/>
          </a:blip>
          <a:srcRect/>
          <a:stretch/>
        </p:blipFill>
        <p:spPr>
          <a:xfrm>
            <a:off x="2909888" y="2222500"/>
            <a:ext cx="4075906" cy="4546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5"/>
          <p:cNvSpPr txBox="1">
            <a:spLocks noGrp="1"/>
          </p:cNvSpPr>
          <p:nvPr>
            <p:ph type="title"/>
          </p:nvPr>
        </p:nvSpPr>
        <p:spPr>
          <a:xfrm>
            <a:off x="1" y="123826"/>
            <a:ext cx="1387366" cy="618238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Font typeface="Calibri"/>
              <a:buNone/>
            </a:pPr>
            <a:r>
              <a:rPr lang="el-GR" sz="1800" dirty="0"/>
              <a:t/>
            </a:r>
            <a:br>
              <a:rPr lang="el-GR" sz="1800" dirty="0"/>
            </a:br>
            <a:r>
              <a:rPr lang="el-GR" sz="1800" dirty="0"/>
              <a:t/>
            </a:r>
            <a:br>
              <a:rPr lang="el-GR" sz="1800" dirty="0"/>
            </a:br>
            <a:r>
              <a:rPr lang="el-GR" sz="1800" dirty="0"/>
              <a:t/>
            </a:r>
            <a:br>
              <a:rPr lang="el-GR" sz="1800" dirty="0"/>
            </a:br>
            <a:r>
              <a:rPr lang="el-GR" sz="1800" dirty="0"/>
              <a:t/>
            </a:r>
            <a:br>
              <a:rPr lang="el-GR" sz="1800" dirty="0"/>
            </a:br>
            <a:r>
              <a:rPr lang="el-GR" sz="1800" dirty="0"/>
              <a:t/>
            </a:r>
            <a:br>
              <a:rPr lang="el-GR" sz="1800" dirty="0"/>
            </a:br>
            <a:r>
              <a:rPr lang="el-GR" sz="1800" dirty="0"/>
              <a:t/>
            </a:r>
            <a:br>
              <a:rPr lang="el-GR" sz="1800" dirty="0"/>
            </a:br>
            <a:r>
              <a:rPr lang="el-GR" sz="1800" dirty="0"/>
              <a:t>Μπορείτε να βρείτε ομοιότητες ανάμεσα σε κάποιο από τα Μαγικά Τετράγωνα και στα μεταλλικά πιάτα των μοτίβων αντήχησης;</a:t>
            </a:r>
            <a:br>
              <a:rPr lang="el-GR" sz="1800" dirty="0"/>
            </a:br>
            <a:r>
              <a:rPr lang="el-GR" sz="1800" dirty="0"/>
              <a:t/>
            </a:r>
            <a:br>
              <a:rPr lang="el-GR" sz="1800" dirty="0"/>
            </a:br>
            <a:endParaRPr sz="1800"/>
          </a:p>
        </p:txBody>
      </p:sp>
      <p:pic>
        <p:nvPicPr>
          <p:cNvPr id="471" name="Google Shape;471;p55"/>
          <p:cNvPicPr preferRelativeResize="0"/>
          <p:nvPr/>
        </p:nvPicPr>
        <p:blipFill rotWithShape="1">
          <a:blip r:embed="rId3">
            <a:alphaModFix/>
          </a:blip>
          <a:srcRect/>
          <a:stretch/>
        </p:blipFill>
        <p:spPr>
          <a:xfrm>
            <a:off x="5960564" y="0"/>
            <a:ext cx="3945436" cy="6858000"/>
          </a:xfrm>
          <a:prstGeom prst="rect">
            <a:avLst/>
          </a:prstGeom>
          <a:noFill/>
          <a:ln>
            <a:noFill/>
          </a:ln>
        </p:spPr>
      </p:pic>
      <p:graphicFrame>
        <p:nvGraphicFramePr>
          <p:cNvPr id="472" name="Google Shape;472;p55"/>
          <p:cNvGraphicFramePr/>
          <p:nvPr/>
        </p:nvGraphicFramePr>
        <p:xfrm>
          <a:off x="1423987" y="123825"/>
          <a:ext cx="2094800" cy="2035200"/>
        </p:xfrm>
        <a:graphic>
          <a:graphicData uri="http://schemas.openxmlformats.org/drawingml/2006/table">
            <a:tbl>
              <a:tblPr>
                <a:noFill/>
                <a:tableStyleId>{3A76E6A7-EE45-4E24-A935-81812902ED7C}</a:tableStyleId>
              </a:tblPr>
              <a:tblGrid>
                <a:gridCol w="261850">
                  <a:extLst>
                    <a:ext uri="{9D8B030D-6E8A-4147-A177-3AD203B41FA5}">
                      <a16:colId xmlns="" xmlns:a16="http://schemas.microsoft.com/office/drawing/2014/main" val="20000"/>
                    </a:ext>
                  </a:extLst>
                </a:gridCol>
                <a:gridCol w="261850">
                  <a:extLst>
                    <a:ext uri="{9D8B030D-6E8A-4147-A177-3AD203B41FA5}">
                      <a16:colId xmlns="" xmlns:a16="http://schemas.microsoft.com/office/drawing/2014/main" val="20001"/>
                    </a:ext>
                  </a:extLst>
                </a:gridCol>
                <a:gridCol w="261850">
                  <a:extLst>
                    <a:ext uri="{9D8B030D-6E8A-4147-A177-3AD203B41FA5}">
                      <a16:colId xmlns="" xmlns:a16="http://schemas.microsoft.com/office/drawing/2014/main" val="20002"/>
                    </a:ext>
                  </a:extLst>
                </a:gridCol>
                <a:gridCol w="261850">
                  <a:extLst>
                    <a:ext uri="{9D8B030D-6E8A-4147-A177-3AD203B41FA5}">
                      <a16:colId xmlns="" xmlns:a16="http://schemas.microsoft.com/office/drawing/2014/main" val="20003"/>
                    </a:ext>
                  </a:extLst>
                </a:gridCol>
                <a:gridCol w="261850">
                  <a:extLst>
                    <a:ext uri="{9D8B030D-6E8A-4147-A177-3AD203B41FA5}">
                      <a16:colId xmlns="" xmlns:a16="http://schemas.microsoft.com/office/drawing/2014/main" val="20004"/>
                    </a:ext>
                  </a:extLst>
                </a:gridCol>
                <a:gridCol w="261850">
                  <a:extLst>
                    <a:ext uri="{9D8B030D-6E8A-4147-A177-3AD203B41FA5}">
                      <a16:colId xmlns="" xmlns:a16="http://schemas.microsoft.com/office/drawing/2014/main" val="20005"/>
                    </a:ext>
                  </a:extLst>
                </a:gridCol>
                <a:gridCol w="261850">
                  <a:extLst>
                    <a:ext uri="{9D8B030D-6E8A-4147-A177-3AD203B41FA5}">
                      <a16:colId xmlns="" xmlns:a16="http://schemas.microsoft.com/office/drawing/2014/main" val="20006"/>
                    </a:ext>
                  </a:extLst>
                </a:gridCol>
                <a:gridCol w="261850">
                  <a:extLst>
                    <a:ext uri="{9D8B030D-6E8A-4147-A177-3AD203B41FA5}">
                      <a16:colId xmlns="" xmlns:a16="http://schemas.microsoft.com/office/drawing/2014/main" val="20007"/>
                    </a:ext>
                  </a:extLst>
                </a:gridCol>
              </a:tblGrid>
              <a:tr h="254400">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63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62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59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58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 xmlns:a16="http://schemas.microsoft.com/office/drawing/2014/main" val="10000"/>
                  </a:ext>
                </a:extLst>
              </a:tr>
              <a:tr h="254400">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56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10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11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53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52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14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15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49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extLst>
                  <a:ext uri="{0D108BD9-81ED-4DB2-BD59-A6C34878D82A}">
                    <a16:rowId xmlns="" xmlns:a16="http://schemas.microsoft.com/office/drawing/2014/main" val="10001"/>
                  </a:ext>
                </a:extLst>
              </a:tr>
              <a:tr h="254400">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48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18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19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45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44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22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23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41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extLst>
                  <a:ext uri="{0D108BD9-81ED-4DB2-BD59-A6C34878D82A}">
                    <a16:rowId xmlns="" xmlns:a16="http://schemas.microsoft.com/office/drawing/2014/main" val="10002"/>
                  </a:ext>
                </a:extLst>
              </a:tr>
              <a:tr h="254400">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25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39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38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28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29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35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34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32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 xmlns:a16="http://schemas.microsoft.com/office/drawing/2014/main" val="10003"/>
                  </a:ext>
                </a:extLst>
              </a:tr>
              <a:tr h="254400">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33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31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30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36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37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27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26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40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 xmlns:a16="http://schemas.microsoft.com/office/drawing/2014/main" val="10004"/>
                  </a:ext>
                </a:extLst>
              </a:tr>
              <a:tr h="254400">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24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42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43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21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20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46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47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17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extLst>
                  <a:ext uri="{0D108BD9-81ED-4DB2-BD59-A6C34878D82A}">
                    <a16:rowId xmlns="" xmlns:a16="http://schemas.microsoft.com/office/drawing/2014/main" val="10005"/>
                  </a:ext>
                </a:extLst>
              </a:tr>
              <a:tr h="254400">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16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50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51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13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12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54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55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extLst>
                  <a:ext uri="{0D108BD9-81ED-4DB2-BD59-A6C34878D82A}">
                    <a16:rowId xmlns="" xmlns:a16="http://schemas.microsoft.com/office/drawing/2014/main" val="10006"/>
                  </a:ext>
                </a:extLst>
              </a:tr>
              <a:tr h="254400">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57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60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61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BFBFBF"/>
                          </a:solidFill>
                          <a:latin typeface="Calibri"/>
                          <a:ea typeface="Calibri"/>
                          <a:cs typeface="Calibri"/>
                          <a:sym typeface="Calibri"/>
                        </a:rPr>
                        <a:t>64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 xmlns:a16="http://schemas.microsoft.com/office/drawing/2014/main" val="10007"/>
                  </a:ext>
                </a:extLst>
              </a:tr>
            </a:tbl>
          </a:graphicData>
        </a:graphic>
      </p:graphicFrame>
      <p:graphicFrame>
        <p:nvGraphicFramePr>
          <p:cNvPr id="473" name="Google Shape;473;p55"/>
          <p:cNvGraphicFramePr/>
          <p:nvPr/>
        </p:nvGraphicFramePr>
        <p:xfrm>
          <a:off x="1430632" y="2371726"/>
          <a:ext cx="2088000" cy="2052325"/>
        </p:xfrm>
        <a:graphic>
          <a:graphicData uri="http://schemas.openxmlformats.org/drawingml/2006/table">
            <a:tbl>
              <a:tblPr>
                <a:noFill/>
                <a:tableStyleId>{3A76E6A7-EE45-4E24-A935-81812902ED7C}</a:tableStyleId>
              </a:tblPr>
              <a:tblGrid>
                <a:gridCol w="348000">
                  <a:extLst>
                    <a:ext uri="{9D8B030D-6E8A-4147-A177-3AD203B41FA5}">
                      <a16:colId xmlns="" xmlns:a16="http://schemas.microsoft.com/office/drawing/2014/main" val="20000"/>
                    </a:ext>
                  </a:extLst>
                </a:gridCol>
                <a:gridCol w="348000">
                  <a:extLst>
                    <a:ext uri="{9D8B030D-6E8A-4147-A177-3AD203B41FA5}">
                      <a16:colId xmlns="" xmlns:a16="http://schemas.microsoft.com/office/drawing/2014/main" val="20001"/>
                    </a:ext>
                  </a:extLst>
                </a:gridCol>
                <a:gridCol w="348000">
                  <a:extLst>
                    <a:ext uri="{9D8B030D-6E8A-4147-A177-3AD203B41FA5}">
                      <a16:colId xmlns="" xmlns:a16="http://schemas.microsoft.com/office/drawing/2014/main" val="20002"/>
                    </a:ext>
                  </a:extLst>
                </a:gridCol>
                <a:gridCol w="348000">
                  <a:extLst>
                    <a:ext uri="{9D8B030D-6E8A-4147-A177-3AD203B41FA5}">
                      <a16:colId xmlns="" xmlns:a16="http://schemas.microsoft.com/office/drawing/2014/main" val="20003"/>
                    </a:ext>
                  </a:extLst>
                </a:gridCol>
                <a:gridCol w="348000">
                  <a:extLst>
                    <a:ext uri="{9D8B030D-6E8A-4147-A177-3AD203B41FA5}">
                      <a16:colId xmlns="" xmlns:a16="http://schemas.microsoft.com/office/drawing/2014/main" val="20004"/>
                    </a:ext>
                  </a:extLst>
                </a:gridCol>
                <a:gridCol w="348000">
                  <a:extLst>
                    <a:ext uri="{9D8B030D-6E8A-4147-A177-3AD203B41FA5}">
                      <a16:colId xmlns="" xmlns:a16="http://schemas.microsoft.com/office/drawing/2014/main" val="20005"/>
                    </a:ext>
                  </a:extLst>
                </a:gridCol>
              </a:tblGrid>
              <a:tr h="316575">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32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34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35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extLst>
                  <a:ext uri="{0D108BD9-81ED-4DB2-BD59-A6C34878D82A}">
                    <a16:rowId xmlns="" xmlns:a16="http://schemas.microsoft.com/office/drawing/2014/main" val="10000"/>
                  </a:ext>
                </a:extLst>
              </a:tr>
              <a:tr h="347150">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11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27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28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30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 xmlns:a16="http://schemas.microsoft.com/office/drawing/2014/main" val="10001"/>
                  </a:ext>
                </a:extLst>
              </a:tr>
              <a:tr h="347150">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19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14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16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15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23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24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 xmlns:a16="http://schemas.microsoft.com/office/drawing/2014/main" val="10002"/>
                  </a:ext>
                </a:extLst>
              </a:tr>
              <a:tr h="347150">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18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7D31"/>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20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22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21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17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13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7D31"/>
                    </a:solidFill>
                  </a:tcPr>
                </a:tc>
                <a:extLst>
                  <a:ext uri="{0D108BD9-81ED-4DB2-BD59-A6C34878D82A}">
                    <a16:rowId xmlns="" xmlns:a16="http://schemas.microsoft.com/office/drawing/2014/main" val="10003"/>
                  </a:ext>
                </a:extLst>
              </a:tr>
              <a:tr h="347150">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25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29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10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7D31"/>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7D31"/>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26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12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extLst>
                  <a:ext uri="{0D108BD9-81ED-4DB2-BD59-A6C34878D82A}">
                    <a16:rowId xmlns="" xmlns:a16="http://schemas.microsoft.com/office/drawing/2014/main" val="10004"/>
                  </a:ext>
                </a:extLst>
              </a:tr>
              <a:tr h="347150">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36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7D31"/>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33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F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D7D31"/>
                    </a:solidFill>
                  </a:tcPr>
                </a:tc>
                <a:tc>
                  <a:txBody>
                    <a:bodyPr/>
                    <a:lstStyle/>
                    <a:p>
                      <a:pPr marL="0" marR="0" lvl="0" indent="0" algn="ctr" rtl="0">
                        <a:spcBef>
                          <a:spcPts val="0"/>
                        </a:spcBef>
                        <a:spcAft>
                          <a:spcPts val="0"/>
                        </a:spcAft>
                        <a:buNone/>
                      </a:pPr>
                      <a:r>
                        <a:rPr lang="en-US" sz="1000" b="0" i="0" u="none" strike="noStrike">
                          <a:solidFill>
                            <a:srgbClr val="A5A5A5"/>
                          </a:solidFill>
                          <a:latin typeface="Calibri"/>
                          <a:ea typeface="Calibri"/>
                          <a:cs typeface="Calibri"/>
                          <a:sym typeface="Calibri"/>
                        </a:rPr>
                        <a:t>31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030A0"/>
                    </a:solidFill>
                  </a:tcPr>
                </a:tc>
                <a:extLst>
                  <a:ext uri="{0D108BD9-81ED-4DB2-BD59-A6C34878D82A}">
                    <a16:rowId xmlns="" xmlns:a16="http://schemas.microsoft.com/office/drawing/2014/main" val="10005"/>
                  </a:ext>
                </a:extLst>
              </a:tr>
            </a:tbl>
          </a:graphicData>
        </a:graphic>
      </p:graphicFrame>
      <p:graphicFrame>
        <p:nvGraphicFramePr>
          <p:cNvPr id="474" name="Google Shape;474;p55"/>
          <p:cNvGraphicFramePr/>
          <p:nvPr/>
        </p:nvGraphicFramePr>
        <p:xfrm>
          <a:off x="1423987" y="4627880"/>
          <a:ext cx="2094800" cy="2052400"/>
        </p:xfrm>
        <a:graphic>
          <a:graphicData uri="http://schemas.openxmlformats.org/drawingml/2006/table">
            <a:tbl>
              <a:tblPr>
                <a:noFill/>
                <a:tableStyleId>{3A76E6A7-EE45-4E24-A935-81812902ED7C}</a:tableStyleId>
              </a:tblPr>
              <a:tblGrid>
                <a:gridCol w="261850">
                  <a:extLst>
                    <a:ext uri="{9D8B030D-6E8A-4147-A177-3AD203B41FA5}">
                      <a16:colId xmlns="" xmlns:a16="http://schemas.microsoft.com/office/drawing/2014/main" val="20000"/>
                    </a:ext>
                  </a:extLst>
                </a:gridCol>
                <a:gridCol w="261850">
                  <a:extLst>
                    <a:ext uri="{9D8B030D-6E8A-4147-A177-3AD203B41FA5}">
                      <a16:colId xmlns="" xmlns:a16="http://schemas.microsoft.com/office/drawing/2014/main" val="20001"/>
                    </a:ext>
                  </a:extLst>
                </a:gridCol>
                <a:gridCol w="261850">
                  <a:extLst>
                    <a:ext uri="{9D8B030D-6E8A-4147-A177-3AD203B41FA5}">
                      <a16:colId xmlns="" xmlns:a16="http://schemas.microsoft.com/office/drawing/2014/main" val="20002"/>
                    </a:ext>
                  </a:extLst>
                </a:gridCol>
                <a:gridCol w="261850">
                  <a:extLst>
                    <a:ext uri="{9D8B030D-6E8A-4147-A177-3AD203B41FA5}">
                      <a16:colId xmlns="" xmlns:a16="http://schemas.microsoft.com/office/drawing/2014/main" val="20003"/>
                    </a:ext>
                  </a:extLst>
                </a:gridCol>
                <a:gridCol w="261850">
                  <a:extLst>
                    <a:ext uri="{9D8B030D-6E8A-4147-A177-3AD203B41FA5}">
                      <a16:colId xmlns="" xmlns:a16="http://schemas.microsoft.com/office/drawing/2014/main" val="20004"/>
                    </a:ext>
                  </a:extLst>
                </a:gridCol>
                <a:gridCol w="261850">
                  <a:extLst>
                    <a:ext uri="{9D8B030D-6E8A-4147-A177-3AD203B41FA5}">
                      <a16:colId xmlns="" xmlns:a16="http://schemas.microsoft.com/office/drawing/2014/main" val="20005"/>
                    </a:ext>
                  </a:extLst>
                </a:gridCol>
                <a:gridCol w="261850">
                  <a:extLst>
                    <a:ext uri="{9D8B030D-6E8A-4147-A177-3AD203B41FA5}">
                      <a16:colId xmlns="" xmlns:a16="http://schemas.microsoft.com/office/drawing/2014/main" val="20006"/>
                    </a:ext>
                  </a:extLst>
                </a:gridCol>
                <a:gridCol w="261850">
                  <a:extLst>
                    <a:ext uri="{9D8B030D-6E8A-4147-A177-3AD203B41FA5}">
                      <a16:colId xmlns="" xmlns:a16="http://schemas.microsoft.com/office/drawing/2014/main" val="20007"/>
                    </a:ext>
                  </a:extLst>
                </a:gridCol>
              </a:tblGrid>
              <a:tr h="256550">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63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61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60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58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extLst>
                  <a:ext uri="{0D108BD9-81ED-4DB2-BD59-A6C34878D82A}">
                    <a16:rowId xmlns="" xmlns:a16="http://schemas.microsoft.com/office/drawing/2014/main" val="10000"/>
                  </a:ext>
                </a:extLst>
              </a:tr>
              <a:tr h="256550">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56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55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11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12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13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14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50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49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extLst>
                  <a:ext uri="{0D108BD9-81ED-4DB2-BD59-A6C34878D82A}">
                    <a16:rowId xmlns="" xmlns:a16="http://schemas.microsoft.com/office/drawing/2014/main" val="10001"/>
                  </a:ext>
                </a:extLst>
              </a:tr>
              <a:tr h="256550">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17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18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46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45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44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43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23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24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extLst>
                  <a:ext uri="{0D108BD9-81ED-4DB2-BD59-A6C34878D82A}">
                    <a16:rowId xmlns="" xmlns:a16="http://schemas.microsoft.com/office/drawing/2014/main" val="10002"/>
                  </a:ext>
                </a:extLst>
              </a:tr>
              <a:tr h="256550">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40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26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38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28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29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35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31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33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extLst>
                  <a:ext uri="{0D108BD9-81ED-4DB2-BD59-A6C34878D82A}">
                    <a16:rowId xmlns="" xmlns:a16="http://schemas.microsoft.com/office/drawing/2014/main" val="10003"/>
                  </a:ext>
                </a:extLst>
              </a:tr>
              <a:tr h="256550">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32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34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30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36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37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27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39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25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extLst>
                  <a:ext uri="{0D108BD9-81ED-4DB2-BD59-A6C34878D82A}">
                    <a16:rowId xmlns="" xmlns:a16="http://schemas.microsoft.com/office/drawing/2014/main" val="10004"/>
                  </a:ext>
                </a:extLst>
              </a:tr>
              <a:tr h="256550">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41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42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22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21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20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19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47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48</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extLst>
                  <a:ext uri="{0D108BD9-81ED-4DB2-BD59-A6C34878D82A}">
                    <a16:rowId xmlns="" xmlns:a16="http://schemas.microsoft.com/office/drawing/2014/main" val="10005"/>
                  </a:ext>
                </a:extLst>
              </a:tr>
              <a:tr h="256550">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16</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15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51</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52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53</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54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10</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extLst>
                  <a:ext uri="{0D108BD9-81ED-4DB2-BD59-A6C34878D82A}">
                    <a16:rowId xmlns="" xmlns:a16="http://schemas.microsoft.com/office/drawing/2014/main" val="10006"/>
                  </a:ext>
                </a:extLst>
              </a:tr>
              <a:tr h="256550">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57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7</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59</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5</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62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2</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64</a:t>
                      </a:r>
                      <a:endParaRPr/>
                    </a:p>
                  </a:txBody>
                  <a:tcPr marL="10325" marR="10325" marT="1270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0000"/>
                    </a:solidFill>
                  </a:tcPr>
                </a:tc>
                <a:extLst>
                  <a:ext uri="{0D108BD9-81ED-4DB2-BD59-A6C34878D82A}">
                    <a16:rowId xmlns="" xmlns:a16="http://schemas.microsoft.com/office/drawing/2014/main" val="10007"/>
                  </a:ext>
                </a:extLst>
              </a:tr>
            </a:tbl>
          </a:graphicData>
        </a:graphic>
      </p:graphicFrame>
      <p:graphicFrame>
        <p:nvGraphicFramePr>
          <p:cNvPr id="475" name="Google Shape;475;p55"/>
          <p:cNvGraphicFramePr/>
          <p:nvPr/>
        </p:nvGraphicFramePr>
        <p:xfrm>
          <a:off x="3628524" y="123825"/>
          <a:ext cx="2088125" cy="2052375"/>
        </p:xfrm>
        <a:graphic>
          <a:graphicData uri="http://schemas.openxmlformats.org/drawingml/2006/table">
            <a:tbl>
              <a:tblPr>
                <a:noFill/>
                <a:tableStyleId>{3A76E6A7-EE45-4E24-A935-81812902ED7C}</a:tableStyleId>
              </a:tblPr>
              <a:tblGrid>
                <a:gridCol w="417625">
                  <a:extLst>
                    <a:ext uri="{9D8B030D-6E8A-4147-A177-3AD203B41FA5}">
                      <a16:colId xmlns="" xmlns:a16="http://schemas.microsoft.com/office/drawing/2014/main" val="20000"/>
                    </a:ext>
                  </a:extLst>
                </a:gridCol>
                <a:gridCol w="417625">
                  <a:extLst>
                    <a:ext uri="{9D8B030D-6E8A-4147-A177-3AD203B41FA5}">
                      <a16:colId xmlns="" xmlns:a16="http://schemas.microsoft.com/office/drawing/2014/main" val="20001"/>
                    </a:ext>
                  </a:extLst>
                </a:gridCol>
                <a:gridCol w="417625">
                  <a:extLst>
                    <a:ext uri="{9D8B030D-6E8A-4147-A177-3AD203B41FA5}">
                      <a16:colId xmlns="" xmlns:a16="http://schemas.microsoft.com/office/drawing/2014/main" val="20002"/>
                    </a:ext>
                  </a:extLst>
                </a:gridCol>
                <a:gridCol w="417625">
                  <a:extLst>
                    <a:ext uri="{9D8B030D-6E8A-4147-A177-3AD203B41FA5}">
                      <a16:colId xmlns="" xmlns:a16="http://schemas.microsoft.com/office/drawing/2014/main" val="20003"/>
                    </a:ext>
                  </a:extLst>
                </a:gridCol>
                <a:gridCol w="417625">
                  <a:extLst>
                    <a:ext uri="{9D8B030D-6E8A-4147-A177-3AD203B41FA5}">
                      <a16:colId xmlns="" xmlns:a16="http://schemas.microsoft.com/office/drawing/2014/main" val="20004"/>
                    </a:ext>
                  </a:extLst>
                </a:gridCol>
              </a:tblGrid>
              <a:tr h="410475">
                <a:tc>
                  <a:txBody>
                    <a:bodyPr/>
                    <a:lstStyle/>
                    <a:p>
                      <a:pPr marL="0" marR="0" lvl="0" indent="0" algn="ctr" rtl="0">
                        <a:spcBef>
                          <a:spcPts val="0"/>
                        </a:spcBef>
                        <a:spcAft>
                          <a:spcPts val="0"/>
                        </a:spcAft>
                        <a:buNone/>
                      </a:pPr>
                      <a:r>
                        <a:rPr lang="en-US" sz="1050" b="0" i="0" u="none" strike="noStrike">
                          <a:solidFill>
                            <a:srgbClr val="FFFFFF"/>
                          </a:solidFill>
                          <a:latin typeface="Calibri"/>
                          <a:ea typeface="Calibri"/>
                          <a:cs typeface="Calibri"/>
                          <a:sym typeface="Calibri"/>
                        </a:rPr>
                        <a:t>-9</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1050" b="0" i="0" u="none" strike="noStrike">
                          <a:solidFill>
                            <a:srgbClr val="000000"/>
                          </a:solidFill>
                          <a:latin typeface="Calibri"/>
                          <a:ea typeface="Calibri"/>
                          <a:cs typeface="Calibri"/>
                          <a:sym typeface="Calibri"/>
                        </a:rPr>
                        <a:t>12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833C0C"/>
                    </a:solidFill>
                  </a:tcPr>
                </a:tc>
                <a:tc>
                  <a:txBody>
                    <a:bodyPr/>
                    <a:lstStyle/>
                    <a:p>
                      <a:pPr marL="0" marR="0" lvl="0" indent="0" algn="ctr" rtl="0">
                        <a:spcBef>
                          <a:spcPts val="0"/>
                        </a:spcBef>
                        <a:spcAft>
                          <a:spcPts val="0"/>
                        </a:spcAft>
                        <a:buNone/>
                      </a:pPr>
                      <a:r>
                        <a:rPr lang="en-US" sz="1050" b="0" i="0" u="none" strike="noStrike">
                          <a:solidFill>
                            <a:srgbClr val="000000"/>
                          </a:solidFill>
                          <a:latin typeface="Calibri"/>
                          <a:ea typeface="Calibri"/>
                          <a:cs typeface="Calibri"/>
                          <a:sym typeface="Calibri"/>
                        </a:rPr>
                        <a:t>5</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50" b="0" i="0" u="none" strike="noStrike">
                          <a:solidFill>
                            <a:srgbClr val="FFFFFF"/>
                          </a:solidFill>
                          <a:latin typeface="Calibri"/>
                          <a:ea typeface="Calibri"/>
                          <a:cs typeface="Calibri"/>
                          <a:sym typeface="Calibri"/>
                        </a:rPr>
                        <a:t>-2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4B084"/>
                    </a:solidFill>
                  </a:tcPr>
                </a:tc>
                <a:tc>
                  <a:txBody>
                    <a:bodyPr/>
                    <a:lstStyle/>
                    <a:p>
                      <a:pPr marL="0" marR="0" lvl="0" indent="0" algn="ctr" rtl="0">
                        <a:spcBef>
                          <a:spcPts val="0"/>
                        </a:spcBef>
                        <a:spcAft>
                          <a:spcPts val="0"/>
                        </a:spcAft>
                        <a:buNone/>
                      </a:pPr>
                      <a:r>
                        <a:rPr lang="en-US" sz="1050" b="0" i="0" u="none" strike="noStrike">
                          <a:solidFill>
                            <a:srgbClr val="FFFFFF"/>
                          </a:solidFill>
                          <a:latin typeface="Calibri"/>
                          <a:ea typeface="Calibri"/>
                          <a:cs typeface="Calibri"/>
                          <a:sym typeface="Calibri"/>
                        </a:rPr>
                        <a:t>-6</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7D31"/>
                    </a:solidFill>
                  </a:tcPr>
                </a:tc>
                <a:extLst>
                  <a:ext uri="{0D108BD9-81ED-4DB2-BD59-A6C34878D82A}">
                    <a16:rowId xmlns="" xmlns:a16="http://schemas.microsoft.com/office/drawing/2014/main" val="10000"/>
                  </a:ext>
                </a:extLst>
              </a:tr>
              <a:tr h="410475">
                <a:tc>
                  <a:txBody>
                    <a:bodyPr/>
                    <a:lstStyle/>
                    <a:p>
                      <a:pPr marL="0" marR="0" lvl="0" indent="0" algn="ctr" rtl="0">
                        <a:spcBef>
                          <a:spcPts val="0"/>
                        </a:spcBef>
                        <a:spcAft>
                          <a:spcPts val="0"/>
                        </a:spcAft>
                        <a:buNone/>
                      </a:pPr>
                      <a:r>
                        <a:rPr lang="en-US" sz="1050" b="0" i="0" u="none" strike="noStrike">
                          <a:solidFill>
                            <a:srgbClr val="000000"/>
                          </a:solidFill>
                          <a:latin typeface="Calibri"/>
                          <a:ea typeface="Calibri"/>
                          <a:cs typeface="Calibri"/>
                          <a:sym typeface="Calibri"/>
                        </a:rPr>
                        <a:t>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50" b="0" i="0" u="none" strike="noStrike">
                          <a:solidFill>
                            <a:srgbClr val="000000"/>
                          </a:solidFill>
                          <a:latin typeface="Calibri"/>
                          <a:ea typeface="Calibri"/>
                          <a:cs typeface="Calibri"/>
                          <a:sym typeface="Calibri"/>
                        </a:rPr>
                        <a:t>7</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US" sz="1050" b="0" i="0" u="none" strike="noStrike">
                          <a:solidFill>
                            <a:srgbClr val="FFFFFF"/>
                          </a:solidFill>
                          <a:latin typeface="Calibri"/>
                          <a:ea typeface="Calibri"/>
                          <a:cs typeface="Calibri"/>
                          <a:sym typeface="Calibri"/>
                        </a:rPr>
                        <a:t>-11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spcBef>
                          <a:spcPts val="0"/>
                        </a:spcBef>
                        <a:spcAft>
                          <a:spcPts val="0"/>
                        </a:spcAft>
                        <a:buNone/>
                      </a:pPr>
                      <a:r>
                        <a:rPr lang="en-US" sz="1050" b="0" i="0" u="none" strike="noStrike">
                          <a:solidFill>
                            <a:srgbClr val="000000"/>
                          </a:solidFill>
                          <a:latin typeface="Calibri"/>
                          <a:ea typeface="Calibri"/>
                          <a:cs typeface="Calibri"/>
                          <a:sym typeface="Calibri"/>
                        </a:rPr>
                        <a:t>4</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1050" b="0" i="0" u="none" strike="noStrike">
                          <a:solidFill>
                            <a:srgbClr val="FFFFFF"/>
                          </a:solidFill>
                          <a:latin typeface="Calibri"/>
                          <a:ea typeface="Calibri"/>
                          <a:cs typeface="Calibri"/>
                          <a:sym typeface="Calibri"/>
                        </a:rPr>
                        <a:t>-1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extLst>
                  <a:ext uri="{0D108BD9-81ED-4DB2-BD59-A6C34878D82A}">
                    <a16:rowId xmlns="" xmlns:a16="http://schemas.microsoft.com/office/drawing/2014/main" val="10001"/>
                  </a:ext>
                </a:extLst>
              </a:tr>
              <a:tr h="410475">
                <a:tc>
                  <a:txBody>
                    <a:bodyPr/>
                    <a:lstStyle/>
                    <a:p>
                      <a:pPr marL="0" marR="0" lvl="0" indent="0" algn="ctr" rtl="0">
                        <a:spcBef>
                          <a:spcPts val="0"/>
                        </a:spcBef>
                        <a:spcAft>
                          <a:spcPts val="0"/>
                        </a:spcAft>
                        <a:buNone/>
                      </a:pPr>
                      <a:r>
                        <a:rPr lang="en-US" sz="1050" b="0" i="0" u="none" strike="noStrike">
                          <a:solidFill>
                            <a:srgbClr val="FFFFFF"/>
                          </a:solidFill>
                          <a:latin typeface="Calibri"/>
                          <a:ea typeface="Calibri"/>
                          <a:cs typeface="Calibri"/>
                          <a:sym typeface="Calibri"/>
                        </a:rPr>
                        <a:t>-8</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4CA93"/>
                    </a:solidFill>
                  </a:tcPr>
                </a:tc>
                <a:tc>
                  <a:txBody>
                    <a:bodyPr/>
                    <a:lstStyle/>
                    <a:p>
                      <a:pPr marL="0" marR="0" lvl="0" indent="0" algn="ctr" rtl="0">
                        <a:spcBef>
                          <a:spcPts val="0"/>
                        </a:spcBef>
                        <a:spcAft>
                          <a:spcPts val="0"/>
                        </a:spcAft>
                        <a:buNone/>
                      </a:pPr>
                      <a:r>
                        <a:rPr lang="en-US" sz="1050" b="0" i="0" u="none" strike="noStrike">
                          <a:solidFill>
                            <a:srgbClr val="FFFFFF"/>
                          </a:solidFill>
                          <a:latin typeface="Calibri"/>
                          <a:ea typeface="Calibri"/>
                          <a:cs typeface="Calibri"/>
                          <a:sym typeface="Calibri"/>
                        </a:rPr>
                        <a:t>-3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FFFB8"/>
                    </a:solidFill>
                  </a:tcPr>
                </a:tc>
                <a:tc>
                  <a:txBody>
                    <a:bodyPr/>
                    <a:lstStyle/>
                    <a:p>
                      <a:pPr marL="0" marR="0" lvl="0" indent="0" algn="ctr" rtl="0">
                        <a:spcBef>
                          <a:spcPts val="0"/>
                        </a:spcBef>
                        <a:spcAft>
                          <a:spcPts val="0"/>
                        </a:spcAft>
                        <a:buNone/>
                      </a:pPr>
                      <a:r>
                        <a:rPr lang="en-US" sz="1050" b="0" i="0" u="none" strike="noStrike">
                          <a:solidFill>
                            <a:srgbClr val="000000"/>
                          </a:solidFill>
                          <a:latin typeface="Calibri"/>
                          <a:ea typeface="Calibri"/>
                          <a:cs typeface="Calibri"/>
                          <a:sym typeface="Calibri"/>
                        </a:rPr>
                        <a:t>0</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050" b="0" i="0" u="none" strike="noStrike">
                          <a:solidFill>
                            <a:srgbClr val="000000"/>
                          </a:solidFill>
                          <a:latin typeface="Calibri"/>
                          <a:ea typeface="Calibri"/>
                          <a:cs typeface="Calibri"/>
                          <a:sym typeface="Calibri"/>
                        </a:rPr>
                        <a:t>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FFFB8"/>
                    </a:solidFill>
                  </a:tcPr>
                </a:tc>
                <a:tc>
                  <a:txBody>
                    <a:bodyPr/>
                    <a:lstStyle/>
                    <a:p>
                      <a:pPr marL="0" marR="0" lvl="0" indent="0" algn="ctr" rtl="0">
                        <a:spcBef>
                          <a:spcPts val="0"/>
                        </a:spcBef>
                        <a:spcAft>
                          <a:spcPts val="0"/>
                        </a:spcAft>
                        <a:buNone/>
                      </a:pPr>
                      <a:r>
                        <a:rPr lang="en-US" sz="1050" b="0" i="0" u="none" strike="noStrike">
                          <a:solidFill>
                            <a:srgbClr val="000000"/>
                          </a:solidFill>
                          <a:latin typeface="Calibri"/>
                          <a:ea typeface="Calibri"/>
                          <a:cs typeface="Calibri"/>
                          <a:sym typeface="Calibri"/>
                        </a:rPr>
                        <a:t>8</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4CA93"/>
                    </a:solidFill>
                  </a:tcPr>
                </a:tc>
                <a:extLst>
                  <a:ext uri="{0D108BD9-81ED-4DB2-BD59-A6C34878D82A}">
                    <a16:rowId xmlns="" xmlns:a16="http://schemas.microsoft.com/office/drawing/2014/main" val="10002"/>
                  </a:ext>
                </a:extLst>
              </a:tr>
              <a:tr h="410475">
                <a:tc>
                  <a:txBody>
                    <a:bodyPr/>
                    <a:lstStyle/>
                    <a:p>
                      <a:pPr marL="0" marR="0" lvl="0" indent="0" algn="ctr" rtl="0">
                        <a:spcBef>
                          <a:spcPts val="0"/>
                        </a:spcBef>
                        <a:spcAft>
                          <a:spcPts val="0"/>
                        </a:spcAft>
                        <a:buNone/>
                      </a:pPr>
                      <a:r>
                        <a:rPr lang="en-US" sz="1050" b="0" i="0" u="none" strike="noStrike">
                          <a:solidFill>
                            <a:srgbClr val="000000"/>
                          </a:solidFill>
                          <a:latin typeface="Calibri"/>
                          <a:ea typeface="Calibri"/>
                          <a:cs typeface="Calibri"/>
                          <a:sym typeface="Calibri"/>
                        </a:rPr>
                        <a:t>10</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2060"/>
                    </a:solidFill>
                  </a:tcPr>
                </a:tc>
                <a:tc>
                  <a:txBody>
                    <a:bodyPr/>
                    <a:lstStyle/>
                    <a:p>
                      <a:pPr marL="0" marR="0" lvl="0" indent="0" algn="ctr" rtl="0">
                        <a:spcBef>
                          <a:spcPts val="0"/>
                        </a:spcBef>
                        <a:spcAft>
                          <a:spcPts val="0"/>
                        </a:spcAft>
                        <a:buNone/>
                      </a:pPr>
                      <a:r>
                        <a:rPr lang="en-US" sz="1050" b="0" i="0" u="none" strike="noStrike">
                          <a:solidFill>
                            <a:srgbClr val="FFFFFF"/>
                          </a:solidFill>
                          <a:latin typeface="Calibri"/>
                          <a:ea typeface="Calibri"/>
                          <a:cs typeface="Calibri"/>
                          <a:sym typeface="Calibri"/>
                        </a:rPr>
                        <a:t>-4</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spcBef>
                          <a:spcPts val="0"/>
                        </a:spcBef>
                        <a:spcAft>
                          <a:spcPts val="0"/>
                        </a:spcAft>
                        <a:buNone/>
                      </a:pPr>
                      <a:r>
                        <a:rPr lang="en-US" sz="1050" b="0" i="0" u="none" strike="noStrike">
                          <a:solidFill>
                            <a:srgbClr val="000000"/>
                          </a:solidFill>
                          <a:latin typeface="Calibri"/>
                          <a:ea typeface="Calibri"/>
                          <a:cs typeface="Calibri"/>
                          <a:sym typeface="Calibri"/>
                        </a:rPr>
                        <a:t>11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spcBef>
                          <a:spcPts val="0"/>
                        </a:spcBef>
                        <a:spcAft>
                          <a:spcPts val="0"/>
                        </a:spcAft>
                        <a:buNone/>
                      </a:pPr>
                      <a:r>
                        <a:rPr lang="en-US" sz="1050" b="0" i="0" u="none" strike="noStrike">
                          <a:solidFill>
                            <a:srgbClr val="FFFFFF"/>
                          </a:solidFill>
                          <a:latin typeface="Calibri"/>
                          <a:ea typeface="Calibri"/>
                          <a:cs typeface="Calibri"/>
                          <a:sym typeface="Calibri"/>
                        </a:rPr>
                        <a:t>-7</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en-US" sz="1050" b="0" i="0" u="none" strike="noStrike">
                          <a:solidFill>
                            <a:srgbClr val="FFFFFF"/>
                          </a:solidFill>
                          <a:latin typeface="Calibri"/>
                          <a:ea typeface="Calibri"/>
                          <a:cs typeface="Calibri"/>
                          <a:sym typeface="Calibri"/>
                        </a:rPr>
                        <a:t>-10</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2060"/>
                    </a:solidFill>
                  </a:tcPr>
                </a:tc>
                <a:extLst>
                  <a:ext uri="{0D108BD9-81ED-4DB2-BD59-A6C34878D82A}">
                    <a16:rowId xmlns="" xmlns:a16="http://schemas.microsoft.com/office/drawing/2014/main" val="10003"/>
                  </a:ext>
                </a:extLst>
              </a:tr>
              <a:tr h="410475">
                <a:tc>
                  <a:txBody>
                    <a:bodyPr/>
                    <a:lstStyle/>
                    <a:p>
                      <a:pPr marL="0" marR="0" lvl="0" indent="0" algn="ctr" rtl="0">
                        <a:spcBef>
                          <a:spcPts val="0"/>
                        </a:spcBef>
                        <a:spcAft>
                          <a:spcPts val="0"/>
                        </a:spcAft>
                        <a:buNone/>
                      </a:pPr>
                      <a:r>
                        <a:rPr lang="en-US" sz="1050" b="0" i="0" u="none" strike="noStrike">
                          <a:solidFill>
                            <a:srgbClr val="000000"/>
                          </a:solidFill>
                          <a:latin typeface="Calibri"/>
                          <a:ea typeface="Calibri"/>
                          <a:cs typeface="Calibri"/>
                          <a:sym typeface="Calibri"/>
                        </a:rPr>
                        <a:t>6</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D7D31"/>
                    </a:solidFill>
                  </a:tcPr>
                </a:tc>
                <a:tc>
                  <a:txBody>
                    <a:bodyPr/>
                    <a:lstStyle/>
                    <a:p>
                      <a:pPr marL="0" marR="0" lvl="0" indent="0" algn="ctr" rtl="0">
                        <a:spcBef>
                          <a:spcPts val="0"/>
                        </a:spcBef>
                        <a:spcAft>
                          <a:spcPts val="0"/>
                        </a:spcAft>
                        <a:buNone/>
                      </a:pPr>
                      <a:r>
                        <a:rPr lang="en-US" sz="1050" b="0" i="0" u="none" strike="noStrike">
                          <a:solidFill>
                            <a:srgbClr val="FFFFFF"/>
                          </a:solidFill>
                          <a:latin typeface="Calibri"/>
                          <a:ea typeface="Calibri"/>
                          <a:cs typeface="Calibri"/>
                          <a:sym typeface="Calibri"/>
                        </a:rPr>
                        <a:t>-12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833C0C"/>
                    </a:solidFill>
                  </a:tcPr>
                </a:tc>
                <a:tc>
                  <a:txBody>
                    <a:bodyPr/>
                    <a:lstStyle/>
                    <a:p>
                      <a:pPr marL="0" marR="0" lvl="0" indent="0" algn="ctr" rtl="0">
                        <a:spcBef>
                          <a:spcPts val="0"/>
                        </a:spcBef>
                        <a:spcAft>
                          <a:spcPts val="0"/>
                        </a:spcAft>
                        <a:buNone/>
                      </a:pPr>
                      <a:r>
                        <a:rPr lang="en-US" sz="1050" b="0" i="0" u="none" strike="noStrike">
                          <a:solidFill>
                            <a:srgbClr val="FFFFFF"/>
                          </a:solidFill>
                          <a:latin typeface="Calibri"/>
                          <a:ea typeface="Calibri"/>
                          <a:cs typeface="Calibri"/>
                          <a:sym typeface="Calibri"/>
                        </a:rPr>
                        <a:t>-5</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0000"/>
                    </a:solidFill>
                  </a:tcPr>
                </a:tc>
                <a:tc>
                  <a:txBody>
                    <a:bodyPr/>
                    <a:lstStyle/>
                    <a:p>
                      <a:pPr marL="0" marR="0" lvl="0" indent="0" algn="ctr" rtl="0">
                        <a:spcBef>
                          <a:spcPts val="0"/>
                        </a:spcBef>
                        <a:spcAft>
                          <a:spcPts val="0"/>
                        </a:spcAft>
                        <a:buNone/>
                      </a:pPr>
                      <a:r>
                        <a:rPr lang="en-US" sz="1050" b="0" i="0" u="none" strike="noStrike">
                          <a:solidFill>
                            <a:srgbClr val="000000"/>
                          </a:solidFill>
                          <a:latin typeface="Calibri"/>
                          <a:ea typeface="Calibri"/>
                          <a:cs typeface="Calibri"/>
                          <a:sym typeface="Calibri"/>
                        </a:rPr>
                        <a:t>2</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4B084"/>
                    </a:solidFill>
                  </a:tcPr>
                </a:tc>
                <a:tc>
                  <a:txBody>
                    <a:bodyPr/>
                    <a:lstStyle/>
                    <a:p>
                      <a:pPr marL="0" marR="0" lvl="0" indent="0" algn="ctr" rtl="0">
                        <a:spcBef>
                          <a:spcPts val="0"/>
                        </a:spcBef>
                        <a:spcAft>
                          <a:spcPts val="0"/>
                        </a:spcAft>
                        <a:buNone/>
                      </a:pPr>
                      <a:r>
                        <a:rPr lang="en-US" sz="1050" b="0" i="0" u="none" strike="noStrike">
                          <a:solidFill>
                            <a:srgbClr val="000000"/>
                          </a:solidFill>
                          <a:latin typeface="Calibri"/>
                          <a:ea typeface="Calibri"/>
                          <a:cs typeface="Calibri"/>
                          <a:sym typeface="Calibri"/>
                        </a:rPr>
                        <a:t>9</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extLst>
                  <a:ext uri="{0D108BD9-81ED-4DB2-BD59-A6C34878D82A}">
                    <a16:rowId xmlns="" xmlns:a16="http://schemas.microsoft.com/office/drawing/2014/main" val="10004"/>
                  </a:ext>
                </a:extLst>
              </a:tr>
            </a:tbl>
          </a:graphicData>
        </a:graphic>
      </p:graphicFrame>
      <p:graphicFrame>
        <p:nvGraphicFramePr>
          <p:cNvPr id="476" name="Google Shape;476;p55"/>
          <p:cNvGraphicFramePr/>
          <p:nvPr/>
        </p:nvGraphicFramePr>
        <p:xfrm>
          <a:off x="3640686" y="2362836"/>
          <a:ext cx="2075900" cy="2061200"/>
        </p:xfrm>
        <a:graphic>
          <a:graphicData uri="http://schemas.openxmlformats.org/drawingml/2006/table">
            <a:tbl>
              <a:tblPr>
                <a:noFill/>
                <a:tableStyleId>{3A76E6A7-EE45-4E24-A935-81812902ED7C}</a:tableStyleId>
              </a:tblPr>
              <a:tblGrid>
                <a:gridCol w="518975">
                  <a:extLst>
                    <a:ext uri="{9D8B030D-6E8A-4147-A177-3AD203B41FA5}">
                      <a16:colId xmlns="" xmlns:a16="http://schemas.microsoft.com/office/drawing/2014/main" val="20000"/>
                    </a:ext>
                  </a:extLst>
                </a:gridCol>
                <a:gridCol w="518975">
                  <a:extLst>
                    <a:ext uri="{9D8B030D-6E8A-4147-A177-3AD203B41FA5}">
                      <a16:colId xmlns="" xmlns:a16="http://schemas.microsoft.com/office/drawing/2014/main" val="20001"/>
                    </a:ext>
                  </a:extLst>
                </a:gridCol>
                <a:gridCol w="518975">
                  <a:extLst>
                    <a:ext uri="{9D8B030D-6E8A-4147-A177-3AD203B41FA5}">
                      <a16:colId xmlns="" xmlns:a16="http://schemas.microsoft.com/office/drawing/2014/main" val="20002"/>
                    </a:ext>
                  </a:extLst>
                </a:gridCol>
                <a:gridCol w="518975">
                  <a:extLst>
                    <a:ext uri="{9D8B030D-6E8A-4147-A177-3AD203B41FA5}">
                      <a16:colId xmlns="" xmlns:a16="http://schemas.microsoft.com/office/drawing/2014/main" val="20003"/>
                    </a:ext>
                  </a:extLst>
                </a:gridCol>
              </a:tblGrid>
              <a:tr h="515300">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D966"/>
                    </a:solidFill>
                  </a:tcPr>
                </a:tc>
                <a:tc>
                  <a:txBody>
                    <a:bodyPr/>
                    <a:lstStyle/>
                    <a:p>
                      <a:pPr marL="0" marR="0" lvl="0" indent="0" algn="ctr" rtl="0">
                        <a:spcBef>
                          <a:spcPts val="0"/>
                        </a:spcBef>
                        <a:spcAft>
                          <a:spcPts val="0"/>
                        </a:spcAft>
                        <a:buNone/>
                      </a:pPr>
                      <a:r>
                        <a:rPr lang="en-US" sz="1000" b="0" i="0" u="none" strike="noStrike">
                          <a:solidFill>
                            <a:srgbClr val="FFFFFF"/>
                          </a:solidFill>
                          <a:latin typeface="Calibri"/>
                          <a:ea typeface="Calibri"/>
                          <a:cs typeface="Calibri"/>
                          <a:sym typeface="Calibri"/>
                        </a:rPr>
                        <a:t>-3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11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48235"/>
                    </a:solidFill>
                  </a:tcPr>
                </a:tc>
                <a:tc>
                  <a:txBody>
                    <a:bodyPr/>
                    <a:lstStyle/>
                    <a:p>
                      <a:pPr marL="0" marR="0" lvl="0" indent="0" algn="ctr" rtl="0">
                        <a:spcBef>
                          <a:spcPts val="0"/>
                        </a:spcBef>
                        <a:spcAft>
                          <a:spcPts val="0"/>
                        </a:spcAft>
                        <a:buNone/>
                      </a:pPr>
                      <a:r>
                        <a:rPr lang="en-US" sz="1000" b="0" i="0" u="none" strike="noStrike">
                          <a:solidFill>
                            <a:srgbClr val="FFFFFF"/>
                          </a:solidFill>
                          <a:latin typeface="Calibri"/>
                          <a:ea typeface="Calibri"/>
                          <a:cs typeface="Calibri"/>
                          <a:sym typeface="Calibri"/>
                        </a:rPr>
                        <a:t>-9</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65911"/>
                    </a:solidFill>
                  </a:tcPr>
                </a:tc>
                <a:extLst>
                  <a:ext uri="{0D108BD9-81ED-4DB2-BD59-A6C34878D82A}">
                    <a16:rowId xmlns="" xmlns:a16="http://schemas.microsoft.com/office/drawing/2014/main" val="10000"/>
                  </a:ext>
                </a:extLst>
              </a:tr>
              <a:tr h="515300">
                <a:tc>
                  <a:txBody>
                    <a:bodyPr/>
                    <a:lstStyle/>
                    <a:p>
                      <a:pPr marL="0" marR="0" lvl="0" indent="0" algn="ctr" rtl="0">
                        <a:spcBef>
                          <a:spcPts val="0"/>
                        </a:spcBef>
                        <a:spcAft>
                          <a:spcPts val="0"/>
                        </a:spcAft>
                        <a:buNone/>
                      </a:pPr>
                      <a:r>
                        <a:rPr lang="en-US" sz="1000" b="0" i="0" u="none" strike="noStrike">
                          <a:solidFill>
                            <a:srgbClr val="FFFFFF"/>
                          </a:solidFill>
                          <a:latin typeface="Calibri"/>
                          <a:ea typeface="Calibri"/>
                          <a:cs typeface="Calibri"/>
                          <a:sym typeface="Calibri"/>
                        </a:rPr>
                        <a:t>-5</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62B4"/>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7</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806000"/>
                    </a:solidFill>
                  </a:tcPr>
                </a:tc>
                <a:tc>
                  <a:txBody>
                    <a:bodyPr/>
                    <a:lstStyle/>
                    <a:p>
                      <a:pPr marL="0" marR="0" lvl="0" indent="0" algn="ctr" rtl="0">
                        <a:spcBef>
                          <a:spcPts val="0"/>
                        </a:spcBef>
                        <a:spcAft>
                          <a:spcPts val="0"/>
                        </a:spcAft>
                        <a:buNone/>
                      </a:pPr>
                      <a:r>
                        <a:rPr lang="en-US" sz="1000" b="0" i="0" u="none" strike="noStrike">
                          <a:solidFill>
                            <a:srgbClr val="FFFFFF"/>
                          </a:solidFill>
                          <a:latin typeface="Calibri"/>
                          <a:ea typeface="Calibri"/>
                          <a:cs typeface="Calibri"/>
                          <a:sym typeface="Calibri"/>
                        </a:rPr>
                        <a:t>-15</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833C0C"/>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13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05496"/>
                    </a:solidFill>
                  </a:tcPr>
                </a:tc>
                <a:extLst>
                  <a:ext uri="{0D108BD9-81ED-4DB2-BD59-A6C34878D82A}">
                    <a16:rowId xmlns="" xmlns:a16="http://schemas.microsoft.com/office/drawing/2014/main" val="10001"/>
                  </a:ext>
                </a:extLst>
              </a:tr>
              <a:tr h="515300">
                <a:tc>
                  <a:txBody>
                    <a:bodyPr/>
                    <a:lstStyle/>
                    <a:p>
                      <a:pPr marL="0" marR="0" lvl="0" indent="0" algn="ctr" rtl="0">
                        <a:spcBef>
                          <a:spcPts val="0"/>
                        </a:spcBef>
                        <a:spcAft>
                          <a:spcPts val="0"/>
                        </a:spcAft>
                        <a:buNone/>
                      </a:pPr>
                      <a:r>
                        <a:rPr lang="en-US" sz="1000" b="0" i="0" u="none" strike="noStrike">
                          <a:solidFill>
                            <a:srgbClr val="FFFFFF"/>
                          </a:solidFill>
                          <a:latin typeface="Calibri"/>
                          <a:ea typeface="Calibri"/>
                          <a:cs typeface="Calibri"/>
                          <a:sym typeface="Calibri"/>
                        </a:rPr>
                        <a:t>-11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48235"/>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9</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65911"/>
                    </a:solidFill>
                  </a:tcPr>
                </a:tc>
                <a:tc>
                  <a:txBody>
                    <a:bodyPr/>
                    <a:lstStyle/>
                    <a:p>
                      <a:pPr marL="0" marR="0" lvl="0" indent="0" algn="ctr" rtl="0">
                        <a:spcBef>
                          <a:spcPts val="0"/>
                        </a:spcBef>
                        <a:spcAft>
                          <a:spcPts val="0"/>
                        </a:spcAft>
                        <a:buNone/>
                      </a:pPr>
                      <a:r>
                        <a:rPr lang="en-US" sz="1000" b="0" i="0" u="none" strike="noStrike">
                          <a:solidFill>
                            <a:srgbClr val="FFFFFF"/>
                          </a:solidFill>
                          <a:latin typeface="Calibri"/>
                          <a:ea typeface="Calibri"/>
                          <a:cs typeface="Calibri"/>
                          <a:sym typeface="Calibri"/>
                        </a:rPr>
                        <a:t>-1</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D966"/>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extLst>
                  <a:ext uri="{0D108BD9-81ED-4DB2-BD59-A6C34878D82A}">
                    <a16:rowId xmlns="" xmlns:a16="http://schemas.microsoft.com/office/drawing/2014/main" val="10002"/>
                  </a:ext>
                </a:extLst>
              </a:tr>
              <a:tr h="515300">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15</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833C0C"/>
                    </a:solidFill>
                  </a:tcPr>
                </a:tc>
                <a:tc>
                  <a:txBody>
                    <a:bodyPr/>
                    <a:lstStyle/>
                    <a:p>
                      <a:pPr marL="0" marR="0" lvl="0" indent="0" algn="ctr" rtl="0">
                        <a:spcBef>
                          <a:spcPts val="0"/>
                        </a:spcBef>
                        <a:spcAft>
                          <a:spcPts val="0"/>
                        </a:spcAft>
                        <a:buNone/>
                      </a:pPr>
                      <a:r>
                        <a:rPr lang="en-US" sz="1000" b="0" i="0" u="none" strike="noStrike">
                          <a:solidFill>
                            <a:srgbClr val="FFFFFF"/>
                          </a:solidFill>
                          <a:latin typeface="Calibri"/>
                          <a:ea typeface="Calibri"/>
                          <a:cs typeface="Calibri"/>
                          <a:sym typeface="Calibri"/>
                        </a:rPr>
                        <a:t>-13</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05496"/>
                    </a:solidFill>
                  </a:tcPr>
                </a:tc>
                <a:tc>
                  <a:txBody>
                    <a:bodyPr/>
                    <a:lstStyle/>
                    <a:p>
                      <a:pPr marL="0" marR="0" lvl="0" indent="0" algn="ctr" rtl="0">
                        <a:spcBef>
                          <a:spcPts val="0"/>
                        </a:spcBef>
                        <a:spcAft>
                          <a:spcPts val="0"/>
                        </a:spcAft>
                        <a:buNone/>
                      </a:pPr>
                      <a:r>
                        <a:rPr lang="en-US" sz="1000" b="0" i="0" u="none" strike="noStrike">
                          <a:solidFill>
                            <a:srgbClr val="000000"/>
                          </a:solidFill>
                          <a:latin typeface="Calibri"/>
                          <a:ea typeface="Calibri"/>
                          <a:cs typeface="Calibri"/>
                          <a:sym typeface="Calibri"/>
                        </a:rPr>
                        <a:t>5</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62B4"/>
                    </a:solidFill>
                  </a:tcPr>
                </a:tc>
                <a:tc>
                  <a:txBody>
                    <a:bodyPr/>
                    <a:lstStyle/>
                    <a:p>
                      <a:pPr marL="0" marR="0" lvl="0" indent="0" algn="ctr" rtl="0">
                        <a:spcBef>
                          <a:spcPts val="0"/>
                        </a:spcBef>
                        <a:spcAft>
                          <a:spcPts val="0"/>
                        </a:spcAft>
                        <a:buNone/>
                      </a:pPr>
                      <a:r>
                        <a:rPr lang="en-US" sz="1000" b="0" i="0" u="none" strike="noStrike">
                          <a:solidFill>
                            <a:srgbClr val="FFFFFF"/>
                          </a:solidFill>
                          <a:latin typeface="Calibri"/>
                          <a:ea typeface="Calibri"/>
                          <a:cs typeface="Calibri"/>
                          <a:sym typeface="Calibri"/>
                        </a:rPr>
                        <a:t>-7</a:t>
                      </a:r>
                      <a:endParaRPr/>
                    </a:p>
                  </a:txBody>
                  <a:tcPr marL="10325" marR="10325" marT="1270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806000"/>
                    </a:solidFill>
                  </a:tcPr>
                </a:tc>
                <a:extLst>
                  <a:ext uri="{0D108BD9-81ED-4DB2-BD59-A6C34878D82A}">
                    <a16:rowId xmlns="" xmlns:a16="http://schemas.microsoft.com/office/drawing/2014/main" val="10003"/>
                  </a:ext>
                </a:extLst>
              </a:tr>
            </a:tbl>
          </a:graphicData>
        </a:graphic>
      </p:graphicFrame>
      <p:pic>
        <p:nvPicPr>
          <p:cNvPr id="477" name="Google Shape;477;p55" descr="Screen Shot 2018-05-18 at 19.10.43.png"/>
          <p:cNvPicPr preferRelativeResize="0"/>
          <p:nvPr/>
        </p:nvPicPr>
        <p:blipFill rotWithShape="1">
          <a:blip r:embed="rId4">
            <a:alphaModFix/>
          </a:blip>
          <a:srcRect/>
          <a:stretch/>
        </p:blipFill>
        <p:spPr>
          <a:xfrm>
            <a:off x="3631282" y="4627881"/>
            <a:ext cx="2094710" cy="208443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animEffect transition="in" filter="fade">
                                      <p:cBhvr>
                                        <p:cTn id="7" dur="500"/>
                                        <p:tgtEl>
                                          <p:spTgt spid="4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4"/>
                                        </p:tgtEl>
                                        <p:attrNameLst>
                                          <p:attrName>style.visibility</p:attrName>
                                        </p:attrNameLst>
                                      </p:cBhvr>
                                      <p:to>
                                        <p:strVal val="visible"/>
                                      </p:to>
                                    </p:set>
                                    <p:animEffect transition="in" filter="fade">
                                      <p:cBhvr>
                                        <p:cTn id="12" dur="500"/>
                                        <p:tgtEl>
                                          <p:spTgt spid="4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5"/>
                                        </p:tgtEl>
                                        <p:attrNameLst>
                                          <p:attrName>style.visibility</p:attrName>
                                        </p:attrNameLst>
                                      </p:cBhvr>
                                      <p:to>
                                        <p:strVal val="visible"/>
                                      </p:to>
                                    </p:set>
                                    <p:animEffect transition="in" filter="fade">
                                      <p:cBhvr>
                                        <p:cTn id="17" dur="500"/>
                                        <p:tgtEl>
                                          <p:spTgt spid="4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6"/>
                                        </p:tgtEl>
                                        <p:attrNameLst>
                                          <p:attrName>style.visibility</p:attrName>
                                        </p:attrNameLst>
                                      </p:cBhvr>
                                      <p:to>
                                        <p:strVal val="visible"/>
                                      </p:to>
                                    </p:set>
                                    <p:animEffect transition="in" filter="fade">
                                      <p:cBhvr>
                                        <p:cTn id="22" dur="500"/>
                                        <p:tgtEl>
                                          <p:spTgt spid="47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7"/>
                                        </p:tgtEl>
                                        <p:attrNameLst>
                                          <p:attrName>style.visibility</p:attrName>
                                        </p:attrNameLst>
                                      </p:cBhvr>
                                      <p:to>
                                        <p:strVal val="visible"/>
                                      </p:to>
                                    </p:set>
                                    <p:animEffect transition="in" filter="fade">
                                      <p:cBhvr>
                                        <p:cTn id="27" dur="500"/>
                                        <p:tgtEl>
                                          <p:spTgt spid="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6"/>
          <p:cNvSpPr txBox="1">
            <a:spLocks noGrp="1"/>
          </p:cNvSpPr>
          <p:nvPr>
            <p:ph type="title"/>
          </p:nvPr>
        </p:nvSpPr>
        <p:spPr>
          <a:xfrm>
            <a:off x="237330" y="0"/>
            <a:ext cx="2647759" cy="285355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Font typeface="Calibri"/>
              <a:buNone/>
            </a:pPr>
            <a:r>
              <a:rPr lang="el-GR" sz="1800" dirty="0"/>
              <a:t>Αν ένα Μαγικό Τετράγωνο κατασκευαστεί με τουβλάκια </a:t>
            </a:r>
            <a:r>
              <a:rPr lang="en-US" sz="1800" dirty="0"/>
              <a:t>Lego</a:t>
            </a:r>
            <a:r>
              <a:rPr lang="el-GR" sz="1800" dirty="0"/>
              <a:t>, με το ύψος τους να είναι ανάλογο των αριθμών του τετραγώνου, και τοποθετηθεί νερό πάνω σε αυτά, τι πιστεύετε πως θα συμβεί;</a:t>
            </a:r>
            <a:br>
              <a:rPr lang="el-GR" sz="1800" dirty="0"/>
            </a:br>
            <a:endParaRPr sz="1800"/>
          </a:p>
        </p:txBody>
      </p:sp>
      <p:pic>
        <p:nvPicPr>
          <p:cNvPr id="483" name="Google Shape;483;p56"/>
          <p:cNvPicPr preferRelativeResize="0"/>
          <p:nvPr/>
        </p:nvPicPr>
        <p:blipFill rotWithShape="1">
          <a:blip r:embed="rId3">
            <a:alphaModFix/>
          </a:blip>
          <a:srcRect/>
          <a:stretch/>
        </p:blipFill>
        <p:spPr>
          <a:xfrm>
            <a:off x="2959067" y="3143469"/>
            <a:ext cx="2796616" cy="2857500"/>
          </a:xfrm>
          <a:prstGeom prst="rect">
            <a:avLst/>
          </a:prstGeom>
          <a:noFill/>
          <a:ln>
            <a:noFill/>
          </a:ln>
        </p:spPr>
      </p:pic>
      <p:pic>
        <p:nvPicPr>
          <p:cNvPr id="484" name="Google Shape;484;p56"/>
          <p:cNvPicPr preferRelativeResize="0"/>
          <p:nvPr/>
        </p:nvPicPr>
        <p:blipFill rotWithShape="1">
          <a:blip r:embed="rId4">
            <a:alphaModFix/>
          </a:blip>
          <a:srcRect/>
          <a:stretch/>
        </p:blipFill>
        <p:spPr>
          <a:xfrm>
            <a:off x="2974832" y="269656"/>
            <a:ext cx="2700754" cy="2646965"/>
          </a:xfrm>
          <a:prstGeom prst="rect">
            <a:avLst/>
          </a:prstGeom>
          <a:noFill/>
          <a:ln>
            <a:noFill/>
          </a:ln>
        </p:spPr>
      </p:pic>
      <p:sp>
        <p:nvSpPr>
          <p:cNvPr id="485" name="Google Shape;485;p56"/>
          <p:cNvSpPr txBox="1"/>
          <p:nvPr/>
        </p:nvSpPr>
        <p:spPr>
          <a:xfrm>
            <a:off x="237331" y="2582480"/>
            <a:ext cx="2135981" cy="13335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2000"/>
              <a:buFont typeface="Calibri"/>
              <a:buNone/>
            </a:pPr>
            <a:r>
              <a:rPr lang="el-GR" sz="2000" dirty="0">
                <a:solidFill>
                  <a:schemeClr val="dk1"/>
                </a:solidFill>
                <a:latin typeface="Calibri"/>
                <a:ea typeface="Calibri"/>
                <a:cs typeface="Calibri"/>
                <a:sym typeface="Calibri"/>
              </a:rPr>
              <a:t>Κάποια Μαγικά Τετράγωνα, όπως αυτό της δεύτερης εικόνας, μπορούν να συγκρατήσουν πολύ νερό.</a:t>
            </a:r>
            <a:r>
              <a:rPr lang="en-US" sz="2000" dirty="0">
                <a:solidFill>
                  <a:schemeClr val="dk1"/>
                </a:solidFill>
                <a:latin typeface="Calibri"/>
                <a:ea typeface="Calibri"/>
                <a:cs typeface="Calibri"/>
                <a:sym typeface="Calibri"/>
              </a:rPr>
              <a:t> </a:t>
            </a:r>
            <a:endParaRPr/>
          </a:p>
          <a:p>
            <a:pPr marL="0" marR="0" lvl="0" indent="0" algn="l" rtl="0">
              <a:lnSpc>
                <a:spcPct val="80000"/>
              </a:lnSpc>
              <a:spcBef>
                <a:spcPts val="0"/>
              </a:spcBef>
              <a:spcAft>
                <a:spcPts val="0"/>
              </a:spcAft>
              <a:buClr>
                <a:schemeClr val="dk1"/>
              </a:buClr>
              <a:buSzPts val="2000"/>
              <a:buFont typeface="Calibri"/>
              <a:buNone/>
            </a:pPr>
            <a:endParaRPr sz="2000">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ts val="2000"/>
              <a:buFont typeface="Calibri"/>
              <a:buNone/>
            </a:pPr>
            <a:endParaRPr sz="2000">
              <a:solidFill>
                <a:schemeClr val="dk1"/>
              </a:solidFill>
              <a:latin typeface="Calibri"/>
              <a:ea typeface="Calibri"/>
              <a:cs typeface="Calibri"/>
              <a:sym typeface="Calibri"/>
            </a:endParaRPr>
          </a:p>
        </p:txBody>
      </p:sp>
      <p:sp>
        <p:nvSpPr>
          <p:cNvPr id="486" name="Google Shape;486;p56"/>
          <p:cNvSpPr txBox="1"/>
          <p:nvPr/>
        </p:nvSpPr>
        <p:spPr>
          <a:xfrm>
            <a:off x="204952" y="4146332"/>
            <a:ext cx="2711669" cy="2711668"/>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dk1"/>
              </a:buClr>
              <a:buSzPts val="1700"/>
              <a:buFont typeface="Calibri"/>
              <a:buNone/>
            </a:pPr>
            <a:r>
              <a:rPr lang="el-GR" sz="1700" dirty="0">
                <a:solidFill>
                  <a:schemeClr val="dk1"/>
                </a:solidFill>
                <a:latin typeface="Calibri"/>
                <a:ea typeface="Calibri"/>
                <a:cs typeface="Calibri"/>
                <a:sym typeface="Calibri"/>
              </a:rPr>
              <a:t>Αν το Μαγικό Τετράγωνο κατασκευαστεί όπως το τετράγωνο </a:t>
            </a:r>
            <a:r>
              <a:rPr lang="en-US" sz="1700" dirty="0" err="1">
                <a:solidFill>
                  <a:schemeClr val="dk1"/>
                </a:solidFill>
                <a:latin typeface="Calibri"/>
                <a:ea typeface="Calibri"/>
                <a:cs typeface="Calibri"/>
                <a:sym typeface="Calibri"/>
              </a:rPr>
              <a:t>Luo</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Shu</a:t>
            </a:r>
            <a:r>
              <a:rPr lang="en-US" sz="1700" dirty="0">
                <a:solidFill>
                  <a:schemeClr val="dk1"/>
                </a:solidFill>
                <a:latin typeface="Calibri"/>
                <a:ea typeface="Calibri"/>
                <a:cs typeface="Calibri"/>
                <a:sym typeface="Calibri"/>
              </a:rPr>
              <a:t>, </a:t>
            </a:r>
            <a:r>
              <a:rPr lang="el-GR" sz="1700" dirty="0">
                <a:solidFill>
                  <a:schemeClr val="dk1"/>
                </a:solidFill>
                <a:latin typeface="Calibri"/>
                <a:ea typeface="Calibri"/>
                <a:cs typeface="Calibri"/>
                <a:sym typeface="Calibri"/>
              </a:rPr>
              <a:t>αλλά μεγαλύτερο, θα περιέχει τις περισσότερες λιμνούλες. Θα οδηγήσει σε μεγάλη εξάπλωση του νερού</a:t>
            </a:r>
            <a:r>
              <a:rPr lang="en-US" sz="1700" dirty="0">
                <a:solidFill>
                  <a:schemeClr val="dk1"/>
                </a:solidFill>
                <a:latin typeface="Calibri"/>
                <a:ea typeface="Calibri"/>
                <a:cs typeface="Calibri"/>
                <a:sym typeface="Calibri"/>
              </a:rPr>
              <a:t>. </a:t>
            </a:r>
            <a:r>
              <a:rPr lang="el-GR" sz="1700" dirty="0">
                <a:solidFill>
                  <a:schemeClr val="dk1"/>
                </a:solidFill>
                <a:latin typeface="Calibri"/>
                <a:ea typeface="Calibri"/>
                <a:cs typeface="Calibri"/>
                <a:sym typeface="Calibri"/>
              </a:rPr>
              <a:t> Πιθανών αν εφαρμοζόταν αυτό σε ένα τοπίο να οδηγούσε σε λιγότερες πλημμύρες</a:t>
            </a:r>
            <a:r>
              <a:rPr lang="en-US" sz="1700" dirty="0">
                <a:solidFill>
                  <a:schemeClr val="dk1"/>
                </a:solidFill>
                <a:latin typeface="Calibri"/>
                <a:ea typeface="Calibri"/>
                <a:cs typeface="Calibri"/>
                <a:sym typeface="Calibri"/>
              </a:rPr>
              <a:t>, </a:t>
            </a:r>
            <a:r>
              <a:rPr lang="el-GR" sz="1700" dirty="0">
                <a:solidFill>
                  <a:schemeClr val="dk1"/>
                </a:solidFill>
                <a:latin typeface="Calibri"/>
                <a:ea typeface="Calibri"/>
                <a:cs typeface="Calibri"/>
                <a:sym typeface="Calibri"/>
              </a:rPr>
              <a:t>όπως ίσως το μήνυμα που έφερε η χελώνα στην αρχική ιστορία.</a:t>
            </a:r>
            <a:endParaRPr/>
          </a:p>
        </p:txBody>
      </p:sp>
      <p:pic>
        <p:nvPicPr>
          <p:cNvPr id="487" name="Google Shape;487;p56"/>
          <p:cNvPicPr preferRelativeResize="0"/>
          <p:nvPr/>
        </p:nvPicPr>
        <p:blipFill rotWithShape="1">
          <a:blip r:embed="rId5">
            <a:alphaModFix/>
          </a:blip>
          <a:srcRect/>
          <a:stretch/>
        </p:blipFill>
        <p:spPr>
          <a:xfrm>
            <a:off x="5903270" y="1045341"/>
            <a:ext cx="3782012" cy="4648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5"/>
                                        </p:tgtEl>
                                        <p:attrNameLst>
                                          <p:attrName>style.visibility</p:attrName>
                                        </p:attrNameLst>
                                      </p:cBhvr>
                                      <p:to>
                                        <p:strVal val="visible"/>
                                      </p:to>
                                    </p:set>
                                    <p:animEffect transition="in" filter="fade">
                                      <p:cBhvr>
                                        <p:cTn id="7" dur="500"/>
                                        <p:tgtEl>
                                          <p:spTgt spid="485"/>
                                        </p:tgtEl>
                                      </p:cBhvr>
                                    </p:animEffect>
                                  </p:childTnLst>
                                </p:cTn>
                              </p:par>
                              <p:par>
                                <p:cTn id="8" presetID="10" presetClass="entr" presetSubtype="0" fill="hold" nodeType="withEffect">
                                  <p:stCondLst>
                                    <p:cond delay="0"/>
                                  </p:stCondLst>
                                  <p:childTnLst>
                                    <p:set>
                                      <p:cBhvr>
                                        <p:cTn id="9" dur="1" fill="hold">
                                          <p:stCondLst>
                                            <p:cond delay="0"/>
                                          </p:stCondLst>
                                        </p:cTn>
                                        <p:tgtEl>
                                          <p:spTgt spid="483"/>
                                        </p:tgtEl>
                                        <p:attrNameLst>
                                          <p:attrName>style.visibility</p:attrName>
                                        </p:attrNameLst>
                                      </p:cBhvr>
                                      <p:to>
                                        <p:strVal val="visible"/>
                                      </p:to>
                                    </p:set>
                                    <p:animEffect transition="in" filter="fade">
                                      <p:cBhvr>
                                        <p:cTn id="10" dur="500"/>
                                        <p:tgtEl>
                                          <p:spTgt spid="48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6"/>
                                        </p:tgtEl>
                                        <p:attrNameLst>
                                          <p:attrName>style.visibility</p:attrName>
                                        </p:attrNameLst>
                                      </p:cBhvr>
                                      <p:to>
                                        <p:strVal val="visible"/>
                                      </p:to>
                                    </p:set>
                                    <p:animEffect transition="in" filter="fade">
                                      <p:cBhvr>
                                        <p:cTn id="15" dur="500"/>
                                        <p:tgtEl>
                                          <p:spTgt spid="486"/>
                                        </p:tgtEl>
                                      </p:cBhvr>
                                    </p:animEffect>
                                  </p:childTnLst>
                                </p:cTn>
                              </p:par>
                              <p:par>
                                <p:cTn id="16" presetID="10" presetClass="entr" presetSubtype="0" fill="hold" nodeType="withEffect">
                                  <p:stCondLst>
                                    <p:cond delay="0"/>
                                  </p:stCondLst>
                                  <p:childTnLst>
                                    <p:set>
                                      <p:cBhvr>
                                        <p:cTn id="17" dur="1" fill="hold">
                                          <p:stCondLst>
                                            <p:cond delay="0"/>
                                          </p:stCondLst>
                                        </p:cTn>
                                        <p:tgtEl>
                                          <p:spTgt spid="487"/>
                                        </p:tgtEl>
                                        <p:attrNameLst>
                                          <p:attrName>style.visibility</p:attrName>
                                        </p:attrNameLst>
                                      </p:cBhvr>
                                      <p:to>
                                        <p:strVal val="visible"/>
                                      </p:to>
                                    </p:set>
                                    <p:animEffect transition="in" filter="fade">
                                      <p:cBhvr>
                                        <p:cTn id="18" dur="500"/>
                                        <p:tgtEl>
                                          <p:spTgt spid="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7"/>
          <p:cNvSpPr txBox="1">
            <a:spLocks noGrp="1"/>
          </p:cNvSpPr>
          <p:nvPr>
            <p:ph type="title"/>
          </p:nvPr>
        </p:nvSpPr>
        <p:spPr>
          <a:xfrm>
            <a:off x="600502" y="365126"/>
            <a:ext cx="8624462" cy="3546475"/>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dk1"/>
              </a:buClr>
              <a:buSzPts val="3200"/>
              <a:buFont typeface="Calibri"/>
              <a:buNone/>
            </a:pPr>
            <a:r>
              <a:rPr lang="el-GR" sz="3200" b="1" dirty="0"/>
              <a:t>Βίντεο – έναυσμα για</a:t>
            </a:r>
            <a:r>
              <a:rPr lang="en-US" sz="3200" b="1" dirty="0"/>
              <a:t> </a:t>
            </a:r>
            <a:r>
              <a:rPr lang="el-GR" sz="3200" b="1" dirty="0"/>
              <a:t>δράσεις Φιλοσοφίας με Παιδιά (</a:t>
            </a:r>
            <a:r>
              <a:rPr lang="en-US" sz="3200" b="1" dirty="0"/>
              <a:t>P4C):</a:t>
            </a:r>
            <a:r>
              <a:rPr lang="en-US" sz="3200" dirty="0"/>
              <a:t/>
            </a:r>
            <a:br>
              <a:rPr lang="en-US" sz="3200" dirty="0"/>
            </a:br>
            <a:r>
              <a:rPr lang="en-US" sz="3200" dirty="0"/>
              <a:t/>
            </a:r>
            <a:br>
              <a:rPr lang="en-US" sz="3200" dirty="0"/>
            </a:br>
            <a:r>
              <a:rPr lang="en-US" sz="3200" dirty="0"/>
              <a:t>https://www.youtube.com/watch?v=Y8SA0gtSBNs </a:t>
            </a:r>
            <a:br>
              <a:rPr lang="en-US" sz="3200" dirty="0"/>
            </a:br>
            <a:r>
              <a:rPr lang="en-US" sz="3200" dirty="0"/>
              <a:t/>
            </a:r>
            <a:br>
              <a:rPr lang="en-US" sz="3200" dirty="0"/>
            </a:br>
            <a:r>
              <a:rPr lang="el-GR" sz="3200" dirty="0"/>
              <a:t>Οι άνθρωποι συνεχίζουν να προσπαθούν να καταλάβουν τα Μαγικά Τετράγωνα</a:t>
            </a:r>
            <a:r>
              <a:rPr lang="en-US" sz="3200" dirty="0"/>
              <a:t>. </a:t>
            </a:r>
            <a:r>
              <a:rPr lang="el-GR" sz="3200" dirty="0"/>
              <a:t>Αυτό το βίντεο δείχνει κάποια μοτίβα που έχουν δημιουργηθεί από το Μαγικό Τετράγωνο </a:t>
            </a:r>
            <a:r>
              <a:rPr lang="en-US" sz="3200" dirty="0" err="1"/>
              <a:t>Luo</a:t>
            </a:r>
            <a:r>
              <a:rPr lang="en-US" sz="3200" dirty="0"/>
              <a:t> </a:t>
            </a:r>
            <a:r>
              <a:rPr lang="en-US" sz="3200" dirty="0" err="1"/>
              <a:t>Shu</a:t>
            </a:r>
            <a:r>
              <a:rPr lang="en-US" sz="3200" dirty="0"/>
              <a:t> </a:t>
            </a:r>
            <a:r>
              <a:rPr lang="el-GR" sz="3200" dirty="0"/>
              <a:t>χρησιμοποιώντας τρισδιάστατα γραφικά.</a:t>
            </a:r>
            <a:r>
              <a:rPr lang="en-US" sz="3200" dirty="0"/>
              <a:t> </a:t>
            </a:r>
            <a:br>
              <a:rPr lang="en-US" sz="3200" dirty="0"/>
            </a:br>
            <a:r>
              <a:rPr lang="en-US" sz="3200" dirty="0"/>
              <a:t/>
            </a:r>
            <a:br>
              <a:rPr lang="en-US" sz="3200" dirty="0"/>
            </a:br>
            <a:r>
              <a:rPr lang="el-GR" sz="3200" dirty="0"/>
              <a:t>Καθώς το βλέπετε, σκεφτείτε τι έχετε μάθει για τα Μαγικά Τετράγωνα και προσπαθήστε να δημιουργήσετε κάποια φιλοσοφικά ερωτήματα.</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58"/>
          <p:cNvSpPr txBox="1">
            <a:spLocks noGrp="1"/>
          </p:cNvSpPr>
          <p:nvPr>
            <p:ph type="title"/>
          </p:nvPr>
        </p:nvSpPr>
        <p:spPr>
          <a:xfrm>
            <a:off x="681038" y="235527"/>
            <a:ext cx="8543925" cy="9282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l-GR" dirty="0"/>
              <a:t>Επέκταση την μάθησης</a:t>
            </a:r>
            <a:endParaRPr/>
          </a:p>
        </p:txBody>
      </p:sp>
      <p:pic>
        <p:nvPicPr>
          <p:cNvPr id="498" name="Google Shape;498;p58"/>
          <p:cNvPicPr preferRelativeResize="0"/>
          <p:nvPr/>
        </p:nvPicPr>
        <p:blipFill rotWithShape="1">
          <a:blip r:embed="rId3">
            <a:alphaModFix/>
          </a:blip>
          <a:srcRect/>
          <a:stretch/>
        </p:blipFill>
        <p:spPr>
          <a:xfrm>
            <a:off x="2299855" y="1467519"/>
            <a:ext cx="5333994" cy="495194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5" name="Google Shape;505;p59"/>
          <p:cNvSpPr txBox="1"/>
          <p:nvPr/>
        </p:nvSpPr>
        <p:spPr>
          <a:xfrm>
            <a:off x="110067" y="287867"/>
            <a:ext cx="9575800"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l-GR" sz="1800" dirty="0">
                <a:solidFill>
                  <a:schemeClr val="dk1"/>
                </a:solidFill>
                <a:latin typeface="Calibri"/>
                <a:ea typeface="Calibri"/>
                <a:cs typeface="Calibri"/>
                <a:sym typeface="Calibri"/>
              </a:rPr>
              <a:t>Ένα «</a:t>
            </a:r>
            <a:r>
              <a:rPr lang="el-GR" sz="1800" dirty="0" err="1">
                <a:solidFill>
                  <a:schemeClr val="dk1"/>
                </a:solidFill>
                <a:latin typeface="Calibri"/>
                <a:ea typeface="Calibri"/>
                <a:cs typeface="Calibri"/>
                <a:sym typeface="Calibri"/>
              </a:rPr>
              <a:t>Γεωμαγικό</a:t>
            </a:r>
            <a:r>
              <a:rPr lang="el-GR" sz="1800" dirty="0">
                <a:solidFill>
                  <a:schemeClr val="dk1"/>
                </a:solidFill>
                <a:latin typeface="Calibri"/>
                <a:ea typeface="Calibri"/>
                <a:cs typeface="Calibri"/>
                <a:sym typeface="Calibri"/>
              </a:rPr>
              <a:t>» τετράγωνο βασισμένο στο </a:t>
            </a:r>
            <a:r>
              <a:rPr lang="en-US" sz="1800" dirty="0">
                <a:solidFill>
                  <a:schemeClr val="dk1"/>
                </a:solidFill>
                <a:latin typeface="Calibri"/>
                <a:ea typeface="Calibri"/>
                <a:cs typeface="Calibri"/>
                <a:sym typeface="Calibri"/>
              </a:rPr>
              <a:t>Luo Shu</a:t>
            </a:r>
            <a:r>
              <a:rPr lang="el-GR" sz="1800" dirty="0">
                <a:solidFill>
                  <a:schemeClr val="dk1"/>
                </a:solidFill>
                <a:latin typeface="Calibri"/>
                <a:ea typeface="Calibri"/>
                <a:cs typeface="Calibri"/>
                <a:sym typeface="Calibri"/>
              </a:rPr>
              <a:t> (οι λύσεις βρίσκονται στις γραμμές στα δεξιά). Μπορείτε να λύσετε τις στήλες και τις διαγώνιους;</a:t>
            </a:r>
            <a:endParaRPr dirty="0"/>
          </a:p>
        </p:txBody>
      </p:sp>
      <p:graphicFrame>
        <p:nvGraphicFramePr>
          <p:cNvPr id="4" name="Table 4">
            <a:extLst>
              <a:ext uri="{FF2B5EF4-FFF2-40B4-BE49-F238E27FC236}">
                <a16:creationId xmlns="" xmlns:a16="http://schemas.microsoft.com/office/drawing/2014/main" id="{B65A6B30-373A-4BD4-B3EB-2680D0E8E5E8}"/>
              </a:ext>
            </a:extLst>
          </p:cNvPr>
          <p:cNvGraphicFramePr>
            <a:graphicFrameLocks noGrp="1"/>
          </p:cNvGraphicFramePr>
          <p:nvPr>
            <p:extLst>
              <p:ext uri="{D42A27DB-BD31-4B8C-83A1-F6EECF244321}">
                <p14:modId xmlns:p14="http://schemas.microsoft.com/office/powerpoint/2010/main" val="3200047373"/>
              </p:ext>
            </p:extLst>
          </p:nvPr>
        </p:nvGraphicFramePr>
        <p:xfrm>
          <a:off x="591605" y="1083732"/>
          <a:ext cx="8667762" cy="5191760"/>
        </p:xfrm>
        <a:graphic>
          <a:graphicData uri="http://schemas.openxmlformats.org/drawingml/2006/table">
            <a:tbl>
              <a:tblPr firstRow="1" bandRow="1">
                <a:tableStyleId>{5C22544A-7EE6-4342-B048-85BDC9FD1C3A}</a:tableStyleId>
              </a:tblPr>
              <a:tblGrid>
                <a:gridCol w="456198">
                  <a:extLst>
                    <a:ext uri="{9D8B030D-6E8A-4147-A177-3AD203B41FA5}">
                      <a16:colId xmlns="" xmlns:a16="http://schemas.microsoft.com/office/drawing/2014/main" val="20000"/>
                    </a:ext>
                  </a:extLst>
                </a:gridCol>
                <a:gridCol w="456198">
                  <a:extLst>
                    <a:ext uri="{9D8B030D-6E8A-4147-A177-3AD203B41FA5}">
                      <a16:colId xmlns="" xmlns:a16="http://schemas.microsoft.com/office/drawing/2014/main" val="20001"/>
                    </a:ext>
                  </a:extLst>
                </a:gridCol>
                <a:gridCol w="456198">
                  <a:extLst>
                    <a:ext uri="{9D8B030D-6E8A-4147-A177-3AD203B41FA5}">
                      <a16:colId xmlns="" xmlns:a16="http://schemas.microsoft.com/office/drawing/2014/main" val="20002"/>
                    </a:ext>
                  </a:extLst>
                </a:gridCol>
                <a:gridCol w="456198">
                  <a:extLst>
                    <a:ext uri="{9D8B030D-6E8A-4147-A177-3AD203B41FA5}">
                      <a16:colId xmlns="" xmlns:a16="http://schemas.microsoft.com/office/drawing/2014/main" val="20003"/>
                    </a:ext>
                  </a:extLst>
                </a:gridCol>
                <a:gridCol w="456198">
                  <a:extLst>
                    <a:ext uri="{9D8B030D-6E8A-4147-A177-3AD203B41FA5}">
                      <a16:colId xmlns="" xmlns:a16="http://schemas.microsoft.com/office/drawing/2014/main" val="20004"/>
                    </a:ext>
                  </a:extLst>
                </a:gridCol>
                <a:gridCol w="456198">
                  <a:extLst>
                    <a:ext uri="{9D8B030D-6E8A-4147-A177-3AD203B41FA5}">
                      <a16:colId xmlns="" xmlns:a16="http://schemas.microsoft.com/office/drawing/2014/main" val="20005"/>
                    </a:ext>
                  </a:extLst>
                </a:gridCol>
                <a:gridCol w="456198">
                  <a:extLst>
                    <a:ext uri="{9D8B030D-6E8A-4147-A177-3AD203B41FA5}">
                      <a16:colId xmlns="" xmlns:a16="http://schemas.microsoft.com/office/drawing/2014/main" val="20006"/>
                    </a:ext>
                  </a:extLst>
                </a:gridCol>
                <a:gridCol w="456198">
                  <a:extLst>
                    <a:ext uri="{9D8B030D-6E8A-4147-A177-3AD203B41FA5}">
                      <a16:colId xmlns="" xmlns:a16="http://schemas.microsoft.com/office/drawing/2014/main" val="20007"/>
                    </a:ext>
                  </a:extLst>
                </a:gridCol>
                <a:gridCol w="456198">
                  <a:extLst>
                    <a:ext uri="{9D8B030D-6E8A-4147-A177-3AD203B41FA5}">
                      <a16:colId xmlns="" xmlns:a16="http://schemas.microsoft.com/office/drawing/2014/main" val="20008"/>
                    </a:ext>
                  </a:extLst>
                </a:gridCol>
                <a:gridCol w="456198">
                  <a:extLst>
                    <a:ext uri="{9D8B030D-6E8A-4147-A177-3AD203B41FA5}">
                      <a16:colId xmlns="" xmlns:a16="http://schemas.microsoft.com/office/drawing/2014/main" val="20009"/>
                    </a:ext>
                  </a:extLst>
                </a:gridCol>
                <a:gridCol w="456198">
                  <a:extLst>
                    <a:ext uri="{9D8B030D-6E8A-4147-A177-3AD203B41FA5}">
                      <a16:colId xmlns="" xmlns:a16="http://schemas.microsoft.com/office/drawing/2014/main" val="20010"/>
                    </a:ext>
                  </a:extLst>
                </a:gridCol>
                <a:gridCol w="456198">
                  <a:extLst>
                    <a:ext uri="{9D8B030D-6E8A-4147-A177-3AD203B41FA5}">
                      <a16:colId xmlns="" xmlns:a16="http://schemas.microsoft.com/office/drawing/2014/main" val="20011"/>
                    </a:ext>
                  </a:extLst>
                </a:gridCol>
                <a:gridCol w="456198">
                  <a:extLst>
                    <a:ext uri="{9D8B030D-6E8A-4147-A177-3AD203B41FA5}">
                      <a16:colId xmlns="" xmlns:a16="http://schemas.microsoft.com/office/drawing/2014/main" val="20012"/>
                    </a:ext>
                  </a:extLst>
                </a:gridCol>
                <a:gridCol w="456198">
                  <a:extLst>
                    <a:ext uri="{9D8B030D-6E8A-4147-A177-3AD203B41FA5}">
                      <a16:colId xmlns="" xmlns:a16="http://schemas.microsoft.com/office/drawing/2014/main" val="20013"/>
                    </a:ext>
                  </a:extLst>
                </a:gridCol>
                <a:gridCol w="456198">
                  <a:extLst>
                    <a:ext uri="{9D8B030D-6E8A-4147-A177-3AD203B41FA5}">
                      <a16:colId xmlns="" xmlns:a16="http://schemas.microsoft.com/office/drawing/2014/main" val="20014"/>
                    </a:ext>
                  </a:extLst>
                </a:gridCol>
                <a:gridCol w="456198">
                  <a:extLst>
                    <a:ext uri="{9D8B030D-6E8A-4147-A177-3AD203B41FA5}">
                      <a16:colId xmlns="" xmlns:a16="http://schemas.microsoft.com/office/drawing/2014/main" val="20015"/>
                    </a:ext>
                  </a:extLst>
                </a:gridCol>
                <a:gridCol w="456198">
                  <a:extLst>
                    <a:ext uri="{9D8B030D-6E8A-4147-A177-3AD203B41FA5}">
                      <a16:colId xmlns="" xmlns:a16="http://schemas.microsoft.com/office/drawing/2014/main" val="20016"/>
                    </a:ext>
                  </a:extLst>
                </a:gridCol>
                <a:gridCol w="456198">
                  <a:extLst>
                    <a:ext uri="{9D8B030D-6E8A-4147-A177-3AD203B41FA5}">
                      <a16:colId xmlns="" xmlns:a16="http://schemas.microsoft.com/office/drawing/2014/main" val="20017"/>
                    </a:ext>
                  </a:extLst>
                </a:gridCol>
                <a:gridCol w="456198">
                  <a:extLst>
                    <a:ext uri="{9D8B030D-6E8A-4147-A177-3AD203B41FA5}">
                      <a16:colId xmlns="" xmlns:a16="http://schemas.microsoft.com/office/drawing/2014/main" val="20018"/>
                    </a:ext>
                  </a:extLst>
                </a:gridCol>
              </a:tblGrid>
              <a:tr h="370840">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00"/>
                  </a:ext>
                </a:extLst>
              </a:tr>
              <a:tr h="370840">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01"/>
                  </a:ext>
                </a:extLst>
              </a:tr>
              <a:tr h="370840">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extLst>
                  <a:ext uri="{0D108BD9-81ED-4DB2-BD59-A6C34878D82A}">
                    <a16:rowId xmlns="" xmlns:a16="http://schemas.microsoft.com/office/drawing/2014/main" val="10002"/>
                  </a:ext>
                </a:extLst>
              </a:tr>
              <a:tr h="370840">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extLst>
                  <a:ext uri="{0D108BD9-81ED-4DB2-BD59-A6C34878D82A}">
                    <a16:rowId xmlns="" xmlns:a16="http://schemas.microsoft.com/office/drawing/2014/main" val="10003"/>
                  </a:ext>
                </a:extLst>
              </a:tr>
              <a:tr h="370840">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70840">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extLst>
                  <a:ext uri="{0D108BD9-81ED-4DB2-BD59-A6C34878D82A}">
                    <a16:rowId xmlns="" xmlns:a16="http://schemas.microsoft.com/office/drawing/2014/main" val="10005"/>
                  </a:ext>
                </a:extLst>
              </a:tr>
              <a:tr h="370840">
                <a:tc>
                  <a:txBody>
                    <a:bodyPr/>
                    <a:lstStyle/>
                    <a:p>
                      <a:endParaRPr lang="en-US">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06"/>
                  </a:ext>
                </a:extLst>
              </a:tr>
              <a:tr h="370840">
                <a:tc>
                  <a:txBody>
                    <a:bodyPr/>
                    <a:lstStyle/>
                    <a:p>
                      <a:endParaRPr lang="en-US">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 xmlns:a16="http://schemas.microsoft.com/office/drawing/2014/main" val="10007"/>
                  </a:ext>
                </a:extLst>
              </a:tr>
              <a:tr h="370840">
                <a:tc>
                  <a:txBody>
                    <a:bodyPr/>
                    <a:lstStyle/>
                    <a:p>
                      <a:endParaRPr lang="en-US">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 xmlns:a16="http://schemas.microsoft.com/office/drawing/2014/main" val="10008"/>
                  </a:ext>
                </a:extLst>
              </a:tr>
              <a:tr h="370840">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370840">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 xmlns:a16="http://schemas.microsoft.com/office/drawing/2014/main" val="10010"/>
                  </a:ext>
                </a:extLst>
              </a:tr>
              <a:tr h="370840">
                <a:tc>
                  <a:txBody>
                    <a:bodyPr/>
                    <a:lstStyle/>
                    <a:p>
                      <a:endParaRPr lang="en-US" dirty="0"/>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2B698"/>
                    </a:solidFill>
                  </a:tcPr>
                </a:tc>
                <a:extLst>
                  <a:ext uri="{0D108BD9-81ED-4DB2-BD59-A6C34878D82A}">
                    <a16:rowId xmlns="" xmlns:a16="http://schemas.microsoft.com/office/drawing/2014/main" val="10011"/>
                  </a:ext>
                </a:extLst>
              </a:tr>
              <a:tr h="370840">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extLst>
                  <a:ext uri="{0D108BD9-81ED-4DB2-BD59-A6C34878D82A}">
                    <a16:rowId xmlns="" xmlns:a16="http://schemas.microsoft.com/office/drawing/2014/main" val="10012"/>
                  </a:ext>
                </a:extLst>
              </a:tr>
              <a:tr h="370840">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2"/>
                        </a:solidFill>
                      </a:endParaRPr>
                    </a:p>
                  </a:txBody>
                  <a:tcPr marL="74295" marR="74295">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marL="74295" marR="7429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solidFill>
                          <a:schemeClr val="tx1"/>
                        </a:solidFill>
                      </a:endParaRPr>
                    </a:p>
                  </a:txBody>
                  <a:tcPr marL="74295" marR="742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extLst>
                  <a:ext uri="{0D108BD9-81ED-4DB2-BD59-A6C34878D82A}">
                    <a16:rowId xmlns="" xmlns:a16="http://schemas.microsoft.com/office/drawing/2014/main" val="10013"/>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1;p60">
            <a:extLst>
              <a:ext uri="{FF2B5EF4-FFF2-40B4-BE49-F238E27FC236}">
                <a16:creationId xmlns="" xmlns:a16="http://schemas.microsoft.com/office/drawing/2014/main" id="{2E511835-1FFB-4E43-8A3D-5A126DD5262B}"/>
              </a:ext>
            </a:extLst>
          </p:cNvPr>
          <p:cNvSpPr txBox="1">
            <a:spLocks/>
          </p:cNvSpPr>
          <p:nvPr/>
        </p:nvSpPr>
        <p:spPr>
          <a:xfrm>
            <a:off x="681038" y="365126"/>
            <a:ext cx="8543925" cy="13255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l-GR" sz="4400" dirty="0">
                <a:latin typeface="Calibri" panose="020F0502020204030204" pitchFamily="34" charset="0"/>
                <a:cs typeface="Calibri" panose="020F0502020204030204" pitchFamily="34" charset="0"/>
              </a:rPr>
              <a:t>Ένας γρήγορος τρόπος κατασκευής τετραγώνων </a:t>
            </a:r>
            <a:r>
              <a:rPr lang="el-GR" sz="4400" dirty="0" err="1">
                <a:latin typeface="Calibri" panose="020F0502020204030204" pitchFamily="34" charset="0"/>
                <a:cs typeface="Calibri" panose="020F0502020204030204" pitchFamily="34" charset="0"/>
              </a:rPr>
              <a:t>Luo</a:t>
            </a:r>
            <a:r>
              <a:rPr lang="el-GR" sz="4400" dirty="0">
                <a:latin typeface="Calibri" panose="020F0502020204030204" pitchFamily="34" charset="0"/>
                <a:cs typeface="Calibri" panose="020F0502020204030204" pitchFamily="34" charset="0"/>
              </a:rPr>
              <a:t> </a:t>
            </a:r>
            <a:r>
              <a:rPr lang="el-GR" sz="4400" dirty="0" err="1">
                <a:latin typeface="Calibri" panose="020F0502020204030204" pitchFamily="34" charset="0"/>
                <a:cs typeface="Calibri" panose="020F0502020204030204" pitchFamily="34" charset="0"/>
              </a:rPr>
              <a:t>Shu</a:t>
            </a:r>
            <a:endParaRPr lang="el-GR" sz="4400" dirty="0">
              <a:latin typeface="Calibri" panose="020F0502020204030204" pitchFamily="34" charset="0"/>
              <a:cs typeface="Calibri" panose="020F0502020204030204" pitchFamily="34" charset="0"/>
            </a:endParaRPr>
          </a:p>
        </p:txBody>
      </p:sp>
      <p:pic>
        <p:nvPicPr>
          <p:cNvPr id="4" name="Google Shape;512;p60" descr="Screen Shot 2018-05-18 at 11.55.30.png">
            <a:extLst>
              <a:ext uri="{FF2B5EF4-FFF2-40B4-BE49-F238E27FC236}">
                <a16:creationId xmlns="" xmlns:a16="http://schemas.microsoft.com/office/drawing/2014/main" id="{7F8DC467-BC51-4AC2-9762-466944E4381A}"/>
              </a:ext>
            </a:extLst>
          </p:cNvPr>
          <p:cNvPicPr preferRelativeResize="0"/>
          <p:nvPr/>
        </p:nvPicPr>
        <p:blipFill rotWithShape="1">
          <a:blip r:embed="rId2">
            <a:alphaModFix/>
          </a:blip>
          <a:srcRect/>
          <a:stretch/>
        </p:blipFill>
        <p:spPr>
          <a:xfrm>
            <a:off x="0" y="1949859"/>
            <a:ext cx="9906000" cy="4543015"/>
          </a:xfrm>
          <a:prstGeom prst="rect">
            <a:avLst/>
          </a:prstGeom>
          <a:noFill/>
          <a:ln>
            <a:noFill/>
          </a:ln>
        </p:spPr>
      </p:pic>
    </p:spTree>
    <p:extLst>
      <p:ext uri="{BB962C8B-B14F-4D97-AF65-F5344CB8AC3E}">
        <p14:creationId xmlns:p14="http://schemas.microsoft.com/office/powerpoint/2010/main" val="10714621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1;p61">
            <a:extLst>
              <a:ext uri="{FF2B5EF4-FFF2-40B4-BE49-F238E27FC236}">
                <a16:creationId xmlns="" xmlns:a16="http://schemas.microsoft.com/office/drawing/2014/main" id="{036ADF45-1141-4F7A-B7F5-5AB2706A1D9F}"/>
              </a:ext>
            </a:extLst>
          </p:cNvPr>
          <p:cNvSpPr txBox="1">
            <a:spLocks/>
          </p:cNvSpPr>
          <p:nvPr/>
        </p:nvSpPr>
        <p:spPr>
          <a:xfrm>
            <a:off x="216693" y="1201783"/>
            <a:ext cx="9328525" cy="88827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2000"/>
              <a:buFont typeface="Calibri"/>
              <a:buNone/>
            </a:pPr>
            <a:r>
              <a:rPr lang="el-GR" sz="4400" dirty="0">
                <a:latin typeface="Calibri" panose="020F0502020204030204" pitchFamily="34" charset="0"/>
                <a:cs typeface="Calibri" panose="020F0502020204030204" pitchFamily="34" charset="0"/>
              </a:rPr>
              <a:t>Η μέθοδος κατασκευής μεγαλύτερων Μαγικών Τετραγώνων (περιττού πλήθους γραμμών και στηλών).</a:t>
            </a:r>
            <a:br>
              <a:rPr lang="el-GR" sz="4400" dirty="0">
                <a:latin typeface="Calibri" panose="020F0502020204030204" pitchFamily="34" charset="0"/>
                <a:cs typeface="Calibri" panose="020F0502020204030204" pitchFamily="34" charset="0"/>
              </a:rPr>
            </a:br>
            <a:endParaRPr lang="el-GR" sz="4400" dirty="0">
              <a:latin typeface="Calibri" panose="020F0502020204030204" pitchFamily="34" charset="0"/>
              <a:cs typeface="Calibri" panose="020F0502020204030204" pitchFamily="34" charset="0"/>
            </a:endParaRPr>
          </a:p>
        </p:txBody>
      </p:sp>
      <p:grpSp>
        <p:nvGrpSpPr>
          <p:cNvPr id="3" name="Google Shape;518;p61">
            <a:extLst>
              <a:ext uri="{FF2B5EF4-FFF2-40B4-BE49-F238E27FC236}">
                <a16:creationId xmlns="" xmlns:a16="http://schemas.microsoft.com/office/drawing/2014/main" id="{06A48740-1992-4E0F-B4C2-5A764DE6FC78}"/>
              </a:ext>
            </a:extLst>
          </p:cNvPr>
          <p:cNvGrpSpPr/>
          <p:nvPr/>
        </p:nvGrpSpPr>
        <p:grpSpPr>
          <a:xfrm>
            <a:off x="462976" y="969540"/>
            <a:ext cx="8835957" cy="5888460"/>
            <a:chOff x="564566" y="1027906"/>
            <a:chExt cx="11420650" cy="5639594"/>
          </a:xfrm>
        </p:grpSpPr>
        <p:pic>
          <p:nvPicPr>
            <p:cNvPr id="4" name="Google Shape;519;p61">
              <a:extLst>
                <a:ext uri="{FF2B5EF4-FFF2-40B4-BE49-F238E27FC236}">
                  <a16:creationId xmlns="" xmlns:a16="http://schemas.microsoft.com/office/drawing/2014/main" id="{980D719C-331A-4CAD-B7ED-D49B8D5373FB}"/>
                </a:ext>
              </a:extLst>
            </p:cNvPr>
            <p:cNvPicPr preferRelativeResize="0"/>
            <p:nvPr/>
          </p:nvPicPr>
          <p:blipFill rotWithShape="1">
            <a:blip r:embed="rId2">
              <a:alphaModFix/>
            </a:blip>
            <a:srcRect/>
            <a:stretch/>
          </p:blipFill>
          <p:spPr>
            <a:xfrm>
              <a:off x="564566" y="1127125"/>
              <a:ext cx="11420650" cy="5540375"/>
            </a:xfrm>
            <a:prstGeom prst="rect">
              <a:avLst/>
            </a:prstGeom>
            <a:noFill/>
            <a:ln>
              <a:noFill/>
            </a:ln>
          </p:spPr>
        </p:pic>
        <p:sp>
          <p:nvSpPr>
            <p:cNvPr id="5" name="Google Shape;520;p61">
              <a:extLst>
                <a:ext uri="{FF2B5EF4-FFF2-40B4-BE49-F238E27FC236}">
                  <a16:creationId xmlns="" xmlns:a16="http://schemas.microsoft.com/office/drawing/2014/main" id="{C5C02D8D-A2CC-4D25-9BDA-EE1428D3671B}"/>
                </a:ext>
              </a:extLst>
            </p:cNvPr>
            <p:cNvSpPr/>
            <p:nvPr/>
          </p:nvSpPr>
          <p:spPr>
            <a:xfrm>
              <a:off x="8699500" y="1027906"/>
              <a:ext cx="2819400" cy="19129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3955678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550334" y="5318126"/>
            <a:ext cx="9032346"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40"/>
              <a:buFont typeface="Calibri"/>
              <a:buNone/>
            </a:pPr>
            <a:r>
              <a:rPr lang="el-GR" sz="3200" b="1" dirty="0"/>
              <a:t>Με πόσους τρόπους μπορείτε να ταξινομήσετε τους αριθμούς ώστε οι γραμμές, οι στήλες και οι διαγώνιοι να έχουν πάλι άθροισμα 15;</a:t>
            </a:r>
            <a:r>
              <a:rPr lang="en-US" sz="3959" b="1" dirty="0"/>
              <a:t/>
            </a:r>
            <a:br>
              <a:rPr lang="en-US" sz="3959" b="1" dirty="0"/>
            </a:br>
            <a:r>
              <a:rPr lang="en-US" sz="2790" dirty="0"/>
              <a:t>(</a:t>
            </a:r>
            <a:r>
              <a:rPr lang="el-GR" sz="2790" dirty="0"/>
              <a:t>Το 15 είναι γνωστό ως η «μαγική σταθερά»)</a:t>
            </a:r>
            <a:r>
              <a:rPr lang="en-US" sz="3959" b="1" dirty="0"/>
              <a:t/>
            </a:r>
            <a:br>
              <a:rPr lang="en-US" sz="3959" b="1" dirty="0"/>
            </a:br>
            <a:endParaRPr sz="3959" b="1"/>
          </a:p>
        </p:txBody>
      </p:sp>
      <p:graphicFrame>
        <p:nvGraphicFramePr>
          <p:cNvPr id="123" name="Google Shape;123;p17"/>
          <p:cNvGraphicFramePr/>
          <p:nvPr/>
        </p:nvGraphicFramePr>
        <p:xfrm>
          <a:off x="2568928" y="1931399"/>
          <a:ext cx="3880050" cy="2630850"/>
        </p:xfrm>
        <a:graphic>
          <a:graphicData uri="http://schemas.openxmlformats.org/drawingml/2006/table">
            <a:tbl>
              <a:tblPr firstRow="1" bandRow="1">
                <a:gradFill>
                  <a:gsLst>
                    <a:gs pos="0">
                      <a:srgbClr val="5F82CA"/>
                    </a:gs>
                    <a:gs pos="50000">
                      <a:srgbClr val="3C70CA"/>
                    </a:gs>
                    <a:gs pos="100000">
                      <a:srgbClr val="2E60B9"/>
                    </a:gs>
                  </a:gsLst>
                  <a:lin ang="5400000" scaled="0"/>
                </a:gradFill>
                <a:tableStyleId>{DA03E7DA-9634-4971-AC6D-E9112B5E3C11}</a:tableStyleId>
              </a:tblPr>
              <a:tblGrid>
                <a:gridCol w="1293350">
                  <a:extLst>
                    <a:ext uri="{9D8B030D-6E8A-4147-A177-3AD203B41FA5}">
                      <a16:colId xmlns="" xmlns:a16="http://schemas.microsoft.com/office/drawing/2014/main" val="20000"/>
                    </a:ext>
                  </a:extLst>
                </a:gridCol>
                <a:gridCol w="1293350">
                  <a:extLst>
                    <a:ext uri="{9D8B030D-6E8A-4147-A177-3AD203B41FA5}">
                      <a16:colId xmlns="" xmlns:a16="http://schemas.microsoft.com/office/drawing/2014/main" val="20001"/>
                    </a:ext>
                  </a:extLst>
                </a:gridCol>
                <a:gridCol w="1293350">
                  <a:extLst>
                    <a:ext uri="{9D8B030D-6E8A-4147-A177-3AD203B41FA5}">
                      <a16:colId xmlns="" xmlns:a16="http://schemas.microsoft.com/office/drawing/2014/main" val="20002"/>
                    </a:ext>
                  </a:extLst>
                </a:gridCol>
              </a:tblGrid>
              <a:tr h="876950">
                <a:tc>
                  <a:txBody>
                    <a:bodyPr/>
                    <a:lstStyle/>
                    <a:p>
                      <a:pPr marL="0" marR="0" lvl="0" indent="0" algn="ctr" rtl="0">
                        <a:spcBef>
                          <a:spcPts val="0"/>
                        </a:spcBef>
                        <a:spcAft>
                          <a:spcPts val="0"/>
                        </a:spcAft>
                        <a:buNone/>
                      </a:pPr>
                      <a:r>
                        <a:rPr lang="en-US" sz="4400" u="none" strike="noStrike" cap="none"/>
                        <a:t>4</a:t>
                      </a:r>
                      <a:endParaRPr/>
                    </a:p>
                  </a:txBody>
                  <a:tcPr marL="74300" marR="7430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8296B0"/>
                    </a:solidFill>
                  </a:tcPr>
                </a:tc>
                <a:tc>
                  <a:txBody>
                    <a:bodyPr/>
                    <a:lstStyle/>
                    <a:p>
                      <a:pPr marL="0" marR="0" lvl="0" indent="0" algn="ctr" rtl="0">
                        <a:spcBef>
                          <a:spcPts val="0"/>
                        </a:spcBef>
                        <a:spcAft>
                          <a:spcPts val="0"/>
                        </a:spcAft>
                        <a:buNone/>
                      </a:pPr>
                      <a:r>
                        <a:rPr lang="en-US" sz="4400" u="none" strike="noStrike" cap="none"/>
                        <a:t>9</a:t>
                      </a:r>
                      <a:endParaRPr/>
                    </a:p>
                  </a:txBody>
                  <a:tcPr marL="74300" marR="7430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8296B0"/>
                    </a:solidFill>
                  </a:tcPr>
                </a:tc>
                <a:tc>
                  <a:txBody>
                    <a:bodyPr/>
                    <a:lstStyle/>
                    <a:p>
                      <a:pPr marL="0" marR="0" lvl="0" indent="0" algn="ctr" rtl="0">
                        <a:spcBef>
                          <a:spcPts val="0"/>
                        </a:spcBef>
                        <a:spcAft>
                          <a:spcPts val="0"/>
                        </a:spcAft>
                        <a:buNone/>
                      </a:pPr>
                      <a:r>
                        <a:rPr lang="en-US" sz="4400" u="none" strike="noStrike" cap="none">
                          <a:solidFill>
                            <a:srgbClr val="FF0000"/>
                          </a:solidFill>
                        </a:rPr>
                        <a:t>2</a:t>
                      </a:r>
                      <a:endParaRPr/>
                    </a:p>
                  </a:txBody>
                  <a:tcPr marL="74300" marR="7430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8296B0"/>
                    </a:solidFill>
                  </a:tcPr>
                </a:tc>
                <a:extLst>
                  <a:ext uri="{0D108BD9-81ED-4DB2-BD59-A6C34878D82A}">
                    <a16:rowId xmlns="" xmlns:a16="http://schemas.microsoft.com/office/drawing/2014/main" val="10000"/>
                  </a:ext>
                </a:extLst>
              </a:tr>
              <a:tr h="876950">
                <a:tc>
                  <a:txBody>
                    <a:bodyPr/>
                    <a:lstStyle/>
                    <a:p>
                      <a:pPr marL="0" marR="0" lvl="0" indent="0" algn="ctr" rtl="0">
                        <a:spcBef>
                          <a:spcPts val="0"/>
                        </a:spcBef>
                        <a:spcAft>
                          <a:spcPts val="0"/>
                        </a:spcAft>
                        <a:buNone/>
                      </a:pPr>
                      <a:r>
                        <a:rPr lang="en-US" sz="4400" b="1" u="none" strike="noStrike" cap="none">
                          <a:solidFill>
                            <a:srgbClr val="385623"/>
                          </a:solidFill>
                        </a:rPr>
                        <a:t>3</a:t>
                      </a:r>
                      <a:endParaRPr/>
                    </a:p>
                  </a:txBody>
                  <a:tcPr marL="74300" marR="7430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8296B0"/>
                    </a:solidFill>
                  </a:tcPr>
                </a:tc>
                <a:tc>
                  <a:txBody>
                    <a:bodyPr/>
                    <a:lstStyle/>
                    <a:p>
                      <a:pPr marL="0" marR="0" lvl="0" indent="0" algn="ctr" rtl="0">
                        <a:spcBef>
                          <a:spcPts val="0"/>
                        </a:spcBef>
                        <a:spcAft>
                          <a:spcPts val="0"/>
                        </a:spcAft>
                        <a:buNone/>
                      </a:pPr>
                      <a:r>
                        <a:rPr lang="en-US" sz="4400" b="1" u="none" strike="noStrike" cap="none">
                          <a:solidFill>
                            <a:srgbClr val="FFC000"/>
                          </a:solidFill>
                        </a:rPr>
                        <a:t>5</a:t>
                      </a:r>
                      <a:endParaRPr/>
                    </a:p>
                  </a:txBody>
                  <a:tcPr marL="74300" marR="7430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8296B0"/>
                    </a:solidFill>
                  </a:tcPr>
                </a:tc>
                <a:tc>
                  <a:txBody>
                    <a:bodyPr/>
                    <a:lstStyle/>
                    <a:p>
                      <a:pPr marL="0" marR="0" lvl="0" indent="0" algn="ctr" rtl="0">
                        <a:spcBef>
                          <a:spcPts val="0"/>
                        </a:spcBef>
                        <a:spcAft>
                          <a:spcPts val="0"/>
                        </a:spcAft>
                        <a:buNone/>
                      </a:pPr>
                      <a:r>
                        <a:rPr lang="en-US" sz="4400" b="1" u="none" strike="noStrike" cap="none">
                          <a:solidFill>
                            <a:srgbClr val="FF0000"/>
                          </a:solidFill>
                        </a:rPr>
                        <a:t>7</a:t>
                      </a:r>
                      <a:endParaRPr/>
                    </a:p>
                  </a:txBody>
                  <a:tcPr marL="74300" marR="7430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8296B0"/>
                    </a:solidFill>
                  </a:tcPr>
                </a:tc>
                <a:extLst>
                  <a:ext uri="{0D108BD9-81ED-4DB2-BD59-A6C34878D82A}">
                    <a16:rowId xmlns="" xmlns:a16="http://schemas.microsoft.com/office/drawing/2014/main" val="10001"/>
                  </a:ext>
                </a:extLst>
              </a:tr>
              <a:tr h="876950">
                <a:tc>
                  <a:txBody>
                    <a:bodyPr/>
                    <a:lstStyle/>
                    <a:p>
                      <a:pPr marL="0" marR="0" lvl="0" indent="0" algn="ctr" rtl="0">
                        <a:spcBef>
                          <a:spcPts val="0"/>
                        </a:spcBef>
                        <a:spcAft>
                          <a:spcPts val="0"/>
                        </a:spcAft>
                        <a:buNone/>
                      </a:pPr>
                      <a:r>
                        <a:rPr lang="en-US" sz="4400" b="1" u="none" strike="noStrike" cap="none">
                          <a:solidFill>
                            <a:srgbClr val="385623"/>
                          </a:solidFill>
                        </a:rPr>
                        <a:t>8</a:t>
                      </a:r>
                      <a:endParaRPr/>
                    </a:p>
                  </a:txBody>
                  <a:tcPr marL="74300" marR="7430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8296B0"/>
                    </a:solidFill>
                  </a:tcPr>
                </a:tc>
                <a:tc>
                  <a:txBody>
                    <a:bodyPr/>
                    <a:lstStyle/>
                    <a:p>
                      <a:pPr marL="0" marR="0" lvl="0" indent="0" algn="ctr" rtl="0">
                        <a:spcBef>
                          <a:spcPts val="0"/>
                        </a:spcBef>
                        <a:spcAft>
                          <a:spcPts val="0"/>
                        </a:spcAft>
                        <a:buNone/>
                      </a:pPr>
                      <a:r>
                        <a:rPr lang="en-US" sz="4400" b="1" u="none" strike="noStrike" cap="none">
                          <a:solidFill>
                            <a:srgbClr val="222A35"/>
                          </a:solidFill>
                        </a:rPr>
                        <a:t>1</a:t>
                      </a:r>
                      <a:endParaRPr/>
                    </a:p>
                  </a:txBody>
                  <a:tcPr marL="74300" marR="7430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8296B0"/>
                    </a:solidFill>
                  </a:tcPr>
                </a:tc>
                <a:tc>
                  <a:txBody>
                    <a:bodyPr/>
                    <a:lstStyle/>
                    <a:p>
                      <a:pPr marL="0" marR="0" lvl="0" indent="0" algn="ctr" rtl="0">
                        <a:spcBef>
                          <a:spcPts val="0"/>
                        </a:spcBef>
                        <a:spcAft>
                          <a:spcPts val="0"/>
                        </a:spcAft>
                        <a:buNone/>
                      </a:pPr>
                      <a:r>
                        <a:rPr lang="en-US" sz="4400" b="1" u="none" strike="noStrike" cap="none">
                          <a:solidFill>
                            <a:srgbClr val="222A35"/>
                          </a:solidFill>
                        </a:rPr>
                        <a:t>6</a:t>
                      </a:r>
                      <a:endParaRPr/>
                    </a:p>
                  </a:txBody>
                  <a:tcPr marL="74300" marR="7430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8296B0"/>
                    </a:solidFill>
                  </a:tcPr>
                </a:tc>
                <a:extLst>
                  <a:ext uri="{0D108BD9-81ED-4DB2-BD59-A6C34878D82A}">
                    <a16:rowId xmlns="" xmlns:a16="http://schemas.microsoft.com/office/drawing/2014/main" val="10002"/>
                  </a:ext>
                </a:extLst>
              </a:tr>
            </a:tbl>
          </a:graphicData>
        </a:graphic>
      </p:graphicFrame>
      <p:sp>
        <p:nvSpPr>
          <p:cNvPr id="124" name="Google Shape;124;p17"/>
          <p:cNvSpPr txBox="1"/>
          <p:nvPr/>
        </p:nvSpPr>
        <p:spPr>
          <a:xfrm>
            <a:off x="1230923" y="479215"/>
            <a:ext cx="7895491"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GR" sz="4400" b="1" dirty="0">
                <a:solidFill>
                  <a:schemeClr val="dk1"/>
                </a:solidFill>
                <a:latin typeface="Calibri"/>
                <a:ea typeface="Calibri"/>
                <a:cs typeface="Calibri"/>
                <a:sym typeface="Calibri"/>
              </a:rPr>
              <a:t>Το Μαγικό Τετράγωνο </a:t>
            </a:r>
            <a:r>
              <a:rPr lang="en-US" sz="4400" b="1" dirty="0" err="1">
                <a:solidFill>
                  <a:schemeClr val="dk1"/>
                </a:solidFill>
                <a:latin typeface="Calibri"/>
                <a:ea typeface="Calibri"/>
                <a:cs typeface="Calibri"/>
                <a:sym typeface="Calibri"/>
              </a:rPr>
              <a:t>Luo</a:t>
            </a:r>
            <a:r>
              <a:rPr lang="en-US" sz="4400" b="1" dirty="0">
                <a:solidFill>
                  <a:schemeClr val="dk1"/>
                </a:solidFill>
                <a:latin typeface="Calibri"/>
                <a:ea typeface="Calibri"/>
                <a:cs typeface="Calibri"/>
                <a:sym typeface="Calibri"/>
              </a:rPr>
              <a:t> </a:t>
            </a:r>
            <a:r>
              <a:rPr lang="en-US" sz="4400" b="1" dirty="0" err="1">
                <a:solidFill>
                  <a:schemeClr val="dk1"/>
                </a:solidFill>
                <a:latin typeface="Calibri"/>
                <a:ea typeface="Calibri"/>
                <a:cs typeface="Calibri"/>
                <a:sym typeface="Calibri"/>
              </a:rPr>
              <a:t>Shu</a:t>
            </a:r>
            <a:endParaRPr lang="el-GR" sz="4400" b="1" dirty="0">
              <a:solidFill>
                <a:schemeClr val="dk1"/>
              </a:solidFill>
              <a:latin typeface="Calibri"/>
              <a:ea typeface="Calibri"/>
              <a:cs typeface="Calibri"/>
              <a:sym typeface="Calibri"/>
            </a:endParaRPr>
          </a:p>
        </p:txBody>
      </p:sp>
      <p:pic>
        <p:nvPicPr>
          <p:cNvPr id="125" name="Google Shape;125;p17" descr="Screen Shot 2018-05-14 at 15.35.03.png"/>
          <p:cNvPicPr preferRelativeResize="0"/>
          <p:nvPr/>
        </p:nvPicPr>
        <p:blipFill rotWithShape="1">
          <a:blip r:embed="rId3">
            <a:alphaModFix/>
          </a:blip>
          <a:srcRect/>
          <a:stretch/>
        </p:blipFill>
        <p:spPr>
          <a:xfrm>
            <a:off x="7131506" y="2147289"/>
            <a:ext cx="1661319" cy="2095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5"/>
                                        </p:tgtEl>
                                        <p:attrNameLst>
                                          <p:attrName>style.visibility</p:attrName>
                                        </p:attrNameLst>
                                      </p:cBhvr>
                                      <p:to>
                                        <p:strVal val="visible"/>
                                      </p:to>
                                    </p:set>
                                    <p:animEffect transition="in" filter="fade">
                                      <p:cBhvr>
                                        <p:cTn id="11" dur="10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6;p62">
            <a:extLst>
              <a:ext uri="{FF2B5EF4-FFF2-40B4-BE49-F238E27FC236}">
                <a16:creationId xmlns="" xmlns:a16="http://schemas.microsoft.com/office/drawing/2014/main" id="{FB933A88-48A4-4EB6-99CA-D6853F01ADB3}"/>
              </a:ext>
            </a:extLst>
          </p:cNvPr>
          <p:cNvSpPr txBox="1">
            <a:spLocks/>
          </p:cNvSpPr>
          <p:nvPr/>
        </p:nvSpPr>
        <p:spPr>
          <a:xfrm>
            <a:off x="681038" y="391886"/>
            <a:ext cx="8543925" cy="188438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400"/>
              <a:buFont typeface="Calibri"/>
              <a:buNone/>
            </a:pPr>
            <a:r>
              <a:rPr lang="el-GR" sz="4400" dirty="0">
                <a:latin typeface="Calibri" panose="020F0502020204030204" pitchFamily="34" charset="0"/>
                <a:cs typeface="Calibri" panose="020F0502020204030204" pitchFamily="34" charset="0"/>
              </a:rPr>
              <a:t>Η φόρμουλα για τον Μαγικό Αριθμό (Μαγική Σταθερά) ενός Μαγικού Τετραγώνου</a:t>
            </a:r>
            <a:br>
              <a:rPr lang="el-GR" sz="4400" dirty="0">
                <a:latin typeface="Calibri" panose="020F0502020204030204" pitchFamily="34" charset="0"/>
                <a:cs typeface="Calibri" panose="020F0502020204030204" pitchFamily="34" charset="0"/>
              </a:rPr>
            </a:br>
            <a:endParaRPr lang="el-GR" sz="4400" dirty="0">
              <a:latin typeface="Calibri" panose="020F0502020204030204" pitchFamily="34" charset="0"/>
              <a:cs typeface="Calibri" panose="020F0502020204030204" pitchFamily="34" charset="0"/>
            </a:endParaRPr>
          </a:p>
        </p:txBody>
      </p:sp>
      <p:sp>
        <p:nvSpPr>
          <p:cNvPr id="3" name="Google Shape;527;p62">
            <a:extLst>
              <a:ext uri="{FF2B5EF4-FFF2-40B4-BE49-F238E27FC236}">
                <a16:creationId xmlns="" xmlns:a16="http://schemas.microsoft.com/office/drawing/2014/main" id="{27DEE013-4D91-4AA1-B3D8-7CD4A9B374A4}"/>
              </a:ext>
            </a:extLst>
          </p:cNvPr>
          <p:cNvSpPr txBox="1">
            <a:spLocks/>
          </p:cNvSpPr>
          <p:nvPr/>
        </p:nvSpPr>
        <p:spPr>
          <a:xfrm>
            <a:off x="681038" y="2156365"/>
            <a:ext cx="8543925" cy="43513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70000"/>
              </a:lnSpc>
              <a:buClr>
                <a:schemeClr val="dk1"/>
              </a:buClr>
              <a:buSzPts val="2590"/>
            </a:pPr>
            <a:r>
              <a:rPr lang="el-GR" sz="2590"/>
              <a:t>Όπου: </a:t>
            </a:r>
            <a:endParaRPr lang="el-GR"/>
          </a:p>
          <a:p>
            <a:pPr>
              <a:lnSpc>
                <a:spcPct val="70000"/>
              </a:lnSpc>
              <a:spcBef>
                <a:spcPts val="1000"/>
              </a:spcBef>
              <a:buClr>
                <a:schemeClr val="dk1"/>
              </a:buClr>
              <a:buSzPts val="2590"/>
            </a:pPr>
            <a:r>
              <a:rPr lang="el-GR" sz="2590"/>
              <a:t>M = η Μαγική Σταθερά</a:t>
            </a:r>
            <a:endParaRPr lang="el-GR"/>
          </a:p>
          <a:p>
            <a:pPr>
              <a:lnSpc>
                <a:spcPct val="70000"/>
              </a:lnSpc>
              <a:spcBef>
                <a:spcPts val="1000"/>
              </a:spcBef>
              <a:buClr>
                <a:schemeClr val="dk1"/>
              </a:buClr>
              <a:buSzPts val="2590"/>
            </a:pPr>
            <a:r>
              <a:rPr lang="el-GR" sz="2590"/>
              <a:t>n = η τάξη του Μαγικού Τετραγώνου (πλήθος γραμμών και στηλών)</a:t>
            </a:r>
            <a:endParaRPr lang="el-GR"/>
          </a:p>
          <a:p>
            <a:pPr>
              <a:lnSpc>
                <a:spcPct val="70000"/>
              </a:lnSpc>
              <a:spcBef>
                <a:spcPts val="1000"/>
              </a:spcBef>
              <a:buClr>
                <a:schemeClr val="dk1"/>
              </a:buClr>
              <a:buSzPts val="2590"/>
            </a:pPr>
            <a:r>
              <a:rPr lang="el-GR" sz="2590"/>
              <a:t>n</a:t>
            </a:r>
            <a:r>
              <a:rPr lang="el-GR" sz="2590" baseline="30000"/>
              <a:t>2 </a:t>
            </a:r>
            <a:r>
              <a:rPr lang="el-GR" sz="2590"/>
              <a:t>= ο συνολικός αριθμός των κελιών (και των αριθμών) στο Μαγικό Τετράγωνο</a:t>
            </a:r>
            <a:br>
              <a:rPr lang="el-GR" sz="2590"/>
            </a:br>
            <a:endParaRPr lang="el-GR" sz="2590"/>
          </a:p>
          <a:p>
            <a:pPr>
              <a:lnSpc>
                <a:spcPct val="70000"/>
              </a:lnSpc>
              <a:spcBef>
                <a:spcPts val="1000"/>
              </a:spcBef>
              <a:buClr>
                <a:schemeClr val="dk1"/>
              </a:buClr>
              <a:buSzPts val="2590"/>
            </a:pPr>
            <a:r>
              <a:rPr lang="el-GR" sz="2590" b="1"/>
              <a:t>M = n(n</a:t>
            </a:r>
            <a:r>
              <a:rPr lang="el-GR" sz="2590" b="1" baseline="30000"/>
              <a:t>2 </a:t>
            </a:r>
            <a:r>
              <a:rPr lang="el-GR" sz="2590" b="1"/>
              <a:t>+ 1)/2</a:t>
            </a:r>
            <a:endParaRPr lang="el-GR"/>
          </a:p>
          <a:p>
            <a:pPr>
              <a:lnSpc>
                <a:spcPct val="70000"/>
              </a:lnSpc>
              <a:spcBef>
                <a:spcPts val="1000"/>
              </a:spcBef>
              <a:buClr>
                <a:schemeClr val="dk1"/>
              </a:buClr>
              <a:buSzPts val="740"/>
            </a:pPr>
            <a:r>
              <a:rPr lang="el-GR" sz="740" baseline="30000"/>
              <a:t> </a:t>
            </a:r>
            <a:endParaRPr lang="el-GR"/>
          </a:p>
          <a:p>
            <a:pPr>
              <a:lnSpc>
                <a:spcPct val="70000"/>
              </a:lnSpc>
              <a:spcBef>
                <a:spcPts val="1000"/>
              </a:spcBef>
              <a:buClr>
                <a:schemeClr val="dk1"/>
              </a:buClr>
              <a:buSzPts val="2590"/>
            </a:pPr>
            <a:r>
              <a:rPr lang="el-GR" sz="2590"/>
              <a:t>Παράδειγμα: Μαγικό Τετράγωνο Luo Shu:</a:t>
            </a:r>
            <a:endParaRPr lang="el-GR"/>
          </a:p>
          <a:p>
            <a:pPr>
              <a:lnSpc>
                <a:spcPct val="70000"/>
              </a:lnSpc>
              <a:spcBef>
                <a:spcPts val="1000"/>
              </a:spcBef>
              <a:buClr>
                <a:schemeClr val="dk1"/>
              </a:buClr>
              <a:buSzPts val="2590"/>
            </a:pPr>
            <a:endParaRPr lang="el-GR" sz="2590"/>
          </a:p>
          <a:p>
            <a:pPr>
              <a:lnSpc>
                <a:spcPct val="70000"/>
              </a:lnSpc>
              <a:spcBef>
                <a:spcPts val="1000"/>
              </a:spcBef>
              <a:buClr>
                <a:schemeClr val="dk1"/>
              </a:buClr>
              <a:buSzPts val="2590"/>
            </a:pPr>
            <a:r>
              <a:rPr lang="el-GR" sz="2590"/>
              <a:t>M = 3(9 + 1) = 10/2 = 5</a:t>
            </a:r>
            <a:endParaRPr lang="el-GR" dirty="0"/>
          </a:p>
        </p:txBody>
      </p:sp>
    </p:spTree>
    <p:extLst>
      <p:ext uri="{BB962C8B-B14F-4D97-AF65-F5344CB8AC3E}">
        <p14:creationId xmlns:p14="http://schemas.microsoft.com/office/powerpoint/2010/main" val="33701177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0593" y="2762266"/>
            <a:ext cx="1844841" cy="645466"/>
          </a:xfrm>
        </p:spPr>
      </p:pic>
      <p:pic>
        <p:nvPicPr>
          <p:cNvPr id="4" name="Picture 3" descr="heade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4487" y="467343"/>
            <a:ext cx="6764655" cy="561975"/>
          </a:xfrm>
          <a:prstGeom prst="rect">
            <a:avLst/>
          </a:prstGeom>
          <a:noFill/>
        </p:spPr>
      </p:pic>
      <p:pic>
        <p:nvPicPr>
          <p:cNvPr id="6" name="Picture 5" descr="footer_mono"/>
          <p:cNvPicPr/>
          <p:nvPr/>
        </p:nvPicPr>
        <p:blipFill>
          <a:blip r:embed="rId4" cstate="print">
            <a:extLst>
              <a:ext uri="{28A0092B-C50C-407E-A947-70E740481C1C}">
                <a14:useLocalDpi xmlns:a14="http://schemas.microsoft.com/office/drawing/2010/main" val="0"/>
              </a:ext>
            </a:extLst>
          </a:blip>
          <a:stretch>
            <a:fillRect/>
          </a:stretch>
        </p:blipFill>
        <p:spPr bwMode="auto">
          <a:xfrm>
            <a:off x="1084381" y="5322524"/>
            <a:ext cx="7030170" cy="1014153"/>
          </a:xfrm>
          <a:prstGeom prst="rect">
            <a:avLst/>
          </a:prstGeom>
          <a:noFill/>
        </p:spPr>
      </p:pic>
      <p:sp>
        <p:nvSpPr>
          <p:cNvPr id="7" name="Rectangle 6"/>
          <p:cNvSpPr/>
          <p:nvPr/>
        </p:nvSpPr>
        <p:spPr>
          <a:xfrm>
            <a:off x="1179086" y="3501008"/>
            <a:ext cx="6840760" cy="1477328"/>
          </a:xfrm>
          <a:prstGeom prst="rect">
            <a:avLst/>
          </a:prstGeom>
        </p:spPr>
        <p:txBody>
          <a:bodyPr wrap="square">
            <a:spAutoFit/>
          </a:bodyPr>
          <a:lstStyle/>
          <a:p>
            <a:pPr>
              <a:buClrTx/>
              <a:buFontTx/>
              <a:buNone/>
            </a:pPr>
            <a:r>
              <a:rPr lang="el-GR" sz="1800" kern="1200" dirty="0">
                <a:solidFill>
                  <a:prstClr val="black"/>
                </a:solidFill>
                <a:latin typeface="Roboto" panose="02000000000000000000" pitchFamily="2" charset="0"/>
                <a:ea typeface="Roboto" panose="02000000000000000000" pitchFamily="2" charset="0"/>
                <a:cs typeface="+mn-cs"/>
              </a:rPr>
              <a:t>Except where otherwise noted, this work is licensed under the Creative Commons Attribution 4.0 International License. To view a copy of this license, visit </a:t>
            </a:r>
            <a:r>
              <a:rPr lang="el-GR" sz="1800" u="sng" kern="1200" dirty="0">
                <a:solidFill>
                  <a:prstClr val="black"/>
                </a:solidFill>
                <a:latin typeface="Roboto" panose="02000000000000000000" pitchFamily="2" charset="0"/>
                <a:ea typeface="Roboto" panose="02000000000000000000" pitchFamily="2" charset="0"/>
                <a:cs typeface="+mn-cs"/>
                <a:hlinkClick r:id="rId5"/>
              </a:rPr>
              <a:t>http://creativecommons.org/licenses/by/4.0/</a:t>
            </a:r>
            <a:endParaRPr lang="en-GB" sz="1800" kern="1200" dirty="0">
              <a:solidFill>
                <a:prstClr val="black"/>
              </a:solidFill>
              <a:latin typeface="Roboto" panose="02000000000000000000" pitchFamily="2" charset="0"/>
              <a:ea typeface="Roboto" panose="02000000000000000000" pitchFamily="2" charset="0"/>
              <a:cs typeface="+mn-cs"/>
            </a:endParaRPr>
          </a:p>
          <a:p>
            <a:pPr algn="ctr">
              <a:buClrTx/>
              <a:buFontTx/>
              <a:buNone/>
            </a:pPr>
            <a:r>
              <a:rPr lang="el-GR" sz="1800" kern="1200" dirty="0">
                <a:solidFill>
                  <a:prstClr val="black"/>
                </a:solidFill>
                <a:latin typeface="Roboto" panose="02000000000000000000" pitchFamily="2" charset="0"/>
                <a:ea typeface="Roboto" panose="02000000000000000000" pitchFamily="2" charset="0"/>
                <a:cs typeface="+mn-cs"/>
              </a:rPr>
              <a:t> </a:t>
            </a:r>
            <a:endParaRPr lang="en-GB" sz="1800" kern="1200" dirty="0">
              <a:solidFill>
                <a:prstClr val="black"/>
              </a:solidFill>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275263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8"/>
          <p:cNvSpPr txBox="1">
            <a:spLocks noGrp="1"/>
          </p:cNvSpPr>
          <p:nvPr>
            <p:ph type="title"/>
          </p:nvPr>
        </p:nvSpPr>
        <p:spPr>
          <a:xfrm>
            <a:off x="736073" y="5953126"/>
            <a:ext cx="8543925" cy="75247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alibri"/>
              <a:buNone/>
            </a:pPr>
            <a:r>
              <a:rPr lang="el-GR" sz="3600" dirty="0"/>
              <a:t>Τι παρατηρείτε σε αυτές τις παραλλαγές;</a:t>
            </a:r>
            <a:endParaRPr/>
          </a:p>
        </p:txBody>
      </p:sp>
      <p:graphicFrame>
        <p:nvGraphicFramePr>
          <p:cNvPr id="132" name="Google Shape;132;p18"/>
          <p:cNvGraphicFramePr/>
          <p:nvPr/>
        </p:nvGraphicFramePr>
        <p:xfrm>
          <a:off x="736071" y="531067"/>
          <a:ext cx="8544000" cy="5242640"/>
        </p:xfrm>
        <a:graphic>
          <a:graphicData uri="http://schemas.openxmlformats.org/drawingml/2006/table">
            <a:tbl>
              <a:tblPr firstRow="1" bandRow="1">
                <a:noFill/>
                <a:tableStyleId>{466D0541-FC7E-4419-AF32-2C6A05B2B117}</a:tableStyleId>
              </a:tblPr>
              <a:tblGrid>
                <a:gridCol w="569600">
                  <a:extLst>
                    <a:ext uri="{9D8B030D-6E8A-4147-A177-3AD203B41FA5}">
                      <a16:colId xmlns="" xmlns:a16="http://schemas.microsoft.com/office/drawing/2014/main" val="20000"/>
                    </a:ext>
                  </a:extLst>
                </a:gridCol>
                <a:gridCol w="569600">
                  <a:extLst>
                    <a:ext uri="{9D8B030D-6E8A-4147-A177-3AD203B41FA5}">
                      <a16:colId xmlns="" xmlns:a16="http://schemas.microsoft.com/office/drawing/2014/main" val="20001"/>
                    </a:ext>
                  </a:extLst>
                </a:gridCol>
                <a:gridCol w="569600">
                  <a:extLst>
                    <a:ext uri="{9D8B030D-6E8A-4147-A177-3AD203B41FA5}">
                      <a16:colId xmlns="" xmlns:a16="http://schemas.microsoft.com/office/drawing/2014/main" val="20002"/>
                    </a:ext>
                  </a:extLst>
                </a:gridCol>
                <a:gridCol w="569600">
                  <a:extLst>
                    <a:ext uri="{9D8B030D-6E8A-4147-A177-3AD203B41FA5}">
                      <a16:colId xmlns="" xmlns:a16="http://schemas.microsoft.com/office/drawing/2014/main" val="20003"/>
                    </a:ext>
                  </a:extLst>
                </a:gridCol>
                <a:gridCol w="569600">
                  <a:extLst>
                    <a:ext uri="{9D8B030D-6E8A-4147-A177-3AD203B41FA5}">
                      <a16:colId xmlns="" xmlns:a16="http://schemas.microsoft.com/office/drawing/2014/main" val="20004"/>
                    </a:ext>
                  </a:extLst>
                </a:gridCol>
                <a:gridCol w="569600">
                  <a:extLst>
                    <a:ext uri="{9D8B030D-6E8A-4147-A177-3AD203B41FA5}">
                      <a16:colId xmlns="" xmlns:a16="http://schemas.microsoft.com/office/drawing/2014/main" val="20005"/>
                    </a:ext>
                  </a:extLst>
                </a:gridCol>
                <a:gridCol w="569600">
                  <a:extLst>
                    <a:ext uri="{9D8B030D-6E8A-4147-A177-3AD203B41FA5}">
                      <a16:colId xmlns="" xmlns:a16="http://schemas.microsoft.com/office/drawing/2014/main" val="20006"/>
                    </a:ext>
                  </a:extLst>
                </a:gridCol>
                <a:gridCol w="569600">
                  <a:extLst>
                    <a:ext uri="{9D8B030D-6E8A-4147-A177-3AD203B41FA5}">
                      <a16:colId xmlns="" xmlns:a16="http://schemas.microsoft.com/office/drawing/2014/main" val="20007"/>
                    </a:ext>
                  </a:extLst>
                </a:gridCol>
                <a:gridCol w="569600">
                  <a:extLst>
                    <a:ext uri="{9D8B030D-6E8A-4147-A177-3AD203B41FA5}">
                      <a16:colId xmlns="" xmlns:a16="http://schemas.microsoft.com/office/drawing/2014/main" val="20008"/>
                    </a:ext>
                  </a:extLst>
                </a:gridCol>
                <a:gridCol w="569600">
                  <a:extLst>
                    <a:ext uri="{9D8B030D-6E8A-4147-A177-3AD203B41FA5}">
                      <a16:colId xmlns="" xmlns:a16="http://schemas.microsoft.com/office/drawing/2014/main" val="20009"/>
                    </a:ext>
                  </a:extLst>
                </a:gridCol>
                <a:gridCol w="569600">
                  <a:extLst>
                    <a:ext uri="{9D8B030D-6E8A-4147-A177-3AD203B41FA5}">
                      <a16:colId xmlns="" xmlns:a16="http://schemas.microsoft.com/office/drawing/2014/main" val="20010"/>
                    </a:ext>
                  </a:extLst>
                </a:gridCol>
                <a:gridCol w="471700">
                  <a:extLst>
                    <a:ext uri="{9D8B030D-6E8A-4147-A177-3AD203B41FA5}">
                      <a16:colId xmlns="" xmlns:a16="http://schemas.microsoft.com/office/drawing/2014/main" val="20011"/>
                    </a:ext>
                  </a:extLst>
                </a:gridCol>
                <a:gridCol w="667500">
                  <a:extLst>
                    <a:ext uri="{9D8B030D-6E8A-4147-A177-3AD203B41FA5}">
                      <a16:colId xmlns="" xmlns:a16="http://schemas.microsoft.com/office/drawing/2014/main" val="20012"/>
                    </a:ext>
                  </a:extLst>
                </a:gridCol>
                <a:gridCol w="569600">
                  <a:extLst>
                    <a:ext uri="{9D8B030D-6E8A-4147-A177-3AD203B41FA5}">
                      <a16:colId xmlns="" xmlns:a16="http://schemas.microsoft.com/office/drawing/2014/main" val="20013"/>
                    </a:ext>
                  </a:extLst>
                </a:gridCol>
                <a:gridCol w="569600">
                  <a:extLst>
                    <a:ext uri="{9D8B030D-6E8A-4147-A177-3AD203B41FA5}">
                      <a16:colId xmlns="" xmlns:a16="http://schemas.microsoft.com/office/drawing/2014/main" val="20014"/>
                    </a:ext>
                  </a:extLst>
                </a:gridCol>
              </a:tblGrid>
              <a:tr h="370850">
                <a:tc>
                  <a:txBody>
                    <a:bodyPr/>
                    <a:lstStyle/>
                    <a:p>
                      <a:pPr marL="0" marR="0" lvl="0" indent="0" algn="ctr" rtl="0">
                        <a:spcBef>
                          <a:spcPts val="0"/>
                        </a:spcBef>
                        <a:spcAft>
                          <a:spcPts val="0"/>
                        </a:spcAft>
                        <a:buNone/>
                      </a:pPr>
                      <a:r>
                        <a:rPr lang="en-US" sz="4000" b="1" u="none" strike="noStrike" cap="none">
                          <a:solidFill>
                            <a:schemeClr val="lt1"/>
                          </a:solidFill>
                        </a:rPr>
                        <a:t>4</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solidFill>
                            <a:schemeClr val="lt1"/>
                          </a:solidFill>
                        </a:rPr>
                        <a:t>9</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solidFill>
                            <a:srgbClr val="FF0000"/>
                          </a:solidFill>
                        </a:rPr>
                        <a:t>2</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endParaRPr sz="4000" b="1" u="none" strike="noStrike" cap="none" dirty="0">
                        <a:solidFill>
                          <a:schemeClr val="dk1"/>
                        </a:solidFill>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4000" b="1" u="none" strike="noStrike" cap="none">
                          <a:solidFill>
                            <a:srgbClr val="385623"/>
                          </a:solidFill>
                        </a:rPr>
                        <a:t>8</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solidFill>
                            <a:srgbClr val="385623"/>
                          </a:solidFill>
                        </a:rPr>
                        <a:t>3</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solidFill>
                            <a:schemeClr val="lt1"/>
                          </a:solidFill>
                        </a:rPr>
                        <a:t>4</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endParaRPr sz="4000" b="1" u="none" strike="noStrike" cap="none">
                        <a:solidFill>
                          <a:schemeClr val="dk1"/>
                        </a:solidFill>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4000" b="1" u="none" strike="noStrike" cap="none">
                          <a:solidFill>
                            <a:schemeClr val="dk1"/>
                          </a:solidFill>
                        </a:rPr>
                        <a:t>6</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solidFill>
                            <a:schemeClr val="dk1"/>
                          </a:solidFill>
                        </a:rPr>
                        <a:t>1</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solidFill>
                            <a:srgbClr val="385623"/>
                          </a:solidFill>
                        </a:rPr>
                        <a:t>8</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endParaRPr sz="4000" b="1" u="none" strike="noStrike" cap="none">
                        <a:solidFill>
                          <a:schemeClr val="dk1"/>
                        </a:solidFill>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4000" b="1" u="none" strike="noStrike" cap="none">
                          <a:solidFill>
                            <a:srgbClr val="FF0000"/>
                          </a:solidFill>
                        </a:rPr>
                        <a:t>2</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solidFill>
                            <a:srgbClr val="FF0000"/>
                          </a:solidFill>
                        </a:rPr>
                        <a:t>7</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solidFill>
                            <a:schemeClr val="dk1"/>
                          </a:solidFill>
                        </a:rPr>
                        <a:t>6</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extLst>
                  <a:ext uri="{0D108BD9-81ED-4DB2-BD59-A6C34878D82A}">
                    <a16:rowId xmlns="" xmlns:a16="http://schemas.microsoft.com/office/drawing/2014/main" val="10000"/>
                  </a:ext>
                </a:extLst>
              </a:tr>
              <a:tr h="370850">
                <a:tc>
                  <a:txBody>
                    <a:bodyPr/>
                    <a:lstStyle/>
                    <a:p>
                      <a:pPr marL="0" marR="0" lvl="0" indent="0" algn="ctr" rtl="0">
                        <a:spcBef>
                          <a:spcPts val="0"/>
                        </a:spcBef>
                        <a:spcAft>
                          <a:spcPts val="0"/>
                        </a:spcAft>
                        <a:buNone/>
                      </a:pPr>
                      <a:r>
                        <a:rPr lang="en-US" sz="4000" b="1" u="none" strike="noStrike" cap="none">
                          <a:solidFill>
                            <a:srgbClr val="385623"/>
                          </a:solidFill>
                        </a:rPr>
                        <a:t>3</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solidFill>
                            <a:srgbClr val="FFC000"/>
                          </a:solidFill>
                        </a:rPr>
                        <a:t>5</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solidFill>
                            <a:srgbClr val="FF0000"/>
                          </a:solidFill>
                        </a:rPr>
                        <a:t>7</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endParaRPr sz="4000" b="1" u="none" strike="noStrike" cap="none" dirty="0"/>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4000" b="1" u="none" strike="noStrike" cap="none"/>
                        <a:t>1</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solidFill>
                            <a:srgbClr val="FFC000"/>
                          </a:solidFill>
                        </a:rPr>
                        <a:t>5</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solidFill>
                            <a:schemeClr val="lt1"/>
                          </a:solidFill>
                        </a:rPr>
                        <a:t>9</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endParaRPr sz="4000" b="1" u="none" strike="noStrike" cap="none"/>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4000" b="1" u="none" strike="noStrike" cap="none">
                          <a:solidFill>
                            <a:srgbClr val="FF0000"/>
                          </a:solidFill>
                        </a:rPr>
                        <a:t>7</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solidFill>
                            <a:srgbClr val="FFC000"/>
                          </a:solidFill>
                        </a:rPr>
                        <a:t>5</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solidFill>
                            <a:srgbClr val="385623"/>
                          </a:solidFill>
                        </a:rPr>
                        <a:t>3</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endParaRPr sz="4000" b="1" u="none" strike="noStrike" cap="none"/>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4000" b="1" u="none" strike="noStrike" cap="none">
                          <a:solidFill>
                            <a:schemeClr val="lt1"/>
                          </a:solidFill>
                        </a:rPr>
                        <a:t>9</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solidFill>
                            <a:srgbClr val="FFC000"/>
                          </a:solidFill>
                        </a:rPr>
                        <a:t>5</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t>1</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extLst>
                  <a:ext uri="{0D108BD9-81ED-4DB2-BD59-A6C34878D82A}">
                    <a16:rowId xmlns="" xmlns:a16="http://schemas.microsoft.com/office/drawing/2014/main" val="10001"/>
                  </a:ext>
                </a:extLst>
              </a:tr>
              <a:tr h="370850">
                <a:tc>
                  <a:txBody>
                    <a:bodyPr/>
                    <a:lstStyle/>
                    <a:p>
                      <a:pPr marL="0" marR="0" lvl="0" indent="0" algn="ctr" rtl="0">
                        <a:spcBef>
                          <a:spcPts val="0"/>
                        </a:spcBef>
                        <a:spcAft>
                          <a:spcPts val="0"/>
                        </a:spcAft>
                        <a:buNone/>
                      </a:pPr>
                      <a:r>
                        <a:rPr lang="en-US" sz="4000" b="1" u="none" strike="noStrike" cap="none">
                          <a:solidFill>
                            <a:srgbClr val="385623"/>
                          </a:solidFill>
                        </a:rPr>
                        <a:t>8</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t>1</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t>6</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endParaRPr sz="4000" b="1" u="none" strike="noStrike" cap="none"/>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4000" b="1" u="none" strike="noStrike" cap="none"/>
                        <a:t>6</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solidFill>
                            <a:srgbClr val="FF0000"/>
                          </a:solidFill>
                        </a:rPr>
                        <a:t>7</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solidFill>
                            <a:srgbClr val="FF0000"/>
                          </a:solidFill>
                        </a:rPr>
                        <a:t>2</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endParaRPr sz="4000" b="1" u="none" strike="noStrike" cap="none"/>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4000" b="1" u="none" strike="noStrike" cap="none">
                          <a:solidFill>
                            <a:srgbClr val="FF0000"/>
                          </a:solidFill>
                        </a:rPr>
                        <a:t>2</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solidFill>
                            <a:schemeClr val="lt1"/>
                          </a:solidFill>
                        </a:rPr>
                        <a:t>9</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solidFill>
                            <a:schemeClr val="lt1"/>
                          </a:solidFill>
                        </a:rPr>
                        <a:t>4</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endParaRPr sz="4000" b="1" u="none" strike="noStrike" cap="none"/>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4000" b="1" u="none" strike="noStrike" cap="none">
                          <a:solidFill>
                            <a:schemeClr val="lt1"/>
                          </a:solidFill>
                        </a:rPr>
                        <a:t>4</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solidFill>
                            <a:srgbClr val="385623"/>
                          </a:solidFill>
                        </a:rPr>
                        <a:t>3</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u="none" strike="noStrike" cap="none">
                          <a:solidFill>
                            <a:srgbClr val="385623"/>
                          </a:solidFill>
                        </a:rPr>
                        <a:t>8</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extLst>
                  <a:ext uri="{0D108BD9-81ED-4DB2-BD59-A6C34878D82A}">
                    <a16:rowId xmlns="" xmlns:a16="http://schemas.microsoft.com/office/drawing/2014/main" val="10002"/>
                  </a:ext>
                </a:extLst>
              </a:tr>
              <a:tr h="464600">
                <a:tc>
                  <a:txBody>
                    <a:bodyPr/>
                    <a:lstStyle/>
                    <a:p>
                      <a:pPr marL="0" marR="0" lvl="0" indent="0" algn="ctr" rtl="0">
                        <a:spcBef>
                          <a:spcPts val="0"/>
                        </a:spcBef>
                        <a:spcAft>
                          <a:spcPts val="0"/>
                        </a:spcAft>
                        <a:buNone/>
                      </a:pPr>
                      <a:endParaRPr sz="2800" b="1" u="none" strike="noStrike" cap="none"/>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500" b="0" u="none" strike="noStrike" cap="none"/>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u="none" strike="noStrike" cap="none"/>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u="none" strike="noStrike" cap="none"/>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u="none" strike="noStrike" cap="none"/>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u="none" strike="noStrike" cap="none"/>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u="none" strike="noStrike" cap="none"/>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u="none" strike="noStrike" cap="none"/>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000" b="0"/>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Calibri"/>
                        <a:buNone/>
                      </a:pPr>
                      <a:endParaRPr sz="2000" b="0"/>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03"/>
                  </a:ext>
                </a:extLst>
              </a:tr>
              <a:tr h="370850">
                <a:tc>
                  <a:txBody>
                    <a:bodyPr/>
                    <a:lstStyle/>
                    <a:p>
                      <a:pPr marL="0" marR="0" lvl="0" indent="0" algn="ctr" rtl="0">
                        <a:spcBef>
                          <a:spcPts val="0"/>
                        </a:spcBef>
                        <a:spcAft>
                          <a:spcPts val="0"/>
                        </a:spcAft>
                        <a:buNone/>
                      </a:pPr>
                      <a:endParaRPr sz="28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3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28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04"/>
                  </a:ext>
                </a:extLst>
              </a:tr>
              <a:tr h="370850">
                <a:tc>
                  <a:txBody>
                    <a:bodyPr/>
                    <a:lstStyle/>
                    <a:p>
                      <a:pPr marL="0" marR="0" lvl="0" indent="0" algn="ctr" rtl="0">
                        <a:spcBef>
                          <a:spcPts val="0"/>
                        </a:spcBef>
                        <a:spcAft>
                          <a:spcPts val="0"/>
                        </a:spcAft>
                        <a:buNone/>
                      </a:pPr>
                      <a:r>
                        <a:rPr lang="en-US" sz="4000" b="1">
                          <a:solidFill>
                            <a:srgbClr val="385623"/>
                          </a:solidFill>
                        </a:rPr>
                        <a:t>8</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t>1</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t>6</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endParaRPr sz="40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4000" b="1"/>
                        <a:t>6</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solidFill>
                            <a:srgbClr val="FF0000"/>
                          </a:solidFill>
                        </a:rPr>
                        <a:t>7</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solidFill>
                            <a:srgbClr val="FF0000"/>
                          </a:solidFill>
                        </a:rPr>
                        <a:t>2</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endParaRPr sz="40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4000" b="1">
                          <a:solidFill>
                            <a:srgbClr val="FF0000"/>
                          </a:solidFill>
                        </a:rPr>
                        <a:t>2</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solidFill>
                            <a:schemeClr val="lt1"/>
                          </a:solidFill>
                        </a:rPr>
                        <a:t>9</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solidFill>
                            <a:schemeClr val="lt1"/>
                          </a:solidFill>
                        </a:rPr>
                        <a:t>4</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endParaRPr sz="40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4000" b="1">
                          <a:solidFill>
                            <a:schemeClr val="lt1"/>
                          </a:solidFill>
                        </a:rPr>
                        <a:t>4</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solidFill>
                            <a:srgbClr val="385623"/>
                          </a:solidFill>
                        </a:rPr>
                        <a:t>3</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solidFill>
                            <a:srgbClr val="385623"/>
                          </a:solidFill>
                        </a:rPr>
                        <a:t>8</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extLst>
                  <a:ext uri="{0D108BD9-81ED-4DB2-BD59-A6C34878D82A}">
                    <a16:rowId xmlns="" xmlns:a16="http://schemas.microsoft.com/office/drawing/2014/main" val="10005"/>
                  </a:ext>
                </a:extLst>
              </a:tr>
              <a:tr h="370850">
                <a:tc>
                  <a:txBody>
                    <a:bodyPr/>
                    <a:lstStyle/>
                    <a:p>
                      <a:pPr marL="0" marR="0" lvl="0" indent="0" algn="ctr" rtl="0">
                        <a:spcBef>
                          <a:spcPts val="0"/>
                        </a:spcBef>
                        <a:spcAft>
                          <a:spcPts val="0"/>
                        </a:spcAft>
                        <a:buNone/>
                      </a:pPr>
                      <a:r>
                        <a:rPr lang="en-US" sz="4000" b="1">
                          <a:solidFill>
                            <a:srgbClr val="385623"/>
                          </a:solidFill>
                        </a:rPr>
                        <a:t>3</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solidFill>
                            <a:srgbClr val="FFC000"/>
                          </a:solidFill>
                        </a:rPr>
                        <a:t>5</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solidFill>
                            <a:srgbClr val="FF0000"/>
                          </a:solidFill>
                        </a:rPr>
                        <a:t>7</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endParaRPr sz="40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4000" b="1"/>
                        <a:t>1</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solidFill>
                            <a:srgbClr val="FFC000"/>
                          </a:solidFill>
                        </a:rPr>
                        <a:t>5</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solidFill>
                            <a:schemeClr val="lt1"/>
                          </a:solidFill>
                        </a:rPr>
                        <a:t>9</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endParaRPr sz="40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4000" b="1">
                          <a:solidFill>
                            <a:srgbClr val="FF0000"/>
                          </a:solidFill>
                        </a:rPr>
                        <a:t>7</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solidFill>
                            <a:srgbClr val="FFC000"/>
                          </a:solidFill>
                        </a:rPr>
                        <a:t>5</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solidFill>
                            <a:srgbClr val="385623"/>
                          </a:solidFill>
                        </a:rPr>
                        <a:t>3</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endParaRPr sz="40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4000" b="1">
                          <a:solidFill>
                            <a:schemeClr val="lt1"/>
                          </a:solidFill>
                        </a:rPr>
                        <a:t>9</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solidFill>
                            <a:srgbClr val="FFC000"/>
                          </a:solidFill>
                        </a:rPr>
                        <a:t>5</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t>1</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extLst>
                  <a:ext uri="{0D108BD9-81ED-4DB2-BD59-A6C34878D82A}">
                    <a16:rowId xmlns="" xmlns:a16="http://schemas.microsoft.com/office/drawing/2014/main" val="10006"/>
                  </a:ext>
                </a:extLst>
              </a:tr>
              <a:tr h="370850">
                <a:tc>
                  <a:txBody>
                    <a:bodyPr/>
                    <a:lstStyle/>
                    <a:p>
                      <a:pPr marL="0" marR="0" lvl="0" indent="0" algn="ctr" rtl="0">
                        <a:spcBef>
                          <a:spcPts val="0"/>
                        </a:spcBef>
                        <a:spcAft>
                          <a:spcPts val="0"/>
                        </a:spcAft>
                        <a:buNone/>
                      </a:pPr>
                      <a:r>
                        <a:rPr lang="en-US" sz="4000" b="1">
                          <a:solidFill>
                            <a:schemeClr val="lt1"/>
                          </a:solidFill>
                        </a:rPr>
                        <a:t>4</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solidFill>
                            <a:schemeClr val="lt1"/>
                          </a:solidFill>
                        </a:rPr>
                        <a:t>9</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solidFill>
                            <a:srgbClr val="FF0000"/>
                          </a:solidFill>
                        </a:rPr>
                        <a:t>2</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endParaRPr sz="40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4000" b="1">
                          <a:solidFill>
                            <a:srgbClr val="385623"/>
                          </a:solidFill>
                        </a:rPr>
                        <a:t>8</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solidFill>
                            <a:srgbClr val="385623"/>
                          </a:solidFill>
                        </a:rPr>
                        <a:t>3</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solidFill>
                            <a:schemeClr val="lt1"/>
                          </a:solidFill>
                        </a:rPr>
                        <a:t>4</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endParaRPr sz="40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4000" b="1"/>
                        <a:t>6</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t>1</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solidFill>
                            <a:srgbClr val="385623"/>
                          </a:solidFill>
                        </a:rPr>
                        <a:t>8</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endParaRPr sz="4000" b="1"/>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4000" b="1">
                          <a:solidFill>
                            <a:srgbClr val="FF0000"/>
                          </a:solidFill>
                        </a:rPr>
                        <a:t>2</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a:solidFill>
                            <a:srgbClr val="FF0000"/>
                          </a:solidFill>
                        </a:rPr>
                        <a:t>7</a:t>
                      </a:r>
                      <a:endParaRPr/>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tc>
                  <a:txBody>
                    <a:bodyPr/>
                    <a:lstStyle/>
                    <a:p>
                      <a:pPr marL="0" marR="0" lvl="0" indent="0" algn="ctr" rtl="0">
                        <a:spcBef>
                          <a:spcPts val="0"/>
                        </a:spcBef>
                        <a:spcAft>
                          <a:spcPts val="0"/>
                        </a:spcAft>
                        <a:buNone/>
                      </a:pPr>
                      <a:r>
                        <a:rPr lang="en-US" sz="4000" b="1" dirty="0"/>
                        <a:t>6</a:t>
                      </a:r>
                      <a:endParaRPr dirty="0"/>
                    </a:p>
                  </a:txBody>
                  <a:tcPr marL="74300" marR="7430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CB8CA"/>
                    </a:solidFill>
                  </a:tcPr>
                </a:tc>
                <a:extLst>
                  <a:ext uri="{0D108BD9-81ED-4DB2-BD59-A6C34878D82A}">
                    <a16:rowId xmlns="" xmlns:a16="http://schemas.microsoft.com/office/drawing/2014/main" val="10007"/>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9"/>
          <p:cNvSpPr txBox="1">
            <a:spLocks noGrp="1"/>
          </p:cNvSpPr>
          <p:nvPr>
            <p:ph type="title"/>
          </p:nvPr>
        </p:nvSpPr>
        <p:spPr>
          <a:xfrm>
            <a:off x="681038" y="506928"/>
            <a:ext cx="8939212"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l-GR" b="1" dirty="0"/>
              <a:t>Το Μαγικό Τετράγωνο </a:t>
            </a:r>
            <a:r>
              <a:rPr lang="en-US" b="1" dirty="0"/>
              <a:t>Luo Shu</a:t>
            </a:r>
            <a:r>
              <a:rPr lang="el-GR" b="1" dirty="0"/>
              <a:t>.</a:t>
            </a:r>
            <a:r>
              <a:rPr lang="en-US" b="1" dirty="0"/>
              <a:t> </a:t>
            </a:r>
            <a:r>
              <a:rPr lang="el-GR" b="1" dirty="0"/>
              <a:t>Αφαιρώντας το 5 από κάθε αριθμό.</a:t>
            </a:r>
            <a:endParaRPr b="1" dirty="0"/>
          </a:p>
        </p:txBody>
      </p:sp>
      <p:sp>
        <p:nvSpPr>
          <p:cNvPr id="140" name="Google Shape;140;p19"/>
          <p:cNvSpPr txBox="1"/>
          <p:nvPr/>
        </p:nvSpPr>
        <p:spPr>
          <a:xfrm>
            <a:off x="681038" y="5597526"/>
            <a:ext cx="8543925" cy="75247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70"/>
              <a:buFont typeface="Calibri"/>
              <a:buNone/>
            </a:pPr>
            <a:r>
              <a:rPr lang="el-GR" sz="4070" dirty="0">
                <a:solidFill>
                  <a:schemeClr val="dk1"/>
                </a:solidFill>
                <a:latin typeface="Calibri"/>
                <a:cs typeface="Calibri"/>
                <a:sym typeface="Calibri"/>
              </a:rPr>
              <a:t>Τι παρατηρείτε σε αυτό το μοτίβο;</a:t>
            </a:r>
            <a:endParaRPr/>
          </a:p>
        </p:txBody>
      </p:sp>
      <p:graphicFrame>
        <p:nvGraphicFramePr>
          <p:cNvPr id="7" name="Content Placeholder 3">
            <a:extLst>
              <a:ext uri="{FF2B5EF4-FFF2-40B4-BE49-F238E27FC236}">
                <a16:creationId xmlns="" xmlns:a16="http://schemas.microsoft.com/office/drawing/2014/main" id="{9543CA13-A446-4440-AF04-46FEA02F4CE3}"/>
              </a:ext>
            </a:extLst>
          </p:cNvPr>
          <p:cNvGraphicFramePr>
            <a:graphicFrameLocks/>
          </p:cNvGraphicFramePr>
          <p:nvPr>
            <p:extLst>
              <p:ext uri="{D42A27DB-BD31-4B8C-83A1-F6EECF244321}">
                <p14:modId xmlns:p14="http://schemas.microsoft.com/office/powerpoint/2010/main" val="969046092"/>
              </p:ext>
            </p:extLst>
          </p:nvPr>
        </p:nvGraphicFramePr>
        <p:xfrm>
          <a:off x="1577341" y="2089778"/>
          <a:ext cx="6827070" cy="2993211"/>
        </p:xfrm>
        <a:graphic>
          <a:graphicData uri="http://schemas.openxmlformats.org/drawingml/2006/table">
            <a:tbl>
              <a:tblPr firstRow="1" bandRow="1">
                <a:tableStyleId>{D113A9D2-9D6B-4929-AA2D-F23B5EE8CBE7}</a:tableStyleId>
              </a:tblPr>
              <a:tblGrid>
                <a:gridCol w="2275690">
                  <a:extLst>
                    <a:ext uri="{9D8B030D-6E8A-4147-A177-3AD203B41FA5}">
                      <a16:colId xmlns="" xmlns:a16="http://schemas.microsoft.com/office/drawing/2014/main" val="20000"/>
                    </a:ext>
                  </a:extLst>
                </a:gridCol>
                <a:gridCol w="2275690">
                  <a:extLst>
                    <a:ext uri="{9D8B030D-6E8A-4147-A177-3AD203B41FA5}">
                      <a16:colId xmlns="" xmlns:a16="http://schemas.microsoft.com/office/drawing/2014/main" val="20001"/>
                    </a:ext>
                  </a:extLst>
                </a:gridCol>
                <a:gridCol w="2275690">
                  <a:extLst>
                    <a:ext uri="{9D8B030D-6E8A-4147-A177-3AD203B41FA5}">
                      <a16:colId xmlns="" xmlns:a16="http://schemas.microsoft.com/office/drawing/2014/main" val="20002"/>
                    </a:ext>
                  </a:extLst>
                </a:gridCol>
              </a:tblGrid>
              <a:tr h="997737">
                <a:tc>
                  <a:txBody>
                    <a:bodyPr/>
                    <a:lstStyle/>
                    <a:p>
                      <a:pPr algn="ctr"/>
                      <a:r>
                        <a:rPr lang="en-US" sz="4400" dirty="0"/>
                        <a:t>-1</a:t>
                      </a:r>
                    </a:p>
                  </a:txBody>
                  <a:tcPr marL="74295" marR="74295" anchor="ctr"/>
                </a:tc>
                <a:tc>
                  <a:txBody>
                    <a:bodyPr/>
                    <a:lstStyle/>
                    <a:p>
                      <a:pPr algn="ctr"/>
                      <a:r>
                        <a:rPr lang="en-US" sz="4400" dirty="0">
                          <a:solidFill>
                            <a:schemeClr val="tx1"/>
                          </a:solidFill>
                        </a:rPr>
                        <a:t>+4</a:t>
                      </a:r>
                    </a:p>
                  </a:txBody>
                  <a:tcPr marL="74295" marR="74295" anchor="ctr"/>
                </a:tc>
                <a:tc>
                  <a:txBody>
                    <a:bodyPr/>
                    <a:lstStyle/>
                    <a:p>
                      <a:pPr algn="ctr"/>
                      <a:r>
                        <a:rPr lang="en-US" sz="4400" dirty="0">
                          <a:solidFill>
                            <a:srgbClr val="FF0000"/>
                          </a:solidFill>
                        </a:rPr>
                        <a:t>-3</a:t>
                      </a:r>
                    </a:p>
                  </a:txBody>
                  <a:tcPr marL="74295" marR="74295" anchor="ctr"/>
                </a:tc>
                <a:extLst>
                  <a:ext uri="{0D108BD9-81ED-4DB2-BD59-A6C34878D82A}">
                    <a16:rowId xmlns="" xmlns:a16="http://schemas.microsoft.com/office/drawing/2014/main" val="10000"/>
                  </a:ext>
                </a:extLst>
              </a:tr>
              <a:tr h="997737">
                <a:tc>
                  <a:txBody>
                    <a:bodyPr/>
                    <a:lstStyle/>
                    <a:p>
                      <a:pPr algn="ctr"/>
                      <a:r>
                        <a:rPr lang="en-US" sz="4400" b="1" dirty="0">
                          <a:solidFill>
                            <a:schemeClr val="accent6">
                              <a:lumMod val="50000"/>
                            </a:schemeClr>
                          </a:solidFill>
                        </a:rPr>
                        <a:t>-2</a:t>
                      </a:r>
                    </a:p>
                  </a:txBody>
                  <a:tcPr marL="74295" marR="74295" anchor="ctr"/>
                </a:tc>
                <a:tc>
                  <a:txBody>
                    <a:bodyPr/>
                    <a:lstStyle/>
                    <a:p>
                      <a:pPr algn="ctr"/>
                      <a:r>
                        <a:rPr lang="en-US" sz="4400" b="1" dirty="0">
                          <a:solidFill>
                            <a:srgbClr val="FFC000"/>
                          </a:solidFill>
                        </a:rPr>
                        <a:t>0</a:t>
                      </a:r>
                    </a:p>
                  </a:txBody>
                  <a:tcPr marL="74295" marR="74295" anchor="ctr"/>
                </a:tc>
                <a:tc>
                  <a:txBody>
                    <a:bodyPr/>
                    <a:lstStyle/>
                    <a:p>
                      <a:pPr algn="ctr"/>
                      <a:r>
                        <a:rPr lang="en-US" sz="4400" b="1" dirty="0">
                          <a:solidFill>
                            <a:schemeClr val="accent6">
                              <a:lumMod val="50000"/>
                            </a:schemeClr>
                          </a:solidFill>
                        </a:rPr>
                        <a:t>+2</a:t>
                      </a:r>
                    </a:p>
                  </a:txBody>
                  <a:tcPr marL="74295" marR="74295" anchor="ctr"/>
                </a:tc>
                <a:extLst>
                  <a:ext uri="{0D108BD9-81ED-4DB2-BD59-A6C34878D82A}">
                    <a16:rowId xmlns="" xmlns:a16="http://schemas.microsoft.com/office/drawing/2014/main" val="10001"/>
                  </a:ext>
                </a:extLst>
              </a:tr>
              <a:tr h="997737">
                <a:tc>
                  <a:txBody>
                    <a:bodyPr/>
                    <a:lstStyle/>
                    <a:p>
                      <a:pPr algn="ctr"/>
                      <a:r>
                        <a:rPr lang="en-US" sz="4400" b="1" dirty="0">
                          <a:solidFill>
                            <a:srgbClr val="FF0000"/>
                          </a:solidFill>
                        </a:rPr>
                        <a:t>+3</a:t>
                      </a:r>
                    </a:p>
                  </a:txBody>
                  <a:tcPr marL="74295" marR="74295" anchor="ctr"/>
                </a:tc>
                <a:tc>
                  <a:txBody>
                    <a:bodyPr/>
                    <a:lstStyle/>
                    <a:p>
                      <a:pPr algn="ctr"/>
                      <a:r>
                        <a:rPr lang="en-US" sz="4400" b="1" dirty="0">
                          <a:solidFill>
                            <a:schemeClr val="tx1"/>
                          </a:solidFill>
                        </a:rPr>
                        <a:t>-4</a:t>
                      </a:r>
                    </a:p>
                  </a:txBody>
                  <a:tcPr marL="74295" marR="74295" anchor="ctr"/>
                </a:tc>
                <a:tc>
                  <a:txBody>
                    <a:bodyPr/>
                    <a:lstStyle/>
                    <a:p>
                      <a:pPr algn="ctr"/>
                      <a:r>
                        <a:rPr lang="en-US" sz="4400" b="1" dirty="0">
                          <a:solidFill>
                            <a:schemeClr val="bg1"/>
                          </a:solidFill>
                        </a:rPr>
                        <a:t>+1</a:t>
                      </a:r>
                    </a:p>
                  </a:txBody>
                  <a:tcPr marL="74295" marR="74295" anchor="ctr"/>
                </a:tc>
                <a:extLst>
                  <a:ext uri="{0D108BD9-81ED-4DB2-BD59-A6C34878D82A}">
                    <a16:rowId xmlns="" xmlns:a16="http://schemas.microsoft.com/office/drawing/2014/main" val="10002"/>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0"/>
          <p:cNvSpPr txBox="1">
            <a:spLocks noGrp="1"/>
          </p:cNvSpPr>
          <p:nvPr>
            <p:ph type="title"/>
          </p:nvPr>
        </p:nvSpPr>
        <p:spPr>
          <a:xfrm>
            <a:off x="593198" y="340933"/>
            <a:ext cx="8814368" cy="83714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40"/>
              <a:buFont typeface="Calibri"/>
              <a:buNone/>
            </a:pPr>
            <a:r>
              <a:rPr lang="el-GR" sz="3240" dirty="0"/>
              <a:t>Ποια μοτίβα μπορούν βρεθούν</a:t>
            </a:r>
            <a:br>
              <a:rPr lang="el-GR" sz="3240" dirty="0"/>
            </a:br>
            <a:r>
              <a:rPr lang="el-GR" sz="3240" dirty="0"/>
              <a:t>στο Τετράγωνο </a:t>
            </a:r>
            <a:r>
              <a:rPr lang="en-US" sz="3240" dirty="0" err="1"/>
              <a:t>Luo</a:t>
            </a:r>
            <a:r>
              <a:rPr lang="en-US" sz="3240" dirty="0"/>
              <a:t> </a:t>
            </a:r>
            <a:r>
              <a:rPr lang="en-US" sz="3240" dirty="0" err="1"/>
              <a:t>Shu</a:t>
            </a:r>
            <a:r>
              <a:rPr lang="el-GR" sz="3240" dirty="0"/>
              <a:t>;</a:t>
            </a:r>
            <a:endParaRPr dirty="0"/>
          </a:p>
        </p:txBody>
      </p:sp>
      <p:pic>
        <p:nvPicPr>
          <p:cNvPr id="146" name="Google Shape;146;p20"/>
          <p:cNvPicPr preferRelativeResize="0"/>
          <p:nvPr/>
        </p:nvPicPr>
        <p:blipFill rotWithShape="1">
          <a:blip r:embed="rId3">
            <a:alphaModFix/>
          </a:blip>
          <a:srcRect/>
          <a:stretch/>
        </p:blipFill>
        <p:spPr>
          <a:xfrm>
            <a:off x="2137265" y="2249714"/>
            <a:ext cx="2043113" cy="3101218"/>
          </a:xfrm>
          <a:prstGeom prst="rect">
            <a:avLst/>
          </a:prstGeom>
          <a:noFill/>
          <a:ln>
            <a:noFill/>
          </a:ln>
        </p:spPr>
      </p:pic>
      <p:pic>
        <p:nvPicPr>
          <p:cNvPr id="147" name="Google Shape;147;p20"/>
          <p:cNvPicPr preferRelativeResize="0"/>
          <p:nvPr/>
        </p:nvPicPr>
        <p:blipFill rotWithShape="1">
          <a:blip r:embed="rId4">
            <a:alphaModFix/>
          </a:blip>
          <a:srcRect/>
          <a:stretch/>
        </p:blipFill>
        <p:spPr>
          <a:xfrm>
            <a:off x="5219851" y="1451429"/>
            <a:ext cx="2811138" cy="49034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1"/>
          <p:cNvSpPr txBox="1">
            <a:spLocks noGrp="1"/>
          </p:cNvSpPr>
          <p:nvPr>
            <p:ph type="title"/>
          </p:nvPr>
        </p:nvSpPr>
        <p:spPr>
          <a:xfrm>
            <a:off x="681038" y="365126"/>
            <a:ext cx="8811305" cy="1325563"/>
          </a:xfrm>
          <a:prstGeom prst="rect">
            <a:avLst/>
          </a:prstGeom>
          <a:noFill/>
          <a:ln>
            <a:noFill/>
          </a:ln>
        </p:spPr>
        <p:txBody>
          <a:bodyPr spcFirstLastPara="1" wrap="square" lIns="91425" tIns="45700" rIns="91425" bIns="45700" anchor="ctr" anchorCtr="0">
            <a:noAutofit/>
          </a:bodyPr>
          <a:lstStyle/>
          <a:p>
            <a:pPr lvl="0" algn="ctr">
              <a:buSzPts val="3200"/>
            </a:pPr>
            <a:r>
              <a:rPr lang="el-GR" sz="3240" dirty="0">
                <a:solidFill>
                  <a:srgbClr val="000000"/>
                </a:solidFill>
              </a:rPr>
              <a:t>Ποια μοτίβα μπορούν βρεθούν</a:t>
            </a:r>
            <a:br>
              <a:rPr lang="el-GR" sz="3240" dirty="0">
                <a:solidFill>
                  <a:srgbClr val="000000"/>
                </a:solidFill>
              </a:rPr>
            </a:br>
            <a:r>
              <a:rPr lang="el-GR" sz="3240" dirty="0">
                <a:solidFill>
                  <a:srgbClr val="000000"/>
                </a:solidFill>
              </a:rPr>
              <a:t>στο Τετράγωνο </a:t>
            </a:r>
            <a:r>
              <a:rPr lang="en-US" sz="3240" dirty="0" err="1">
                <a:solidFill>
                  <a:srgbClr val="000000"/>
                </a:solidFill>
              </a:rPr>
              <a:t>Luo</a:t>
            </a:r>
            <a:r>
              <a:rPr lang="en-US" sz="3240" dirty="0">
                <a:solidFill>
                  <a:srgbClr val="000000"/>
                </a:solidFill>
              </a:rPr>
              <a:t> </a:t>
            </a:r>
            <a:r>
              <a:rPr lang="en-US" sz="3240" dirty="0" err="1">
                <a:solidFill>
                  <a:srgbClr val="000000"/>
                </a:solidFill>
              </a:rPr>
              <a:t>Shu</a:t>
            </a:r>
            <a:r>
              <a:rPr lang="el-GR" sz="3240" dirty="0">
                <a:solidFill>
                  <a:srgbClr val="000000"/>
                </a:solidFill>
              </a:rPr>
              <a:t>;</a:t>
            </a:r>
            <a:endParaRPr sz="3200" dirty="0"/>
          </a:p>
        </p:txBody>
      </p:sp>
      <p:graphicFrame>
        <p:nvGraphicFramePr>
          <p:cNvPr id="153" name="Google Shape;153;p21"/>
          <p:cNvGraphicFramePr/>
          <p:nvPr/>
        </p:nvGraphicFramePr>
        <p:xfrm>
          <a:off x="3122563" y="2849032"/>
          <a:ext cx="3660900" cy="2286030"/>
        </p:xfrm>
        <a:graphic>
          <a:graphicData uri="http://schemas.openxmlformats.org/drawingml/2006/table">
            <a:tbl>
              <a:tblPr firstRow="1" bandRow="1">
                <a:noFill/>
                <a:tableStyleId>{DA03E7DA-9634-4971-AC6D-E9112B5E3C11}</a:tableStyleId>
              </a:tblPr>
              <a:tblGrid>
                <a:gridCol w="1220300">
                  <a:extLst>
                    <a:ext uri="{9D8B030D-6E8A-4147-A177-3AD203B41FA5}">
                      <a16:colId xmlns="" xmlns:a16="http://schemas.microsoft.com/office/drawing/2014/main" val="20000"/>
                    </a:ext>
                  </a:extLst>
                </a:gridCol>
                <a:gridCol w="1220300">
                  <a:extLst>
                    <a:ext uri="{9D8B030D-6E8A-4147-A177-3AD203B41FA5}">
                      <a16:colId xmlns="" xmlns:a16="http://schemas.microsoft.com/office/drawing/2014/main" val="20001"/>
                    </a:ext>
                  </a:extLst>
                </a:gridCol>
                <a:gridCol w="1220300">
                  <a:extLst>
                    <a:ext uri="{9D8B030D-6E8A-4147-A177-3AD203B41FA5}">
                      <a16:colId xmlns="" xmlns:a16="http://schemas.microsoft.com/office/drawing/2014/main" val="20002"/>
                    </a:ext>
                  </a:extLst>
                </a:gridCol>
              </a:tblGrid>
              <a:tr h="745400">
                <a:tc>
                  <a:txBody>
                    <a:bodyPr/>
                    <a:lstStyle/>
                    <a:p>
                      <a:pPr marL="0" marR="0" lvl="0" indent="0" algn="ctr" rtl="0">
                        <a:spcBef>
                          <a:spcPts val="0"/>
                        </a:spcBef>
                        <a:spcAft>
                          <a:spcPts val="0"/>
                        </a:spcAft>
                        <a:buNone/>
                      </a:pPr>
                      <a:r>
                        <a:rPr lang="en-US" sz="4400" b="0">
                          <a:solidFill>
                            <a:srgbClr val="A5A5A5"/>
                          </a:solidFill>
                        </a:rPr>
                        <a:t>4</a:t>
                      </a:r>
                      <a:endParaRPr/>
                    </a:p>
                  </a:txBody>
                  <a:tcPr marL="74300" marR="74300" marT="45725" marB="45725">
                    <a:solidFill>
                      <a:schemeClr val="lt2"/>
                    </a:solidFill>
                  </a:tcPr>
                </a:tc>
                <a:tc>
                  <a:txBody>
                    <a:bodyPr/>
                    <a:lstStyle/>
                    <a:p>
                      <a:pPr marL="0" marR="0" lvl="0" indent="0" algn="ctr" rtl="0">
                        <a:spcBef>
                          <a:spcPts val="0"/>
                        </a:spcBef>
                        <a:spcAft>
                          <a:spcPts val="0"/>
                        </a:spcAft>
                        <a:buNone/>
                      </a:pPr>
                      <a:r>
                        <a:rPr lang="en-US" sz="4400" b="0">
                          <a:solidFill>
                            <a:srgbClr val="A5A5A5"/>
                          </a:solidFill>
                        </a:rPr>
                        <a:t>9</a:t>
                      </a:r>
                      <a:endParaRPr/>
                    </a:p>
                  </a:txBody>
                  <a:tcPr marL="74300" marR="74300" marT="45725" marB="45725">
                    <a:solidFill>
                      <a:schemeClr val="lt2"/>
                    </a:solidFill>
                  </a:tcPr>
                </a:tc>
                <a:tc>
                  <a:txBody>
                    <a:bodyPr/>
                    <a:lstStyle/>
                    <a:p>
                      <a:pPr marL="0" marR="0" lvl="0" indent="0" algn="ctr" rtl="0">
                        <a:spcBef>
                          <a:spcPts val="0"/>
                        </a:spcBef>
                        <a:spcAft>
                          <a:spcPts val="0"/>
                        </a:spcAft>
                        <a:buNone/>
                      </a:pPr>
                      <a:r>
                        <a:rPr lang="en-US" sz="4400" b="0">
                          <a:solidFill>
                            <a:srgbClr val="A5A5A5"/>
                          </a:solidFill>
                        </a:rPr>
                        <a:t>2</a:t>
                      </a:r>
                      <a:endParaRPr/>
                    </a:p>
                  </a:txBody>
                  <a:tcPr marL="74300" marR="74300" marT="45725" marB="45725">
                    <a:solidFill>
                      <a:schemeClr val="lt2"/>
                    </a:solidFill>
                  </a:tcPr>
                </a:tc>
                <a:extLst>
                  <a:ext uri="{0D108BD9-81ED-4DB2-BD59-A6C34878D82A}">
                    <a16:rowId xmlns="" xmlns:a16="http://schemas.microsoft.com/office/drawing/2014/main" val="10000"/>
                  </a:ext>
                </a:extLst>
              </a:tr>
              <a:tr h="745400">
                <a:tc>
                  <a:txBody>
                    <a:bodyPr/>
                    <a:lstStyle/>
                    <a:p>
                      <a:pPr marL="0" marR="0" lvl="0" indent="0" algn="ctr" rtl="0">
                        <a:spcBef>
                          <a:spcPts val="0"/>
                        </a:spcBef>
                        <a:spcAft>
                          <a:spcPts val="0"/>
                        </a:spcAft>
                        <a:buNone/>
                      </a:pPr>
                      <a:r>
                        <a:rPr lang="en-US" sz="4400" b="0">
                          <a:solidFill>
                            <a:srgbClr val="A5A5A5"/>
                          </a:solidFill>
                        </a:rPr>
                        <a:t>3</a:t>
                      </a:r>
                      <a:endParaRPr/>
                    </a:p>
                  </a:txBody>
                  <a:tcPr marL="74300" marR="74300" marT="45725" marB="45725">
                    <a:solidFill>
                      <a:schemeClr val="lt2"/>
                    </a:solidFill>
                  </a:tcPr>
                </a:tc>
                <a:tc>
                  <a:txBody>
                    <a:bodyPr/>
                    <a:lstStyle/>
                    <a:p>
                      <a:pPr marL="0" marR="0" lvl="0" indent="0" algn="ctr" rtl="0">
                        <a:spcBef>
                          <a:spcPts val="0"/>
                        </a:spcBef>
                        <a:spcAft>
                          <a:spcPts val="0"/>
                        </a:spcAft>
                        <a:buNone/>
                      </a:pPr>
                      <a:r>
                        <a:rPr lang="en-US" sz="4400" b="0">
                          <a:solidFill>
                            <a:srgbClr val="A5A5A5"/>
                          </a:solidFill>
                        </a:rPr>
                        <a:t>5</a:t>
                      </a:r>
                      <a:endParaRPr/>
                    </a:p>
                  </a:txBody>
                  <a:tcPr marL="74300" marR="74300" marT="45725" marB="45725">
                    <a:solidFill>
                      <a:schemeClr val="lt2"/>
                    </a:solidFill>
                  </a:tcPr>
                </a:tc>
                <a:tc>
                  <a:txBody>
                    <a:bodyPr/>
                    <a:lstStyle/>
                    <a:p>
                      <a:pPr marL="0" marR="0" lvl="0" indent="0" algn="ctr" rtl="0">
                        <a:spcBef>
                          <a:spcPts val="0"/>
                        </a:spcBef>
                        <a:spcAft>
                          <a:spcPts val="0"/>
                        </a:spcAft>
                        <a:buNone/>
                      </a:pPr>
                      <a:r>
                        <a:rPr lang="en-US" sz="4400" b="0">
                          <a:solidFill>
                            <a:srgbClr val="A5A5A5"/>
                          </a:solidFill>
                        </a:rPr>
                        <a:t>7</a:t>
                      </a:r>
                      <a:endParaRPr/>
                    </a:p>
                  </a:txBody>
                  <a:tcPr marL="74300" marR="74300" marT="45725" marB="45725">
                    <a:solidFill>
                      <a:schemeClr val="lt2"/>
                    </a:solidFill>
                  </a:tcPr>
                </a:tc>
                <a:extLst>
                  <a:ext uri="{0D108BD9-81ED-4DB2-BD59-A6C34878D82A}">
                    <a16:rowId xmlns="" xmlns:a16="http://schemas.microsoft.com/office/drawing/2014/main" val="10001"/>
                  </a:ext>
                </a:extLst>
              </a:tr>
              <a:tr h="745400">
                <a:tc>
                  <a:txBody>
                    <a:bodyPr/>
                    <a:lstStyle/>
                    <a:p>
                      <a:pPr marL="0" marR="0" lvl="0" indent="0" algn="ctr" rtl="0">
                        <a:spcBef>
                          <a:spcPts val="0"/>
                        </a:spcBef>
                        <a:spcAft>
                          <a:spcPts val="0"/>
                        </a:spcAft>
                        <a:buNone/>
                      </a:pPr>
                      <a:r>
                        <a:rPr lang="en-US" sz="4400" b="0">
                          <a:solidFill>
                            <a:srgbClr val="A5A5A5"/>
                          </a:solidFill>
                        </a:rPr>
                        <a:t>8</a:t>
                      </a:r>
                      <a:endParaRPr/>
                    </a:p>
                  </a:txBody>
                  <a:tcPr marL="74300" marR="74300" marT="45725" marB="45725">
                    <a:solidFill>
                      <a:schemeClr val="lt2"/>
                    </a:solidFill>
                  </a:tcPr>
                </a:tc>
                <a:tc>
                  <a:txBody>
                    <a:bodyPr/>
                    <a:lstStyle/>
                    <a:p>
                      <a:pPr marL="0" marR="0" lvl="0" indent="0" algn="ctr" rtl="0">
                        <a:spcBef>
                          <a:spcPts val="0"/>
                        </a:spcBef>
                        <a:spcAft>
                          <a:spcPts val="0"/>
                        </a:spcAft>
                        <a:buNone/>
                      </a:pPr>
                      <a:r>
                        <a:rPr lang="en-US" sz="4400" b="0">
                          <a:solidFill>
                            <a:srgbClr val="A5A5A5"/>
                          </a:solidFill>
                        </a:rPr>
                        <a:t>1</a:t>
                      </a:r>
                      <a:endParaRPr/>
                    </a:p>
                  </a:txBody>
                  <a:tcPr marL="74300" marR="74300" marT="45725" marB="45725">
                    <a:solidFill>
                      <a:schemeClr val="lt2"/>
                    </a:solidFill>
                  </a:tcPr>
                </a:tc>
                <a:tc>
                  <a:txBody>
                    <a:bodyPr/>
                    <a:lstStyle/>
                    <a:p>
                      <a:pPr marL="0" marR="0" lvl="0" indent="0" algn="ctr" rtl="0">
                        <a:spcBef>
                          <a:spcPts val="0"/>
                        </a:spcBef>
                        <a:spcAft>
                          <a:spcPts val="0"/>
                        </a:spcAft>
                        <a:buNone/>
                      </a:pPr>
                      <a:r>
                        <a:rPr lang="en-US" sz="4400" b="0">
                          <a:solidFill>
                            <a:srgbClr val="A5A5A5"/>
                          </a:solidFill>
                        </a:rPr>
                        <a:t>6</a:t>
                      </a:r>
                      <a:endParaRPr/>
                    </a:p>
                  </a:txBody>
                  <a:tcPr marL="74300" marR="74300" marT="45725" marB="45725">
                    <a:solidFill>
                      <a:schemeClr val="lt2"/>
                    </a:solidFill>
                  </a:tcPr>
                </a:tc>
                <a:extLst>
                  <a:ext uri="{0D108BD9-81ED-4DB2-BD59-A6C34878D82A}">
                    <a16:rowId xmlns="" xmlns:a16="http://schemas.microsoft.com/office/drawing/2014/main" val="10002"/>
                  </a:ext>
                </a:extLst>
              </a:tr>
            </a:tbl>
          </a:graphicData>
        </a:graphic>
      </p:graphicFrame>
      <p:graphicFrame>
        <p:nvGraphicFramePr>
          <p:cNvPr id="154" name="Google Shape;154;p21"/>
          <p:cNvGraphicFramePr/>
          <p:nvPr/>
        </p:nvGraphicFramePr>
        <p:xfrm>
          <a:off x="3122563" y="2849032"/>
          <a:ext cx="3660900" cy="2286030"/>
        </p:xfrm>
        <a:graphic>
          <a:graphicData uri="http://schemas.openxmlformats.org/drawingml/2006/table">
            <a:tbl>
              <a:tblPr firstRow="1" bandRow="1">
                <a:noFill/>
                <a:tableStyleId>{DA03E7DA-9634-4971-AC6D-E9112B5E3C11}</a:tableStyleId>
              </a:tblPr>
              <a:tblGrid>
                <a:gridCol w="1220300">
                  <a:extLst>
                    <a:ext uri="{9D8B030D-6E8A-4147-A177-3AD203B41FA5}">
                      <a16:colId xmlns="" xmlns:a16="http://schemas.microsoft.com/office/drawing/2014/main" val="20000"/>
                    </a:ext>
                  </a:extLst>
                </a:gridCol>
                <a:gridCol w="1220300">
                  <a:extLst>
                    <a:ext uri="{9D8B030D-6E8A-4147-A177-3AD203B41FA5}">
                      <a16:colId xmlns="" xmlns:a16="http://schemas.microsoft.com/office/drawing/2014/main" val="20001"/>
                    </a:ext>
                  </a:extLst>
                </a:gridCol>
                <a:gridCol w="1220300">
                  <a:extLst>
                    <a:ext uri="{9D8B030D-6E8A-4147-A177-3AD203B41FA5}">
                      <a16:colId xmlns="" xmlns:a16="http://schemas.microsoft.com/office/drawing/2014/main" val="20002"/>
                    </a:ext>
                  </a:extLst>
                </a:gridCol>
              </a:tblGrid>
              <a:tr h="741900">
                <a:tc>
                  <a:txBody>
                    <a:bodyPr/>
                    <a:lstStyle/>
                    <a:p>
                      <a:pPr marL="0" marR="0" lvl="0" indent="0" algn="ctr" rtl="0">
                        <a:spcBef>
                          <a:spcPts val="0"/>
                        </a:spcBef>
                        <a:spcAft>
                          <a:spcPts val="0"/>
                        </a:spcAft>
                        <a:buNone/>
                      </a:pPr>
                      <a:r>
                        <a:rPr lang="en-US" sz="4400" b="0">
                          <a:solidFill>
                            <a:schemeClr val="lt1"/>
                          </a:solidFill>
                        </a:rPr>
                        <a:t>8</a:t>
                      </a:r>
                      <a:endParaRPr/>
                    </a:p>
                  </a:txBody>
                  <a:tcPr marL="74300" marR="74300" marT="45725" marB="45725">
                    <a:solidFill>
                      <a:schemeClr val="lt2"/>
                    </a:solidFill>
                  </a:tcPr>
                </a:tc>
                <a:tc>
                  <a:txBody>
                    <a:bodyPr/>
                    <a:lstStyle/>
                    <a:p>
                      <a:pPr marL="0" marR="0" lvl="0" indent="0" algn="ctr" rtl="0">
                        <a:spcBef>
                          <a:spcPts val="0"/>
                        </a:spcBef>
                        <a:spcAft>
                          <a:spcPts val="0"/>
                        </a:spcAft>
                        <a:buNone/>
                      </a:pPr>
                      <a:r>
                        <a:rPr lang="en-US" sz="4400" b="0">
                          <a:solidFill>
                            <a:schemeClr val="lt1"/>
                          </a:solidFill>
                        </a:rPr>
                        <a:t>3</a:t>
                      </a:r>
                      <a:endParaRPr/>
                    </a:p>
                  </a:txBody>
                  <a:tcPr marL="74300" marR="74300" marT="45725" marB="45725">
                    <a:solidFill>
                      <a:schemeClr val="lt2"/>
                    </a:solidFill>
                  </a:tcPr>
                </a:tc>
                <a:tc>
                  <a:txBody>
                    <a:bodyPr/>
                    <a:lstStyle/>
                    <a:p>
                      <a:pPr marL="0" marR="0" lvl="0" indent="0" algn="ctr" rtl="0">
                        <a:spcBef>
                          <a:spcPts val="0"/>
                        </a:spcBef>
                        <a:spcAft>
                          <a:spcPts val="0"/>
                        </a:spcAft>
                        <a:buNone/>
                      </a:pPr>
                      <a:r>
                        <a:rPr lang="en-US" sz="4400" b="0">
                          <a:solidFill>
                            <a:schemeClr val="lt1"/>
                          </a:solidFill>
                        </a:rPr>
                        <a:t>4</a:t>
                      </a:r>
                      <a:endParaRPr/>
                    </a:p>
                  </a:txBody>
                  <a:tcPr marL="74300" marR="74300" marT="45725" marB="45725">
                    <a:solidFill>
                      <a:schemeClr val="lt2"/>
                    </a:solidFill>
                  </a:tcPr>
                </a:tc>
                <a:extLst>
                  <a:ext uri="{0D108BD9-81ED-4DB2-BD59-A6C34878D82A}">
                    <a16:rowId xmlns="" xmlns:a16="http://schemas.microsoft.com/office/drawing/2014/main" val="10000"/>
                  </a:ext>
                </a:extLst>
              </a:tr>
              <a:tr h="745400">
                <a:tc>
                  <a:txBody>
                    <a:bodyPr/>
                    <a:lstStyle/>
                    <a:p>
                      <a:pPr marL="0" marR="0" lvl="0" indent="0" algn="ctr" rtl="0">
                        <a:spcBef>
                          <a:spcPts val="0"/>
                        </a:spcBef>
                        <a:spcAft>
                          <a:spcPts val="0"/>
                        </a:spcAft>
                        <a:buNone/>
                      </a:pPr>
                      <a:r>
                        <a:rPr lang="en-US" sz="4400" b="0">
                          <a:solidFill>
                            <a:schemeClr val="lt1"/>
                          </a:solidFill>
                        </a:rPr>
                        <a:t>1</a:t>
                      </a:r>
                      <a:endParaRPr/>
                    </a:p>
                  </a:txBody>
                  <a:tcPr marL="74300" marR="74300" marT="45725" marB="45725">
                    <a:solidFill>
                      <a:schemeClr val="lt2"/>
                    </a:solidFill>
                  </a:tcPr>
                </a:tc>
                <a:tc>
                  <a:txBody>
                    <a:bodyPr/>
                    <a:lstStyle/>
                    <a:p>
                      <a:pPr marL="0" marR="0" lvl="0" indent="0" algn="ctr" rtl="0">
                        <a:spcBef>
                          <a:spcPts val="0"/>
                        </a:spcBef>
                        <a:spcAft>
                          <a:spcPts val="0"/>
                        </a:spcAft>
                        <a:buNone/>
                      </a:pPr>
                      <a:r>
                        <a:rPr lang="en-US" sz="4400" b="0">
                          <a:solidFill>
                            <a:schemeClr val="lt1"/>
                          </a:solidFill>
                        </a:rPr>
                        <a:t>5</a:t>
                      </a:r>
                      <a:endParaRPr/>
                    </a:p>
                  </a:txBody>
                  <a:tcPr marL="74300" marR="74300" marT="45725" marB="45725">
                    <a:solidFill>
                      <a:schemeClr val="lt2"/>
                    </a:solidFill>
                  </a:tcPr>
                </a:tc>
                <a:tc>
                  <a:txBody>
                    <a:bodyPr/>
                    <a:lstStyle/>
                    <a:p>
                      <a:pPr marL="0" marR="0" lvl="0" indent="0" algn="ctr" rtl="0">
                        <a:spcBef>
                          <a:spcPts val="0"/>
                        </a:spcBef>
                        <a:spcAft>
                          <a:spcPts val="0"/>
                        </a:spcAft>
                        <a:buNone/>
                      </a:pPr>
                      <a:r>
                        <a:rPr lang="en-US" sz="4400" b="0">
                          <a:solidFill>
                            <a:schemeClr val="lt1"/>
                          </a:solidFill>
                        </a:rPr>
                        <a:t>9</a:t>
                      </a:r>
                      <a:endParaRPr/>
                    </a:p>
                  </a:txBody>
                  <a:tcPr marL="74300" marR="74300" marT="45725" marB="45725">
                    <a:solidFill>
                      <a:schemeClr val="lt2"/>
                    </a:solidFill>
                  </a:tcPr>
                </a:tc>
                <a:extLst>
                  <a:ext uri="{0D108BD9-81ED-4DB2-BD59-A6C34878D82A}">
                    <a16:rowId xmlns="" xmlns:a16="http://schemas.microsoft.com/office/drawing/2014/main" val="10001"/>
                  </a:ext>
                </a:extLst>
              </a:tr>
              <a:tr h="745400">
                <a:tc>
                  <a:txBody>
                    <a:bodyPr/>
                    <a:lstStyle/>
                    <a:p>
                      <a:pPr marL="0" marR="0" lvl="0" indent="0" algn="ctr" rtl="0">
                        <a:spcBef>
                          <a:spcPts val="0"/>
                        </a:spcBef>
                        <a:spcAft>
                          <a:spcPts val="0"/>
                        </a:spcAft>
                        <a:buNone/>
                      </a:pPr>
                      <a:r>
                        <a:rPr lang="en-US" sz="4400" b="0">
                          <a:solidFill>
                            <a:schemeClr val="lt1"/>
                          </a:solidFill>
                        </a:rPr>
                        <a:t>6</a:t>
                      </a:r>
                      <a:endParaRPr/>
                    </a:p>
                  </a:txBody>
                  <a:tcPr marL="74300" marR="74300" marT="45725" marB="45725">
                    <a:solidFill>
                      <a:schemeClr val="lt2"/>
                    </a:solidFill>
                  </a:tcPr>
                </a:tc>
                <a:tc>
                  <a:txBody>
                    <a:bodyPr/>
                    <a:lstStyle/>
                    <a:p>
                      <a:pPr marL="0" marR="0" lvl="0" indent="0" algn="ctr" rtl="0">
                        <a:spcBef>
                          <a:spcPts val="0"/>
                        </a:spcBef>
                        <a:spcAft>
                          <a:spcPts val="0"/>
                        </a:spcAft>
                        <a:buNone/>
                      </a:pPr>
                      <a:r>
                        <a:rPr lang="en-US" sz="4400" b="0">
                          <a:solidFill>
                            <a:schemeClr val="lt1"/>
                          </a:solidFill>
                        </a:rPr>
                        <a:t>7</a:t>
                      </a:r>
                      <a:endParaRPr/>
                    </a:p>
                  </a:txBody>
                  <a:tcPr marL="74300" marR="74300" marT="45725" marB="45725">
                    <a:solidFill>
                      <a:schemeClr val="lt2"/>
                    </a:solidFill>
                  </a:tcPr>
                </a:tc>
                <a:tc>
                  <a:txBody>
                    <a:bodyPr/>
                    <a:lstStyle/>
                    <a:p>
                      <a:pPr marL="0" marR="0" lvl="0" indent="0" algn="ctr" rtl="0">
                        <a:spcBef>
                          <a:spcPts val="0"/>
                        </a:spcBef>
                        <a:spcAft>
                          <a:spcPts val="0"/>
                        </a:spcAft>
                        <a:buNone/>
                      </a:pPr>
                      <a:r>
                        <a:rPr lang="en-US" sz="4400" b="0">
                          <a:solidFill>
                            <a:schemeClr val="lt1"/>
                          </a:solidFill>
                        </a:rPr>
                        <a:t>2</a:t>
                      </a:r>
                      <a:endParaRPr/>
                    </a:p>
                  </a:txBody>
                  <a:tcPr marL="74300" marR="74300" marT="45725" marB="45725">
                    <a:solidFill>
                      <a:schemeClr val="lt2"/>
                    </a:solidFill>
                  </a:tcPr>
                </a:tc>
                <a:extLst>
                  <a:ext uri="{0D108BD9-81ED-4DB2-BD59-A6C34878D82A}">
                    <a16:rowId xmlns="" xmlns:a16="http://schemas.microsoft.com/office/drawing/2014/main" val="10002"/>
                  </a:ext>
                </a:extLst>
              </a:tr>
            </a:tbl>
          </a:graphicData>
        </a:graphic>
      </p:graphicFrame>
      <p:grpSp>
        <p:nvGrpSpPr>
          <p:cNvPr id="155" name="Google Shape;155;p21"/>
          <p:cNvGrpSpPr/>
          <p:nvPr/>
        </p:nvGrpSpPr>
        <p:grpSpPr>
          <a:xfrm>
            <a:off x="3713172" y="3230033"/>
            <a:ext cx="2462742" cy="1568449"/>
            <a:chOff x="7924800" y="2849032"/>
            <a:chExt cx="3031068" cy="1568449"/>
          </a:xfrm>
        </p:grpSpPr>
        <p:cxnSp>
          <p:nvCxnSpPr>
            <p:cNvPr id="156" name="Google Shape;156;p21"/>
            <p:cNvCxnSpPr/>
            <p:nvPr/>
          </p:nvCxnSpPr>
          <p:spPr>
            <a:xfrm>
              <a:off x="10955867" y="3611032"/>
              <a:ext cx="0" cy="806449"/>
            </a:xfrm>
            <a:prstGeom prst="straightConnector1">
              <a:avLst/>
            </a:prstGeom>
            <a:noFill/>
            <a:ln w="9525" cap="flat" cmpd="sng">
              <a:solidFill>
                <a:schemeClr val="accent1"/>
              </a:solidFill>
              <a:prstDash val="solid"/>
              <a:miter lim="800000"/>
              <a:headEnd type="none" w="sm" len="sm"/>
              <a:tailEnd type="none" w="sm" len="sm"/>
            </a:ln>
          </p:spPr>
        </p:cxnSp>
        <p:cxnSp>
          <p:nvCxnSpPr>
            <p:cNvPr id="157" name="Google Shape;157;p21"/>
            <p:cNvCxnSpPr/>
            <p:nvPr/>
          </p:nvCxnSpPr>
          <p:spPr>
            <a:xfrm rot="10800000" flipH="1">
              <a:off x="9450741" y="2878668"/>
              <a:ext cx="1505126" cy="1523999"/>
            </a:xfrm>
            <a:prstGeom prst="straightConnector1">
              <a:avLst/>
            </a:prstGeom>
            <a:noFill/>
            <a:ln w="9525" cap="flat" cmpd="sng">
              <a:solidFill>
                <a:schemeClr val="accent1"/>
              </a:solidFill>
              <a:prstDash val="solid"/>
              <a:miter lim="800000"/>
              <a:headEnd type="none" w="sm" len="sm"/>
              <a:tailEnd type="none" w="sm" len="sm"/>
            </a:ln>
          </p:spPr>
        </p:cxnSp>
        <p:cxnSp>
          <p:nvCxnSpPr>
            <p:cNvPr id="158" name="Google Shape;158;p21"/>
            <p:cNvCxnSpPr/>
            <p:nvPr/>
          </p:nvCxnSpPr>
          <p:spPr>
            <a:xfrm flipH="1">
              <a:off x="7924800" y="2878667"/>
              <a:ext cx="3031067" cy="732365"/>
            </a:xfrm>
            <a:prstGeom prst="straightConnector1">
              <a:avLst/>
            </a:prstGeom>
            <a:noFill/>
            <a:ln w="9525" cap="flat" cmpd="sng">
              <a:solidFill>
                <a:schemeClr val="accent1"/>
              </a:solidFill>
              <a:prstDash val="solid"/>
              <a:miter lim="800000"/>
              <a:headEnd type="none" w="sm" len="sm"/>
              <a:tailEnd type="none" w="sm" len="sm"/>
            </a:ln>
          </p:spPr>
        </p:cxnSp>
        <p:cxnSp>
          <p:nvCxnSpPr>
            <p:cNvPr id="159" name="Google Shape;159;p21"/>
            <p:cNvCxnSpPr/>
            <p:nvPr/>
          </p:nvCxnSpPr>
          <p:spPr>
            <a:xfrm>
              <a:off x="7941733" y="2878667"/>
              <a:ext cx="0" cy="732365"/>
            </a:xfrm>
            <a:prstGeom prst="straightConnector1">
              <a:avLst/>
            </a:prstGeom>
            <a:noFill/>
            <a:ln w="9525" cap="flat" cmpd="sng">
              <a:solidFill>
                <a:schemeClr val="accent1"/>
              </a:solidFill>
              <a:prstDash val="solid"/>
              <a:miter lim="800000"/>
              <a:headEnd type="none" w="sm" len="sm"/>
              <a:tailEnd type="none" w="sm" len="sm"/>
            </a:ln>
          </p:spPr>
        </p:cxnSp>
        <p:cxnSp>
          <p:nvCxnSpPr>
            <p:cNvPr id="160" name="Google Shape;160;p21"/>
            <p:cNvCxnSpPr/>
            <p:nvPr/>
          </p:nvCxnSpPr>
          <p:spPr>
            <a:xfrm rot="10800000">
              <a:off x="7924800" y="2878667"/>
              <a:ext cx="3031067" cy="1524000"/>
            </a:xfrm>
            <a:prstGeom prst="straightConnector1">
              <a:avLst/>
            </a:prstGeom>
            <a:noFill/>
            <a:ln w="9525" cap="flat" cmpd="sng">
              <a:solidFill>
                <a:schemeClr val="accent1"/>
              </a:solidFill>
              <a:prstDash val="solid"/>
              <a:miter lim="800000"/>
              <a:headEnd type="none" w="sm" len="sm"/>
              <a:tailEnd type="none" w="sm" len="sm"/>
            </a:ln>
          </p:spPr>
        </p:cxnSp>
        <p:cxnSp>
          <p:nvCxnSpPr>
            <p:cNvPr id="161" name="Google Shape;161;p21"/>
            <p:cNvCxnSpPr/>
            <p:nvPr/>
          </p:nvCxnSpPr>
          <p:spPr>
            <a:xfrm rot="10800000" flipH="1">
              <a:off x="7924800" y="3611032"/>
              <a:ext cx="3031067" cy="791635"/>
            </a:xfrm>
            <a:prstGeom prst="straightConnector1">
              <a:avLst/>
            </a:prstGeom>
            <a:noFill/>
            <a:ln w="9525" cap="flat" cmpd="sng">
              <a:solidFill>
                <a:schemeClr val="accent1"/>
              </a:solidFill>
              <a:prstDash val="solid"/>
              <a:miter lim="800000"/>
              <a:headEnd type="none" w="sm" len="sm"/>
              <a:tailEnd type="none" w="sm" len="sm"/>
            </a:ln>
          </p:spPr>
        </p:cxnSp>
        <p:cxnSp>
          <p:nvCxnSpPr>
            <p:cNvPr id="162" name="Google Shape;162;p21"/>
            <p:cNvCxnSpPr/>
            <p:nvPr/>
          </p:nvCxnSpPr>
          <p:spPr>
            <a:xfrm flipH="1">
              <a:off x="7924800" y="2849032"/>
              <a:ext cx="1525941" cy="1568449"/>
            </a:xfrm>
            <a:prstGeom prst="straightConnector1">
              <a:avLst/>
            </a:prstGeom>
            <a:noFill/>
            <a:ln w="9525" cap="flat" cmpd="sng">
              <a:solidFill>
                <a:schemeClr val="accent1"/>
              </a:solidFill>
              <a:prstDash val="solid"/>
              <a:miter lim="800000"/>
              <a:headEnd type="none" w="sm" len="sm"/>
              <a:tailEnd type="none" w="sm" len="sm"/>
            </a:ln>
          </p:spPr>
        </p:cxnSp>
      </p:grpSp>
      <p:grpSp>
        <p:nvGrpSpPr>
          <p:cNvPr id="163" name="Google Shape;163;p21"/>
          <p:cNvGrpSpPr/>
          <p:nvPr/>
        </p:nvGrpSpPr>
        <p:grpSpPr>
          <a:xfrm>
            <a:off x="3711596" y="3230032"/>
            <a:ext cx="2465894" cy="1598085"/>
            <a:chOff x="7922860" y="2849031"/>
            <a:chExt cx="3034947" cy="1598085"/>
          </a:xfrm>
        </p:grpSpPr>
        <p:cxnSp>
          <p:nvCxnSpPr>
            <p:cNvPr id="164" name="Google Shape;164;p21"/>
            <p:cNvCxnSpPr/>
            <p:nvPr/>
          </p:nvCxnSpPr>
          <p:spPr>
            <a:xfrm>
              <a:off x="7924800" y="3611032"/>
              <a:ext cx="3031067" cy="806449"/>
            </a:xfrm>
            <a:prstGeom prst="straightConnector1">
              <a:avLst/>
            </a:prstGeom>
            <a:noFill/>
            <a:ln w="9525" cap="flat" cmpd="sng">
              <a:solidFill>
                <a:srgbClr val="FF0000"/>
              </a:solidFill>
              <a:prstDash val="solid"/>
              <a:miter lim="800000"/>
              <a:headEnd type="none" w="sm" len="sm"/>
              <a:tailEnd type="none" w="sm" len="sm"/>
            </a:ln>
          </p:spPr>
        </p:cxnSp>
        <p:cxnSp>
          <p:nvCxnSpPr>
            <p:cNvPr id="165" name="Google Shape;165;p21"/>
            <p:cNvCxnSpPr/>
            <p:nvPr/>
          </p:nvCxnSpPr>
          <p:spPr>
            <a:xfrm>
              <a:off x="9450741" y="2849031"/>
              <a:ext cx="1505126" cy="1598085"/>
            </a:xfrm>
            <a:prstGeom prst="straightConnector1">
              <a:avLst/>
            </a:prstGeom>
            <a:noFill/>
            <a:ln w="9525" cap="flat" cmpd="sng">
              <a:solidFill>
                <a:srgbClr val="FF0000"/>
              </a:solidFill>
              <a:prstDash val="solid"/>
              <a:miter lim="800000"/>
              <a:headEnd type="none" w="sm" len="sm"/>
              <a:tailEnd type="none" w="sm" len="sm"/>
            </a:ln>
          </p:spPr>
        </p:cxnSp>
        <p:cxnSp>
          <p:nvCxnSpPr>
            <p:cNvPr id="166" name="Google Shape;166;p21"/>
            <p:cNvCxnSpPr/>
            <p:nvPr/>
          </p:nvCxnSpPr>
          <p:spPr>
            <a:xfrm rot="10800000">
              <a:off x="9450741" y="2849032"/>
              <a:ext cx="1507066" cy="0"/>
            </a:xfrm>
            <a:prstGeom prst="straightConnector1">
              <a:avLst/>
            </a:prstGeom>
            <a:noFill/>
            <a:ln w="9525" cap="flat" cmpd="sng">
              <a:solidFill>
                <a:srgbClr val="FF0000"/>
              </a:solidFill>
              <a:prstDash val="solid"/>
              <a:miter lim="800000"/>
              <a:headEnd type="none" w="sm" len="sm"/>
              <a:tailEnd type="none" w="sm" len="sm"/>
            </a:ln>
          </p:spPr>
        </p:cxnSp>
        <p:cxnSp>
          <p:nvCxnSpPr>
            <p:cNvPr id="167" name="Google Shape;167;p21"/>
            <p:cNvCxnSpPr/>
            <p:nvPr/>
          </p:nvCxnSpPr>
          <p:spPr>
            <a:xfrm rot="10800000" flipH="1">
              <a:off x="7924800" y="2849031"/>
              <a:ext cx="3031067" cy="1553636"/>
            </a:xfrm>
            <a:prstGeom prst="straightConnector1">
              <a:avLst/>
            </a:prstGeom>
            <a:noFill/>
            <a:ln w="9525" cap="flat" cmpd="sng">
              <a:solidFill>
                <a:srgbClr val="FF0000"/>
              </a:solidFill>
              <a:prstDash val="solid"/>
              <a:miter lim="800000"/>
              <a:headEnd type="none" w="sm" len="sm"/>
              <a:tailEnd type="none" w="sm" len="sm"/>
            </a:ln>
          </p:spPr>
        </p:cxnSp>
        <p:cxnSp>
          <p:nvCxnSpPr>
            <p:cNvPr id="168" name="Google Shape;168;p21"/>
            <p:cNvCxnSpPr/>
            <p:nvPr/>
          </p:nvCxnSpPr>
          <p:spPr>
            <a:xfrm flipH="1">
              <a:off x="7924800" y="4402667"/>
              <a:ext cx="1515533" cy="14814"/>
            </a:xfrm>
            <a:prstGeom prst="straightConnector1">
              <a:avLst/>
            </a:prstGeom>
            <a:noFill/>
            <a:ln w="9525" cap="flat" cmpd="sng">
              <a:solidFill>
                <a:srgbClr val="FF0000"/>
              </a:solidFill>
              <a:prstDash val="solid"/>
              <a:miter lim="800000"/>
              <a:headEnd type="none" w="sm" len="sm"/>
              <a:tailEnd type="none" w="sm" len="sm"/>
            </a:ln>
          </p:spPr>
        </p:cxnSp>
        <p:cxnSp>
          <p:nvCxnSpPr>
            <p:cNvPr id="169" name="Google Shape;169;p21"/>
            <p:cNvCxnSpPr/>
            <p:nvPr/>
          </p:nvCxnSpPr>
          <p:spPr>
            <a:xfrm>
              <a:off x="7922860" y="2863853"/>
              <a:ext cx="1517473" cy="1553628"/>
            </a:xfrm>
            <a:prstGeom prst="straightConnector1">
              <a:avLst/>
            </a:prstGeom>
            <a:noFill/>
            <a:ln w="9525" cap="flat" cmpd="sng">
              <a:solidFill>
                <a:srgbClr val="FF0000"/>
              </a:solidFill>
              <a:prstDash val="solid"/>
              <a:miter lim="800000"/>
              <a:headEnd type="none" w="sm" len="sm"/>
              <a:tailEnd type="none" w="sm" len="sm"/>
            </a:ln>
          </p:spPr>
        </p:cxnSp>
        <p:cxnSp>
          <p:nvCxnSpPr>
            <p:cNvPr id="170" name="Google Shape;170;p21"/>
            <p:cNvCxnSpPr/>
            <p:nvPr/>
          </p:nvCxnSpPr>
          <p:spPr>
            <a:xfrm rot="10800000">
              <a:off x="7922860" y="2878667"/>
              <a:ext cx="3021991" cy="732365"/>
            </a:xfrm>
            <a:prstGeom prst="straightConnector1">
              <a:avLst/>
            </a:prstGeom>
            <a:noFill/>
            <a:ln w="9525" cap="flat" cmpd="sng">
              <a:solidFill>
                <a:srgbClr val="FF0000"/>
              </a:solidFill>
              <a:prstDash val="solid"/>
              <a:miter lim="800000"/>
              <a:headEnd type="none" w="sm" len="sm"/>
              <a:tailEnd type="none" w="sm" len="sm"/>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53"/>
                                        </p:tgtEl>
                                      </p:cBhvr>
                                    </p:animEffect>
                                    <p:set>
                                      <p:cBhvr>
                                        <p:cTn id="15" dur="1" fill="hold">
                                          <p:stCondLst>
                                            <p:cond delay="500"/>
                                          </p:stCondLst>
                                        </p:cTn>
                                        <p:tgtEl>
                                          <p:spTgt spid="15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fade">
                                      <p:cBhvr>
                                        <p:cTn id="20" dur="500"/>
                                        <p:tgtEl>
                                          <p:spTgt spid="1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3"/>
                                        </p:tgtEl>
                                        <p:attrNameLst>
                                          <p:attrName>style.visibility</p:attrName>
                                        </p:attrNameLst>
                                      </p:cBhvr>
                                      <p:to>
                                        <p:strVal val="visible"/>
                                      </p:to>
                                    </p:set>
                                    <p:animEffect transition="in" filter="fade">
                                      <p:cBhvr>
                                        <p:cTn id="25" dur="500"/>
                                        <p:tgtEl>
                                          <p:spTgt spid="16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54"/>
                                        </p:tgtEl>
                                      </p:cBhvr>
                                    </p:animEffect>
                                    <p:set>
                                      <p:cBhvr>
                                        <p:cTn id="30" dur="1" fill="hold">
                                          <p:stCondLst>
                                            <p:cond delay="500"/>
                                          </p:stCondLst>
                                        </p:cTn>
                                        <p:tgtEl>
                                          <p:spTgt spid="1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4918</Words>
  <Application>Microsoft Office PowerPoint</Application>
  <PresentationFormat>A4-Papier (210x297 mm)</PresentationFormat>
  <Paragraphs>2498</Paragraphs>
  <Slides>51</Slides>
  <Notes>47</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51</vt:i4>
      </vt:variant>
    </vt:vector>
  </HeadingPairs>
  <TitlesOfParts>
    <vt:vector size="58" baseType="lpstr">
      <vt:lpstr>Roboto</vt:lpstr>
      <vt:lpstr>Verdana</vt:lpstr>
      <vt:lpstr>Arial</vt:lpstr>
      <vt:lpstr>Bookman Old Style</vt:lpstr>
      <vt:lpstr>Calibri</vt:lpstr>
      <vt:lpstr>Office Theme</vt:lpstr>
      <vt:lpstr>1_Office Theme</vt:lpstr>
      <vt:lpstr>Fair and Square   Τι μπορούμε να μάθουμε από τα Μαγικά, Λατινικά και Βεδικά τετράγωνα;</vt:lpstr>
      <vt:lpstr>PowerPoint-Präsentation</vt:lpstr>
      <vt:lpstr>Δημιουργώντας Λατινικά τετράγωνα με τους αριθμούς 4, 5 και 6</vt:lpstr>
      <vt:lpstr>PowerPoint-Präsentation</vt:lpstr>
      <vt:lpstr>Με πόσους τρόπους μπορείτε να ταξινομήσετε τους αριθμούς ώστε οι γραμμές, οι στήλες και οι διαγώνιοι να έχουν πάλι άθροισμα 15; (Το 15 είναι γνωστό ως η «μαγική σταθερά») </vt:lpstr>
      <vt:lpstr>Τι παρατηρείτε σε αυτές τις παραλλαγές;</vt:lpstr>
      <vt:lpstr>Το Μαγικό Τετράγωνο Luo Shu. Αφαιρώντας το 5 από κάθε αριθμό.</vt:lpstr>
      <vt:lpstr>Ποια μοτίβα μπορούν βρεθούν στο Τετράγωνο Luo Shu;</vt:lpstr>
      <vt:lpstr>Ποια μοτίβα μπορούν βρεθούν στο Τετράγωνο Luo Shu;</vt:lpstr>
      <vt:lpstr>Ισορροπώντας ένα μαγικό τετράγωνο, μπορεί να πραγματοποιηθεί;  </vt:lpstr>
      <vt:lpstr>Feng Shui Bagua Γυρίστε το χαρτί ώσπου η «φωτιά» να δείχνει νότια. Κοιτάξτε το οκτάγωνο Bagua και την τάξη. Παρατηρείτε κάποιες αντιστοιχίες; Το Bagua έχει να κάνει επίσης με 8 διαφορετικούς τομείς της ζωής. </vt:lpstr>
      <vt:lpstr>Το χιλίων ετών μαγικό τετράγωνο Jaina από τον ναό Parshvanatha στην Madhya Pradesh της Ινδίας. </vt:lpstr>
      <vt:lpstr>Ένα Ισλαμικό μαγικό τετράγωνο, το Shams Αl-Ma'arif από τον Ahmed Αl-Buni 1225μΧ      </vt:lpstr>
      <vt:lpstr>Ποιοι αριθμοί χρησιμοποιούνταν στην Ευρώπη εκείνη την εποχή;</vt:lpstr>
      <vt:lpstr>Ο Φιμπονάτσι, από την  Πίζα (που τώρα είναι στην Ιταλία) πέρασε χρόνο στην Βόρεια Αφρική όπου έμαθε πόσο αποτελεσματικό ήταν το αριθμητικό σύστημα των Αράβων. Οι αριθμοί αρχικά προήλθαν από την Ινδία. Εξέδωσε ένα βιβλίο το  1202μ.Χ. και οι αριθμοί αυτοί σταδιακά υιοθετήθηκαν από την Ευρώπη.</vt:lpstr>
      <vt:lpstr>Srinivasa Ramanujan  (1887 – 1920) </vt:lpstr>
      <vt:lpstr>PowerPoint-Präsentation</vt:lpstr>
      <vt:lpstr>PowerPoint-Präsentation</vt:lpstr>
      <vt:lpstr>PowerPoint-Präsentation</vt:lpstr>
      <vt:lpstr>Πόσους άλλους τρόπους μπορείτε να βρείτε για να φτιάξετε το 139 στο μαγικό τετράγωνο του Ramanujan; </vt:lpstr>
      <vt:lpstr>   Τι παρατηρείτε στο μοτίβο των λέξεων σε αυτή τη  Ρωμαϊκή επιγραφή;   Ακολουθεί τους κανόνες ενός μαγικού τετραγώνου αριθμών;</vt:lpstr>
      <vt:lpstr>Το Λατινικό Τετράγωνο</vt:lpstr>
      <vt:lpstr>PowerPoint-Präsentation</vt:lpstr>
      <vt:lpstr>Κοιτάξτε το σχολικό σας πρόγραμμα. Παρατηρήστε ότι δουλεύει σαν ένα Λατινικό Τετράγωνο (με κάθε καθηγητή και τάξη να εμφανίζονται μόνο μία φορά σε κάθε χρονικό περιθώριο μίας δεδομένης ημέρας). </vt:lpstr>
      <vt:lpstr>Sudoku 2  Μπορείτε να γεμίσετε αυτό το 9x9 πλέγμα με αριθμούς ώστε κάθε γραμμή, κάθε στήλη και κάθε 3x3 τμήμα (σημειωμένο με γκρι ή άσπρο) να περιέχει όλα τα ψηφία μεταξύ του 1 και του 9;</vt:lpstr>
      <vt:lpstr>Τι παρατηρείτε για τους αριθμούς σε αυτό το τετράγωνο;</vt:lpstr>
      <vt:lpstr>Βεδικό Τετράγωνο</vt:lpstr>
      <vt:lpstr>Δημιουργώντας μοτίβα στο Βεδικό Τετράγωνο  Ενώστε όλα τα 1 μαζί χρησιμοποιώντας ευθείες γραμμές. Επαναλάβετε και με άλλους αριθμούς χρησιμοποιώντας χρώματα. Τι μοτίβα παρατηρείτε; </vt:lpstr>
      <vt:lpstr>PowerPoint-Präsentation</vt:lpstr>
      <vt:lpstr>Η Μαγεία των Μαγικών Τετραγώνων</vt:lpstr>
      <vt:lpstr>Για εκατοντάδες χρόνια οι άνθρωποι από διαφορετικές κουλτούρες ανά τον κόσμο προσπαθούν να καταλάβουν μοτίβα στη φύση, τις εποχές, το κλίμα. Το να γνωρίζουνε μοτίβα επιτρέπει στους ανθρώπους να ξέρουν πότε είναι καλύτερο να φυτέψουν ή να ετοιμαστούν για τον χειμώνα. Ακόμα και το που να μείνουν ή το πώς να ζήσουν. Χρησιμοποιούσαν αριθμούς, μερικές φορές δομημένους σε σχηματισμούς όπως τα Μαγικά Τετράγωνα, για να τους βοηθήσουν. Τους χάραζαν σε ναούς, μερικοί τους φορούσαν ακόμα και στο λαιμό. Αν και τους καταλάβαιναν με διαφορετικούς τρόπους, πίστευαν ότι είχαν δύναμη.   Εδώ βλέπετε κάποια σχέδια Ιησουητών ιεραπόστολων από την Ευρώπη στην Κίνα το 1668 που προσπαθούσαν να καταλάβουν το μαγικό τετράγωνο Luo Shu ενώνοντας τους αριθμούς με διαφορετικούς τρόπους.</vt:lpstr>
      <vt:lpstr>Περεταίρω εξερευνήσεις με τα Μαγικά Τετράγωνα.   Αυτό είναι ένα 9x9 Μαγικό Τετράγωνο. Στο κάτω τετράγωνο κάθε αριθμός έχει αντικατασταθεί με το άθροισμα των ψηφίων του (όπως γίνεται και στα Βεδικά Τετράγωνα). Τι παρατηρείτε στα μοτίβα των αριθμών; </vt:lpstr>
      <vt:lpstr>Όταν τα Μαγικά Τετράγωνα όπως αυτό-αναδιπλωθούν, δημιουργούν μία μορφή ντόνατ, γνωστή ως «Torus». Οι ηλεκτρικοί μετασχηματιστές υψηλής ποιότητας δημιουργούνται από αυτά τα σχήματα. Αυτό το «αρμονικό» σχήμα είναι πολύ αποτελεσματικό για να εξασφαλισθεί ότι δεν θα σπαταλείται η ηλεκτρική ενέργεια.</vt:lpstr>
      <vt:lpstr>PowerPoint-Präsentation</vt:lpstr>
      <vt:lpstr>Τι παρατηρείτε σε αυτούς τους αριθμούς;  Τι πιστεύετε  ότι αναπαριστούν; </vt:lpstr>
      <vt:lpstr> Το 587 μ.Χ. ο Varahamihira από την Ινδία περιέγραψε ένα μαγικό τετράγωνο που βοηθούσε στην κατασκευή αρωμάτων.  Κάθε κελί στο τετράγωνο αναπαριστά ένα διαφορετικό υλικό και κάθε αριθμός δίνει την αναλογία του πρέπει να έχει το υλικό αυτό.   Προσθέτοντας τους όγκους των τεσσάρων υλικών σε κάθε γραμμή, στήλη ή διαγώνιο, προκύπτει ένα διαφορετικό άρωμα.  </vt:lpstr>
      <vt:lpstr>Εδώ είναι ένα 27x27 Μαγικό Τετράγωνο, όπου τα τετράγωνα των άρτιων αριθμών έχουν χρωματιστεί μαύρα. Ποια μοτίβα παρατηρείτε να έχουν σχηματιστεί;</vt:lpstr>
      <vt:lpstr>Αυτό το μοτίβο δημιουργήθηκε σε αυτό το Μαγικό Τετράγωνο ξεκινώντας από την πάνω αριστερή γωνία και χρωματίζοντας κίτρινα τα κελιά που βρίσκονται στην σωστή αύξουσα αριθμητική ακολουθία (π.χ. 1, 4, 5, 8 κλπ.). Τα κελιά με αριθμούς που βρίσκονται σε αύξουσα αριθμητική ακολουθία  ξεκινώντας από την κάτω δεξιά γωνία (π.χ. 2, 3, 6, 7 κλπ.) χρωματίζονται μοβ.  Δοκιμάστε αυτή τη μέθοδο στα δύο αχρωμάτιστα 4x4 Μαγικά Τετράγωνα!</vt:lpstr>
      <vt:lpstr>Τώρα προσπαθήστε να κάνετε το ίδιο σε αυτό το 8x8 Μαγικό Τετράγωνο. </vt:lpstr>
      <vt:lpstr>Τώρα προσπαθήστε να κάνετε το ίδιο με αυτά τα 6x6 Μαγικά Τετράγωνα. Αυτή τη φορά θα χρειαστείτε τέσσερα διαφορετικά χρώματα και να βρείτε αριθμούς που αυξάνονται ξεκινώντας από κάθε μία από τις τέσσερις γωνίες των τετραγώνων. </vt:lpstr>
      <vt:lpstr>Άλλα μοτίβα δημιουργούνται όταν ο αριθμός στο κέντρο ενός Μαγικού Τετραγώνου (με περιττού πλήθους γραμμές και στήλες) μειώνεται και γίνεται 0 (όπως είχε γίνει και στο Μαγικό Τετράγωνο Luo Shu στη διαφάνεια 6). Αφαιρούμε την ίδια ποσότητα από όλους τους αριθμούς στο τετράγωνο.  Τι παρατηρείτε;</vt:lpstr>
      <vt:lpstr>Δείτε αυτό το βίντεο για τα μοτίβα αντήχησης (resonance patterns)</vt:lpstr>
      <vt:lpstr>      Μπορείτε να βρείτε ομοιότητες ανάμεσα σε κάποιο από τα Μαγικά Τετράγωνα και στα μεταλλικά πιάτα των μοτίβων αντήχησης;  </vt:lpstr>
      <vt:lpstr>Αν ένα Μαγικό Τετράγωνο κατασκευαστεί με τουβλάκια Lego, με το ύψος τους να είναι ανάλογο των αριθμών του τετραγώνου, και τοποθετηθεί νερό πάνω σε αυτά, τι πιστεύετε πως θα συμβεί; </vt:lpstr>
      <vt:lpstr>Βίντεο – έναυσμα για δράσεις Φιλοσοφίας με Παιδιά (P4C):  https://www.youtube.com/watch?v=Y8SA0gtSBNs   Οι άνθρωποι συνεχίζουν να προσπαθούν να καταλάβουν τα Μαγικά Τετράγωνα. Αυτό το βίντεο δείχνει κάποια μοτίβα που έχουν δημιουργηθεί από το Μαγικό Τετράγωνο Luo Shu χρησιμοποιώντας τρισδιάστατα γραφικά.   Καθώς το βλέπετε, σκεφτείτε τι έχετε μάθει για τα Μαγικά Τετράγωνα και προσπαθήστε να δημιουργήσετε κάποια φιλοσοφικά ερωτήματα.</vt:lpstr>
      <vt:lpstr>Επέκταση την μάθησης</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Fair and Square   Τι μπορούμε να μάθουμε από τα Μαγικά, Λατινικά και Βεδικά τετράγωνα;</dc:title>
  <dc:creator>Αρετή Ευσταθιού</dc:creator>
  <cp:lastModifiedBy>RWeber</cp:lastModifiedBy>
  <cp:revision>18</cp:revision>
  <dcterms:modified xsi:type="dcterms:W3CDTF">2019-10-02T11:52:28Z</dcterms:modified>
</cp:coreProperties>
</file>