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92" r:id="rId2"/>
    <p:sldId id="259" r:id="rId3"/>
    <p:sldId id="264" r:id="rId4"/>
    <p:sldId id="265" r:id="rId5"/>
    <p:sldId id="266" r:id="rId6"/>
    <p:sldId id="268" r:id="rId7"/>
    <p:sldId id="274" r:id="rId8"/>
    <p:sldId id="275" r:id="rId9"/>
    <p:sldId id="291" r:id="rId10"/>
    <p:sldId id="276" r:id="rId11"/>
    <p:sldId id="284" r:id="rId12"/>
    <p:sldId id="278" r:id="rId13"/>
    <p:sldId id="272" r:id="rId14"/>
    <p:sldId id="285" r:id="rId15"/>
    <p:sldId id="286" r:id="rId16"/>
    <p:sldId id="273" r:id="rId17"/>
    <p:sldId id="271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B4118-51A9-4FE7-B0DF-788E78228556}" v="193" dt="2019-03-17T15:04:5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83189" autoAdjust="0"/>
  </p:normalViewPr>
  <p:slideViewPr>
    <p:cSldViewPr snapToGrid="0" snapToObjects="1">
      <p:cViewPr varScale="1">
        <p:scale>
          <a:sx n="69" d="100"/>
          <a:sy n="69" d="100"/>
        </p:scale>
        <p:origin x="196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B087-9D84-45D2-907D-8FC54EC052D4}" type="datetimeFigureOut">
              <a:rPr lang="ro-RO" smtClean="0"/>
              <a:t>18.03.2019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F4257-8CC5-44DC-B583-86DB7F489E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16E7-8C0F-4547-AE53-14796FC594EB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C5FD-3FDE-BA4F-8F79-D41BDCD5A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61298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Lilie_stilisiert_2.svg" TargetMode="External"/><Relationship Id="rId4" Type="http://schemas.openxmlformats.org/officeDocument/2006/relationships/hyperlink" Target="https://commons.wikimedia.org/wiki/File:Wheel_of_Dharma.sv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lie_stilisiert_2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Imagine: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Moscheea Abu Dhabi (UAE Islam):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/>
              <a:t>Imagine 1: </a:t>
            </a:r>
            <a:r>
              <a:rPr lang="en-GB" sz="1200" dirty="0"/>
              <a:t>By Kenny Shen - Own work, Public Domain, </a:t>
            </a:r>
            <a:r>
              <a:rPr lang="en-GB" sz="1200" dirty="0">
                <a:hlinkClick r:id="rId3"/>
              </a:rPr>
              <a:t>https://commons.wikimedia.org/w/index.php?curid=2612981</a:t>
            </a:r>
            <a:endParaRPr lang="ro-RO" sz="1200" dirty="0"/>
          </a:p>
          <a:p>
            <a:r>
              <a:rPr lang="ro-RO" sz="1200" dirty="0"/>
              <a:t>Imagine 2: </a:t>
            </a:r>
            <a:r>
              <a:rPr lang="ro-RO" sz="1200" dirty="0">
                <a:hlinkClick r:id="rId4"/>
              </a:rPr>
              <a:t>https://commons.wikimedia.org/wiki/File:Wheel_of_Dharma.svg</a:t>
            </a:r>
            <a:endParaRPr lang="ro-RO" sz="1200" dirty="0"/>
          </a:p>
          <a:p>
            <a:r>
              <a:rPr lang="ro-RO" sz="1200" dirty="0"/>
              <a:t>Imagine 3: </a:t>
            </a:r>
            <a:r>
              <a:rPr lang="ro-RO" sz="1200" dirty="0">
                <a:hlinkClick r:id="rId5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https://svgsilh.com/image/880816.html</a:t>
            </a:r>
          </a:p>
          <a:p>
            <a:r>
              <a:rPr lang="ro-RO" dirty="0"/>
              <a:t>Imagine 2: https://commons.wikimedia.org/wiki/File:Triskele-Symbol-spiral-five-thirds-turns.svg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https://commons.wikimedia.org/wiki/File:Starofdavid.png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/>
              <a:t>Imagine 2: </a:t>
            </a:r>
            <a:r>
              <a:rPr lang="ro-RO" sz="1200" dirty="0">
                <a:hlinkClick r:id="rId3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 3: St </a:t>
            </a:r>
            <a:r>
              <a:rPr lang="ro-RO" dirty="0" err="1"/>
              <a:t>Peter's</a:t>
            </a:r>
            <a:r>
              <a:rPr lang="ro-RO" dirty="0"/>
              <a:t> Church, </a:t>
            </a:r>
            <a:r>
              <a:rPr lang="ro-RO" dirty="0" err="1"/>
              <a:t>Wallingford</a:t>
            </a:r>
            <a:r>
              <a:rPr lang="ro-RO" dirty="0"/>
              <a:t>/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Wallingford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Castle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o-RO" dirty="0"/>
              <a:t> https://medievalmosaic.com/wp-content/uploads/2017/11/Dsc08386-1.jpg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 trei frunze reprezintă clasele sociale medievale: cei care munceau, cei care luptau și cei care se rugau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 resurse, pe http://www.sigd.org/resources/basic-design-principles/</a:t>
            </a:r>
          </a:p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 toate modelele și compozițiile pot fi categorisite în modele utilizând forme regulate de patru, cinci sau șase puncte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https://commons.wikimedia.org/wiki/File:Penrose_sun_3.svg</a:t>
            </a:r>
          </a:p>
          <a:p>
            <a:r>
              <a:rPr lang="ro-RO" dirty="0"/>
              <a:t>Altele: https://commons.wikimedia.org/wiki/File:Penrose7.gif 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r>
              <a:rPr lang="ro-RO" dirty="0"/>
              <a:t>Imagine 2: https://commons.wikimedia.org/wiki/File:SSS_Penrose_tiling,_4iter,_star.svg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6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Imagine: https://commons.wikimedia.org/wiki/File:Hugieia-pentagram.svg</a:t>
            </a:r>
          </a:p>
          <a:p>
            <a:endParaRPr lang="ro-RO" dirty="0"/>
          </a:p>
          <a:p>
            <a:r>
              <a:rPr lang="ro-RO" dirty="0"/>
              <a:t>Alte informații: </a:t>
            </a:r>
          </a:p>
          <a:p>
            <a:r>
              <a:rPr lang="ro-RO" dirty="0"/>
              <a:t>https://ro.wikipedia.org/wiki/Pentagram%C4%83</a:t>
            </a:r>
          </a:p>
          <a:p>
            <a:r>
              <a:rPr lang="ro-RO" dirty="0"/>
              <a:t>https://en.wikipedia.org/wiki/Pentagram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multe: https://www.newscientist.com/article/dn11235-medieval-islamic-tiling-reveals-mathematical-savvy/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Imagine: https://commons.wikimedia.org/wiki/File:Shah_Nematollah_Vali_Shrine_13_detail.jpg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/>
              <a:t>Podea ceramică din Muzeul Arheologic din Sevilla, Spania. Mozaic cu aranjament semi-regulat.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dirty="0"/>
              <a:t>https://commons.wikimedia.org/wiki/File:Semi-regular-floor-3464.JPG</a:t>
            </a:r>
            <a:r>
              <a:rPr lang="ro-RO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https://www.freepik.com/free-vector/social-media-network_716594.htm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1: https://commons.wikimedia.org/wiki/File:Wuhan_-_Future_City_-_Area_G_-_P1530366.JPG (CC BY-SA)</a:t>
            </a:r>
          </a:p>
          <a:p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 imagini (cu copyright): https://edition.cnn.com/style/article/tale-of-tomorrow-architecture-utopia/index.html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Imagine: </a:t>
            </a:r>
            <a:r>
              <a:rPr lang="en-US" dirty="0"/>
              <a:t>https://en.wikipedia.org/wiki/File:Network_self-organization_stages.png</a:t>
            </a:r>
            <a:endParaRPr lang="ro-R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https://commons.wikimedia.org/wiki/File:Flow_in_City_Hall_the_Hague.jpg</a:t>
            </a:r>
          </a:p>
          <a:p>
            <a:r>
              <a:rPr lang="ro-RO" dirty="0"/>
              <a:t>Img2: https://commons.wikimedia.org/wiki/File:J_Metropolis_%E5%98%89%E5%8C%AF%E5%9F%8E.jpg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Un film pentru a înțelege utilizarea matematicii pentru design, arhitectură, decorațiuni (opțional):</a:t>
            </a:r>
          </a:p>
          <a:p>
            <a:r>
              <a:rPr lang="en-US" dirty="0"/>
              <a:t>http://www.etereaestudios.com/docs_html/arsqubica_htm/index.htm</a:t>
            </a:r>
            <a:endParaRPr lang="ro-RO" dirty="0"/>
          </a:p>
          <a:p>
            <a:endParaRPr lang="ro-RO" dirty="0"/>
          </a:p>
          <a:p>
            <a:r>
              <a:rPr lang="ro-RO" dirty="0"/>
              <a:t>Imagine 1: https://commons.wikimedia.org/wiki/File:HK_TST_Chung_King_%E6%B4%BB%E6%96%B9%E5%95%86%E5%A0%B4_Woodhouse_floor_Carpet_mosaic.JPG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https://commons.wikimedia.org/wiki/File:Event_planning.jpg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 resurse și instrucțiuni pas-cu-pas pentru design: </a:t>
            </a:r>
          </a:p>
          <a:p>
            <a:pPr marL="0" indent="0">
              <a:buNone/>
            </a:pPr>
            <a:r>
              <a:rPr lang="ro-RO" sz="1200" dirty="0"/>
              <a:t>(1)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  <a:p>
            <a:pPr marL="0" indent="0">
              <a:buNone/>
            </a:pPr>
            <a:r>
              <a:rPr lang="ro-RO" dirty="0"/>
              <a:t>(2) </a:t>
            </a:r>
            <a:r>
              <a:rPr lang="ro-RO" dirty="0" err="1"/>
              <a:t>School</a:t>
            </a:r>
            <a:r>
              <a:rPr lang="ro-RO" dirty="0"/>
              <a:t> of Islamic Geometric Design (http://www.sigd.org/resources/)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https://commons.wikimedia.org/wiki/File:Starofdavid.png</a:t>
            </a:r>
          </a:p>
          <a:p>
            <a:r>
              <a:rPr lang="ro-RO" dirty="0"/>
              <a:t>Imagine 2: https://commons.wikimedia.org/wiki/File:Calanit006.jpg</a:t>
            </a:r>
          </a:p>
          <a:p>
            <a:r>
              <a:rPr lang="ro-RO" dirty="0"/>
              <a:t>Imagine 3: https://commons.wikimedia.org/wiki/File:Goe_Platz_der_Synagoge_Detail_2.jpg</a:t>
            </a:r>
          </a:p>
          <a:p>
            <a:endParaRPr lang="ro-RO" dirty="0"/>
          </a:p>
          <a:p>
            <a:r>
              <a:rPr lang="ro-RO" dirty="0"/>
              <a:t>Alte imagini: https://commons.wikimedia.org/wiki/File:Leningrad_Codex_Carpet_page_e.jpg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 1: Boris23 (talk · </a:t>
            </a:r>
            <a:r>
              <a:rPr lang="ro-RO" dirty="0" err="1"/>
              <a:t>contribs</a:t>
            </a:r>
            <a:r>
              <a:rPr lang="ro-RO" dirty="0"/>
              <a:t>) [Public </a:t>
            </a:r>
            <a:r>
              <a:rPr lang="ro-RO" dirty="0" err="1"/>
              <a:t>domain</a:t>
            </a:r>
            <a:r>
              <a:rPr lang="ro-RO" dirty="0"/>
              <a:t>]  https://commons.wikimedia.org/wiki/File:Christian_cross.svg </a:t>
            </a:r>
          </a:p>
          <a:p>
            <a:r>
              <a:rPr lang="ro-RO" dirty="0"/>
              <a:t>Imagine 2: https://commons.wikimedia.org/wiki/File:Coa_Illustration_Cross_Carolingian.svg</a:t>
            </a:r>
          </a:p>
          <a:p>
            <a:r>
              <a:rPr lang="ro-RO" dirty="0"/>
              <a:t>Imagine 3: https://commons.wikimedia.org/wiki/File:Christian_hospital,_tiled_cross_symbol,from_Mr._Isa_Bahadori_works_in_Isfahan..JPG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Semiluna: https://svgsilh.com/image/1301942.html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Img2: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Moscheea Abu Dhabi (UAE Islam):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 exemple de decorațiuni: </a:t>
            </a: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https://www.dreamstime.com/royalty-free-stock-photography-islam-pattern-texture-background-image17194657</a:t>
            </a:r>
          </a:p>
          <a:p>
            <a:r>
              <a:rPr lang="en-US" dirty="0"/>
              <a:t>https://www.maxpixel.net/Travel-Abu-Dhabi-Mosque-White-Orient-Architecture-615415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3510-4D80-6849-883F-DFF57B9D0F5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be.geogebra.org/material/show/id/1385121" TargetMode="External"/><Relationship Id="rId4" Type="http://schemas.openxmlformats.org/officeDocument/2006/relationships/hyperlink" Target="https://en.wikipedia.org/wiki/Pentagra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scientist.com/article/dn11235-medieval-islamic-tiling-reveals-mathematical-savv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ri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47714974@N03" TargetMode="Externa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AnnekeBa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pik.com/" TargetMode="External"/><Relationship Id="rId5" Type="http://schemas.openxmlformats.org/officeDocument/2006/relationships/hyperlink" Target="https://www.freepik.com/free-photos-vectors/background" TargetMode="Externa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/index.php?title=User:Takemori39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ereaestudios.com/docs_html/arsqubica_htm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Star_of_David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commons.wikimedia.org/wiki/Anemone_coron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G%C3%B6ttingen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F4B3F-65BF-414C-8476-ED71D616E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" r="964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4000" y="3836422"/>
            <a:ext cx="3960000" cy="1311128"/>
          </a:xfrm>
        </p:spPr>
        <p:txBody>
          <a:bodyPr vert="horz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o-RO" sz="2200" b="1" dirty="0"/>
              <a:t>TRANSFORMAREA LUMII DIN JURUL MEU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o-RO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o-RO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MATEMATICĂ ȘI INSPIRAȚIE CULTURALĂ Î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DESIGN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</a:t>
            </a:r>
            <a:r>
              <a:rPr lang="ro-RO" sz="3600" b="1" dirty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(4/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324114" y="1362672"/>
            <a:ext cx="6383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Yin-Yang</a:t>
            </a:r>
          </a:p>
          <a:p>
            <a:r>
              <a:rPr lang="ro-RO" b="1" dirty="0"/>
              <a:t>Y</a:t>
            </a:r>
            <a:r>
              <a:rPr lang="en-US" b="1" dirty="0"/>
              <a:t>in</a:t>
            </a:r>
            <a:r>
              <a:rPr lang="en-US" dirty="0"/>
              <a:t>, </a:t>
            </a:r>
            <a:r>
              <a:rPr lang="ro-RO" dirty="0"/>
              <a:t>partea întunecată, este asociată cu umbrele, feminitatea și baza unui val; </a:t>
            </a:r>
            <a:r>
              <a:rPr lang="en-US" b="1" dirty="0"/>
              <a:t>yang</a:t>
            </a:r>
            <a:r>
              <a:rPr lang="en-US" dirty="0"/>
              <a:t>, </a:t>
            </a:r>
            <a:r>
              <a:rPr lang="ro-RO" dirty="0"/>
              <a:t>partea luminoasă, reprezintă strălucirea, pasiunea și creșterea, dezvoltarea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ro-RO" b="1" dirty="0" err="1"/>
              <a:t>Dharmachakra</a:t>
            </a:r>
            <a:r>
              <a:rPr lang="ro-RO" b="1" dirty="0"/>
              <a:t> </a:t>
            </a:r>
            <a:r>
              <a:rPr lang="ro-RO" dirty="0"/>
              <a:t>(roata </a:t>
            </a:r>
            <a:r>
              <a:rPr lang="ro-RO" dirty="0" err="1"/>
              <a:t>Dharma</a:t>
            </a:r>
            <a:r>
              <a:rPr lang="ro-RO" dirty="0"/>
              <a:t>) – utilizată în budism</a:t>
            </a:r>
          </a:p>
          <a:p>
            <a:r>
              <a:rPr lang="ro-RO" dirty="0"/>
              <a:t>– un simbol al regatului ideal</a:t>
            </a:r>
          </a:p>
          <a:p>
            <a:r>
              <a:rPr lang="ro-RO" dirty="0"/>
              <a:t>”</a:t>
            </a:r>
            <a:r>
              <a:rPr lang="ro-RO" i="1" dirty="0"/>
              <a:t>Truth Alone </a:t>
            </a:r>
            <a:r>
              <a:rPr lang="ro-RO" i="1" dirty="0" err="1"/>
              <a:t>Triumphs</a:t>
            </a:r>
            <a:r>
              <a:rPr lang="ro-RO" dirty="0"/>
              <a:t>” </a:t>
            </a:r>
            <a:r>
              <a:rPr lang="ro-RO" i="1" dirty="0"/>
              <a:t>– doar adevărul triumfă</a:t>
            </a:r>
          </a:p>
          <a:p>
            <a:endParaRPr lang="ro-RO" dirty="0"/>
          </a:p>
          <a:p>
            <a:endParaRPr lang="ro-RO" dirty="0"/>
          </a:p>
          <a:p>
            <a:r>
              <a:rPr lang="ro-RO" b="1" dirty="0"/>
              <a:t>Floare de iris</a:t>
            </a:r>
            <a:r>
              <a:rPr lang="ro-RO" dirty="0"/>
              <a:t> (</a:t>
            </a:r>
            <a:r>
              <a:rPr lang="ro-RO" dirty="0" err="1"/>
              <a:t>fleur</a:t>
            </a:r>
            <a:r>
              <a:rPr lang="ro-RO" dirty="0"/>
              <a:t>-de-lis/ </a:t>
            </a:r>
            <a:r>
              <a:rPr lang="ro-RO" dirty="0" err="1"/>
              <a:t>flower</a:t>
            </a:r>
            <a:r>
              <a:rPr lang="ro-RO" dirty="0"/>
              <a:t>-de-</a:t>
            </a:r>
            <a:r>
              <a:rPr lang="ro-RO" dirty="0" err="1"/>
              <a:t>luce</a:t>
            </a:r>
            <a:r>
              <a:rPr lang="ro-RO" dirty="0"/>
              <a:t>/ lily)</a:t>
            </a:r>
          </a:p>
          <a:p>
            <a:r>
              <a:rPr lang="ro-RO" dirty="0"/>
              <a:t>Cele trei frunze reprezintă clasele sociale medievale</a:t>
            </a:r>
            <a:r>
              <a:rPr lang="en-US" dirty="0"/>
              <a:t>: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munceau</a:t>
            </a:r>
            <a:r>
              <a:rPr lang="en-US" dirty="0"/>
              <a:t>,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luptau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se rugau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Simbolul a fost utilizat în special de cavalerii din Europa.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C1FD0-E0ED-405E-BD5E-D73C93894F00}"/>
              </a:ext>
            </a:extLst>
          </p:cNvPr>
          <p:cNvSpPr txBox="1"/>
          <p:nvPr/>
        </p:nvSpPr>
        <p:spPr>
          <a:xfrm>
            <a:off x="379141" y="6195617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</a:t>
            </a:r>
            <a:r>
              <a:rPr lang="en-GB" sz="1200" dirty="0"/>
              <a:t>By Kenny Shen - Own work, Public Domain, https://commons.wikimedia.org/w/index.php?curid=2612981</a:t>
            </a:r>
            <a:endParaRPr lang="ro-RO" sz="1200" dirty="0"/>
          </a:p>
          <a:p>
            <a:r>
              <a:rPr lang="ro-RO" sz="1200" dirty="0"/>
              <a:t>Imagine 2: https://commons.wikimedia.org/wiki/File:Wheel_of_Dharma.svg</a:t>
            </a:r>
          </a:p>
          <a:p>
            <a:r>
              <a:rPr lang="ro-RO" sz="1200" dirty="0"/>
              <a:t>Imagine 3: https://commons.wikimedia.org/wiki/File:Lilie_stilisiert_2.svg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476D5-303A-478E-B85E-497C0A3B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1" y="1357312"/>
            <a:ext cx="1099967" cy="109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409EB-65EA-4D97-A391-12D75CC06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2759444"/>
            <a:ext cx="1191350" cy="119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0AA6B-E2EF-45EA-9F33-C292D6BB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4" y="4180383"/>
            <a:ext cx="770178" cy="1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impius Istrate\Google Drive\dfp\proiect_PiCaM\lucru\curriculum\draft_UoB\Y01_shar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2" y="1805356"/>
            <a:ext cx="1085255" cy="12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8016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</a:t>
            </a:r>
            <a:r>
              <a:rPr lang="ro-RO" sz="3600" b="1" dirty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129907" y="1674345"/>
            <a:ext cx="5420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</a:t>
            </a:r>
            <a:r>
              <a:rPr lang="ro-RO" sz="2000" b="1" dirty="0" err="1"/>
              <a:t>imbolul</a:t>
            </a:r>
            <a:r>
              <a:rPr lang="ro-RO" sz="2000" b="1" dirty="0"/>
              <a:t> </a:t>
            </a:r>
            <a:r>
              <a:rPr lang="ro-RO" sz="2000" b="1" i="1" dirty="0"/>
              <a:t>s</a:t>
            </a:r>
            <a:r>
              <a:rPr lang="en-GB" sz="2000" b="1" i="1" dirty="0"/>
              <a:t>hare</a:t>
            </a:r>
            <a:r>
              <a:rPr lang="en-GB" sz="2000" b="1" dirty="0"/>
              <a:t> </a:t>
            </a:r>
            <a:r>
              <a:rPr lang="en-GB" sz="2000" dirty="0"/>
              <a:t>– </a:t>
            </a:r>
            <a:r>
              <a:rPr lang="ro-RO" sz="2000" dirty="0"/>
              <a:t>utilizat pe Internet pentru a desemna distribuirea de conținut</a:t>
            </a:r>
            <a:r>
              <a:rPr lang="en-GB" sz="2000" dirty="0"/>
              <a:t>. </a:t>
            </a:r>
            <a:endParaRPr lang="ro-RO" sz="2000" dirty="0"/>
          </a:p>
          <a:p>
            <a:r>
              <a:rPr lang="ro-RO" sz="2000" dirty="0"/>
              <a:t>Reprezintă vizual procesul de „distribuire către alții”</a:t>
            </a:r>
            <a:r>
              <a:rPr lang="en-GB" sz="2000" dirty="0"/>
              <a:t>.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737753" y="3845108"/>
            <a:ext cx="6370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Triskelion</a:t>
            </a:r>
            <a:r>
              <a:rPr lang="en-GB" sz="2000" dirty="0"/>
              <a:t> - un </a:t>
            </a:r>
            <a:r>
              <a:rPr lang="en-GB" sz="2000" dirty="0" err="1"/>
              <a:t>simbol</a:t>
            </a:r>
            <a:r>
              <a:rPr lang="en-GB" sz="2000" dirty="0"/>
              <a:t> </a:t>
            </a:r>
            <a:r>
              <a:rPr lang="en-GB" sz="2000" dirty="0" err="1"/>
              <a:t>celtic</a:t>
            </a:r>
            <a:r>
              <a:rPr lang="en-GB" sz="2000" dirty="0"/>
              <a:t> </a:t>
            </a:r>
            <a:r>
              <a:rPr lang="en-GB" sz="2000" dirty="0" err="1"/>
              <a:t>vechi</a:t>
            </a:r>
            <a:r>
              <a:rPr lang="en-GB" sz="2000" dirty="0"/>
              <a:t> </a:t>
            </a:r>
            <a:r>
              <a:rPr lang="ro-RO" sz="2000" dirty="0"/>
              <a:t>re</a:t>
            </a:r>
            <a:r>
              <a:rPr lang="en-GB" sz="2000" dirty="0" err="1"/>
              <a:t>găsit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multe</a:t>
            </a:r>
            <a:r>
              <a:rPr lang="en-GB" sz="2000" dirty="0"/>
              <a:t> </a:t>
            </a:r>
            <a:r>
              <a:rPr lang="en-GB" sz="2000" dirty="0" err="1"/>
              <a:t>locuri</a:t>
            </a:r>
            <a:r>
              <a:rPr lang="en-GB" sz="2000" dirty="0"/>
              <a:t>, </a:t>
            </a:r>
            <a:r>
              <a:rPr lang="en-GB" sz="2000" dirty="0" err="1"/>
              <a:t>inclusiv</a:t>
            </a:r>
            <a:r>
              <a:rPr lang="en-GB" sz="2000" dirty="0"/>
              <a:t> Malta (4400-3600 </a:t>
            </a:r>
            <a:r>
              <a:rPr lang="en-GB" sz="2000" dirty="0" err="1"/>
              <a:t>î.Hr</a:t>
            </a:r>
            <a:r>
              <a:rPr lang="en-GB" sz="2000" dirty="0"/>
              <a:t>.)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Irlanda</a:t>
            </a:r>
            <a:r>
              <a:rPr lang="en-GB" sz="2000" dirty="0"/>
              <a:t> (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jurul</a:t>
            </a:r>
            <a:r>
              <a:rPr lang="en-GB" sz="2000" dirty="0"/>
              <a:t> </a:t>
            </a:r>
            <a:r>
              <a:rPr lang="en-GB" sz="2000" dirty="0" err="1"/>
              <a:t>anului</a:t>
            </a:r>
            <a:r>
              <a:rPr lang="en-GB" sz="2000" dirty="0"/>
              <a:t> 3200 </a:t>
            </a:r>
            <a:r>
              <a:rPr lang="en-GB" sz="2000" dirty="0" err="1"/>
              <a:t>î.Hr</a:t>
            </a:r>
            <a:r>
              <a:rPr lang="en-GB" sz="2000" dirty="0"/>
              <a:t>.). </a:t>
            </a:r>
            <a:endParaRPr lang="ro-RO" sz="2000" dirty="0"/>
          </a:p>
          <a:p>
            <a:r>
              <a:rPr lang="ro-RO" sz="2000" dirty="0"/>
              <a:t>R</a:t>
            </a:r>
            <a:r>
              <a:rPr lang="en-GB" sz="2000" dirty="0" err="1"/>
              <a:t>eprezintă</a:t>
            </a:r>
            <a:r>
              <a:rPr lang="en-GB" sz="2000" dirty="0"/>
              <a:t> </a:t>
            </a:r>
            <a:r>
              <a:rPr lang="en-GB" sz="2000" dirty="0" err="1"/>
              <a:t>multe</a:t>
            </a:r>
            <a:r>
              <a:rPr lang="en-GB" sz="2000" dirty="0"/>
              <a:t> </a:t>
            </a:r>
            <a:r>
              <a:rPr lang="en-GB" sz="2000" dirty="0" err="1"/>
              <a:t>lucruri</a:t>
            </a:r>
            <a:r>
              <a:rPr lang="en-GB" sz="2000" dirty="0"/>
              <a:t> cu o </a:t>
            </a:r>
            <a:r>
              <a:rPr lang="en-GB" sz="2000" dirty="0" err="1"/>
              <a:t>natură</a:t>
            </a:r>
            <a:r>
              <a:rPr lang="en-GB" sz="2000" dirty="0"/>
              <a:t> </a:t>
            </a:r>
            <a:r>
              <a:rPr lang="en-GB" sz="2000" dirty="0" err="1"/>
              <a:t>triplă</a:t>
            </a:r>
            <a:r>
              <a:rPr lang="en-GB" sz="2000" dirty="0"/>
              <a:t>: de </a:t>
            </a:r>
            <a:r>
              <a:rPr lang="en-GB" sz="2000" dirty="0" err="1"/>
              <a:t>exemplu</a:t>
            </a:r>
            <a:r>
              <a:rPr lang="en-GB" sz="2000" dirty="0"/>
              <a:t> </a:t>
            </a:r>
            <a:r>
              <a:rPr lang="en-GB" sz="2000" dirty="0" err="1"/>
              <a:t>mișcarea</a:t>
            </a:r>
            <a:r>
              <a:rPr lang="en-GB" sz="2000" dirty="0"/>
              <a:t> </a:t>
            </a:r>
            <a:r>
              <a:rPr lang="en-GB" sz="2000" dirty="0" err="1"/>
              <a:t>vieții</a:t>
            </a:r>
            <a:r>
              <a:rPr lang="en-GB" sz="2000" dirty="0"/>
              <a:t> care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formată</a:t>
            </a:r>
            <a:r>
              <a:rPr lang="en-GB" sz="2000" dirty="0"/>
              <a:t> din </a:t>
            </a:r>
            <a:r>
              <a:rPr lang="en-GB" sz="2000" dirty="0" err="1"/>
              <a:t>trecut</a:t>
            </a:r>
            <a:r>
              <a:rPr lang="en-GB" sz="2000" dirty="0"/>
              <a:t>, </a:t>
            </a:r>
            <a:r>
              <a:rPr lang="en-GB" sz="2000" dirty="0" err="1"/>
              <a:t>prezent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viitor</a:t>
            </a:r>
            <a:r>
              <a:rPr lang="en-GB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3520-E1FA-4D0F-834A-D50DE483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39" y="3988152"/>
            <a:ext cx="1191408" cy="111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1242B-8848-461D-A2FB-72ABDC282A06}"/>
              </a:ext>
            </a:extLst>
          </p:cNvPr>
          <p:cNvSpPr txBox="1"/>
          <p:nvPr/>
        </p:nvSpPr>
        <p:spPr>
          <a:xfrm>
            <a:off x="379141" y="6351731"/>
            <a:ext cx="86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https://svgsilh.com/image/880816.html</a:t>
            </a:r>
          </a:p>
          <a:p>
            <a:r>
              <a:rPr lang="ro-RO" sz="1200" dirty="0"/>
              <a:t>Imagine 2: https://commons.wikimedia.org/wiki/File:Triskele-Symbol-spiral-five-thirds-turns.svg</a:t>
            </a:r>
          </a:p>
        </p:txBody>
      </p:sp>
    </p:spTree>
    <p:extLst>
      <p:ext uri="{BB962C8B-B14F-4D97-AF65-F5344CB8AC3E}">
        <p14:creationId xmlns:p14="http://schemas.microsoft.com/office/powerpoint/2010/main" val="17357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5466" y="346804"/>
            <a:ext cx="4772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Combinații de simboluri</a:t>
            </a:r>
            <a:endParaRPr lang="en-US" sz="3600" i="1" dirty="0"/>
          </a:p>
        </p:txBody>
      </p:sp>
      <p:pic>
        <p:nvPicPr>
          <p:cNvPr id="5122" name="Picture 2" descr="C:\Users\Olimpius Istrate\Google Drive\dfp\proiect_PiCaM\lucru\curriculum\draft_UoB\Jewish_Star_of_David_fleur_de_l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1" y="1788297"/>
            <a:ext cx="3996812" cy="29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impius Istrate\Google Drive\dfp\proiect_PiCaM\lucru\curriculum\draft_UoB\R06_fleur-de-l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7" y="4222771"/>
            <a:ext cx="818939" cy="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4320" y="2806698"/>
            <a:ext cx="417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Steaua lui David</a:t>
            </a:r>
            <a:r>
              <a:rPr lang="ro-RO" sz="2000" dirty="0"/>
              <a:t> (sau Scutul lui David)</a:t>
            </a:r>
          </a:p>
          <a:p>
            <a:r>
              <a:rPr lang="ro-RO" sz="2000" dirty="0"/>
              <a:t>Cele două triunghiuri care se întrepătrund ar putea reprezenta relația reciprocă dintre ființa umană și Dumnezeu.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60220-DA82-458B-9D79-A80B32C54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" y="1712252"/>
            <a:ext cx="1094446" cy="109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CC862-2125-4D14-9D0F-568CAD41AA17}"/>
              </a:ext>
            </a:extLst>
          </p:cNvPr>
          <p:cNvSpPr/>
          <p:nvPr/>
        </p:nvSpPr>
        <p:spPr>
          <a:xfrm>
            <a:off x="484320" y="5269513"/>
            <a:ext cx="385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Floare de iris </a:t>
            </a:r>
            <a:r>
              <a:rPr lang="ro-RO" dirty="0"/>
              <a:t>– cele trei clase sociale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FD7E8-898E-4B32-8321-61D068F7201D}"/>
              </a:ext>
            </a:extLst>
          </p:cNvPr>
          <p:cNvSpPr/>
          <p:nvPr/>
        </p:nvSpPr>
        <p:spPr>
          <a:xfrm>
            <a:off x="4801561" y="5000970"/>
            <a:ext cx="399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Ornament ceramic în Biserica Sfântul Petru din </a:t>
            </a:r>
            <a:r>
              <a:rPr lang="ro-RO" dirty="0" err="1"/>
              <a:t>Wallingford</a:t>
            </a:r>
            <a:r>
              <a:rPr lang="ro-RO" dirty="0"/>
              <a:t> (Marea Britanie)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E940A-5383-4E9A-8EDA-ABBEBDA2D3AA}"/>
              </a:ext>
            </a:extLst>
          </p:cNvPr>
          <p:cNvSpPr txBox="1"/>
          <p:nvPr/>
        </p:nvSpPr>
        <p:spPr>
          <a:xfrm>
            <a:off x="379141" y="6173315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https://commons.wikimedia.org/wiki/File:Starofdavid.png</a:t>
            </a:r>
          </a:p>
          <a:p>
            <a:pPr lvl="0">
              <a:defRPr/>
            </a:pPr>
            <a:r>
              <a:rPr lang="ro-RO" sz="1200" dirty="0"/>
              <a:t>Imagine 2: https://commons.wikimedia.org/wiki/File:Lilie_stilisiert_2.svg </a:t>
            </a:r>
          </a:p>
          <a:p>
            <a:pPr lvl="0">
              <a:defRPr/>
            </a:pPr>
            <a:r>
              <a:rPr lang="ro-RO" sz="1200" dirty="0"/>
              <a:t>Imagine 3: https://medievalmosaic.com/wp-content/uploads/2017/11/Dsc08386-1.jpg</a:t>
            </a:r>
          </a:p>
        </p:txBody>
      </p:sp>
    </p:spTree>
    <p:extLst>
      <p:ext uri="{BB962C8B-B14F-4D97-AF65-F5344CB8AC3E}">
        <p14:creationId xmlns:p14="http://schemas.microsoft.com/office/powerpoint/2010/main" val="211663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222" y="346804"/>
            <a:ext cx="7169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Copacul familiei geometrice islamice</a:t>
            </a:r>
            <a:endParaRPr lang="en-US" sz="3600" b="1" dirty="0"/>
          </a:p>
        </p:txBody>
      </p:sp>
      <p:pic>
        <p:nvPicPr>
          <p:cNvPr id="5122" name="Picture 2" descr="C:\Users\Olimpius Istrate\Google Drive\dfp\proiect_PiCaM\lucru\curriculum\draft_UoB\family-tree-with-captions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9" y="1228724"/>
            <a:ext cx="8048128" cy="53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AAE4D-99FB-44D4-8511-F4858FCE0EDC}"/>
              </a:ext>
            </a:extLst>
          </p:cNvPr>
          <p:cNvSpPr/>
          <p:nvPr/>
        </p:nvSpPr>
        <p:spPr>
          <a:xfrm>
            <a:off x="1051421" y="6564721"/>
            <a:ext cx="7081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dirty="0">
                <a:solidFill>
                  <a:prstClr val="black"/>
                </a:solidFill>
              </a:rPr>
              <a:t>Imagine: </a:t>
            </a:r>
            <a:r>
              <a:rPr lang="ro-RO" sz="1200" dirty="0" err="1">
                <a:solidFill>
                  <a:prstClr val="black"/>
                </a:solidFill>
              </a:rPr>
              <a:t>School</a:t>
            </a:r>
            <a:r>
              <a:rPr lang="ro-RO" sz="1200" dirty="0">
                <a:solidFill>
                  <a:prstClr val="black"/>
                </a:solidFill>
              </a:rPr>
              <a:t> of Islamic Geometric Design (http://www.sigd.org/resources/)</a:t>
            </a:r>
          </a:p>
        </p:txBody>
      </p:sp>
    </p:spTree>
    <p:extLst>
      <p:ext uri="{BB962C8B-B14F-4D97-AF65-F5344CB8AC3E}">
        <p14:creationId xmlns:p14="http://schemas.microsoft.com/office/powerpoint/2010/main" val="69676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95" y="418421"/>
            <a:ext cx="819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/>
              <a:t>Design geometric </a:t>
            </a:r>
          </a:p>
          <a:p>
            <a:pPr algn="ctr"/>
            <a:r>
              <a:rPr lang="ro-RO" sz="3600" b="1" dirty="0"/>
              <a:t>cu forme regulate în cinci puncte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F2743-A61D-4B63-AB96-E3F322751618}"/>
              </a:ext>
            </a:extLst>
          </p:cNvPr>
          <p:cNvSpPr txBox="1"/>
          <p:nvPr/>
        </p:nvSpPr>
        <p:spPr>
          <a:xfrm>
            <a:off x="775588" y="6376458"/>
            <a:ext cx="577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https://commons.wikimedia.org/wiki/File:Penrose_sun_3.svg</a:t>
            </a:r>
          </a:p>
          <a:p>
            <a:r>
              <a:rPr lang="ro-RO" sz="1200" dirty="0"/>
              <a:t>Imagine2: </a:t>
            </a:r>
            <a:r>
              <a:rPr lang="en-GB" sz="1200" dirty="0"/>
              <a:t>https://commons.wikimedia.org/wiki/File:SSS_Penrose_tiling,_4iter,_star.svg</a:t>
            </a:r>
            <a:r>
              <a:rPr lang="ro-RO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F9EEF-8DAA-4AA2-B9A3-A0C40EE9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8" y="2367051"/>
            <a:ext cx="3571875" cy="3571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97651-A5D7-4C61-82C3-46F1959C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50" y="2367051"/>
            <a:ext cx="3149061" cy="3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042" t="14197" r="62500" b="22531"/>
          <a:stretch/>
        </p:blipFill>
        <p:spPr bwMode="auto">
          <a:xfrm>
            <a:off x="2859955" y="2523451"/>
            <a:ext cx="3032466" cy="293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7160" y="6573753"/>
            <a:ext cx="4838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</a:t>
            </a:r>
            <a:r>
              <a:rPr lang="en-GB" sz="1200" dirty="0"/>
              <a:t>https://commons.wikimedia.org/wiki/File:Hugieia-pentagram.svg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59" y="1569400"/>
            <a:ext cx="811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P</a:t>
            </a:r>
            <a:r>
              <a:rPr lang="en-GB" b="1" dirty="0"/>
              <a:t>entagram</a:t>
            </a:r>
            <a:r>
              <a:rPr lang="ro-RO" b="1" dirty="0"/>
              <a:t>a</a:t>
            </a:r>
            <a:r>
              <a:rPr lang="en-GB" b="1" dirty="0"/>
              <a:t> </a:t>
            </a:r>
            <a:r>
              <a:rPr lang="en-GB" dirty="0"/>
              <a:t>a </a:t>
            </a:r>
            <a:r>
              <a:rPr lang="ro-RO" dirty="0"/>
              <a:t>fost utilizată, în vremurile antice, ca simbol de semnificație a regalității. Pitagoreicii o utilizau ca semn al perfecțiunii și o atribuiau ca o recunoaștere a unor calități și abilități matematice deosebite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7025" y="499634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/>
              <a:t>P</a:t>
            </a:r>
            <a:r>
              <a:rPr lang="en-GB" sz="3600" b="1" dirty="0"/>
              <a:t>entagram</a:t>
            </a:r>
            <a:r>
              <a:rPr lang="ro-RO" sz="3600" b="1" dirty="0"/>
              <a:t>a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69DE2-7626-40D5-AA19-E21BFF0530B4}"/>
              </a:ext>
            </a:extLst>
          </p:cNvPr>
          <p:cNvSpPr/>
          <p:nvPr/>
        </p:nvSpPr>
        <p:spPr>
          <a:xfrm>
            <a:off x="2196903" y="5361202"/>
            <a:ext cx="4358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400" i="1" dirty="0">
                <a:solidFill>
                  <a:srgbClr val="222222"/>
                </a:solidFill>
                <a:latin typeface="+mj-lt"/>
              </a:rPr>
              <a:t>„</a:t>
            </a:r>
            <a:r>
              <a:rPr lang="ro-RO" sz="1400" i="1" dirty="0" err="1">
                <a:solidFill>
                  <a:srgbClr val="222222"/>
                </a:solidFill>
                <a:latin typeface="+mj-lt"/>
                <a:hlinkClick r:id="rId4"/>
              </a:rPr>
              <a:t>Hugieia</a:t>
            </a:r>
            <a:r>
              <a:rPr lang="ro-RO" sz="1400" i="1" dirty="0">
                <a:solidFill>
                  <a:srgbClr val="222222"/>
                </a:solidFill>
                <a:latin typeface="+mj-lt"/>
                <a:hlinkClick r:id="rId4"/>
              </a:rPr>
              <a:t> </a:t>
            </a:r>
            <a:r>
              <a:rPr lang="ro-RO" sz="1400" i="1" dirty="0" err="1">
                <a:solidFill>
                  <a:srgbClr val="222222"/>
                </a:solidFill>
                <a:latin typeface="+mj-lt"/>
                <a:hlinkClick r:id="rId4"/>
              </a:rPr>
              <a:t>Pentagram</a:t>
            </a:r>
            <a:r>
              <a:rPr lang="ro-RO" sz="1400" i="1" dirty="0">
                <a:solidFill>
                  <a:srgbClr val="222222"/>
                </a:solidFill>
                <a:latin typeface="+mj-lt"/>
              </a:rPr>
              <a:t>” la școala matematică a lui Pitagora</a:t>
            </a:r>
            <a:endParaRPr lang="ro-RO" sz="1400" i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1FEF9-0149-493B-A6EB-21F5C188E04C}"/>
              </a:ext>
            </a:extLst>
          </p:cNvPr>
          <p:cNvSpPr/>
          <p:nvPr/>
        </p:nvSpPr>
        <p:spPr>
          <a:xfrm>
            <a:off x="1781724" y="5996110"/>
            <a:ext cx="530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u="sng" dirty="0">
                <a:hlinkClick r:id="rId5"/>
              </a:rPr>
              <a:t>http://tube.geogebra.org/material/show/id/1385121</a:t>
            </a:r>
            <a:endParaRPr lang="ro-R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58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778" y="346804"/>
            <a:ext cx="8112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i="1" dirty="0"/>
              <a:t>Design geometric medieval care dezvăluie </a:t>
            </a:r>
          </a:p>
          <a:p>
            <a:pPr algn="ctr"/>
            <a:r>
              <a:rPr lang="ro-RO" sz="3600" i="1" dirty="0"/>
              <a:t>cunoștințe matematice avansate</a:t>
            </a:r>
            <a:endParaRPr lang="en-US" sz="3600" i="1" dirty="0"/>
          </a:p>
        </p:txBody>
      </p:sp>
      <p:pic>
        <p:nvPicPr>
          <p:cNvPr id="6146" name="Picture 2" descr="C:\Users\Olimpius Istrate\Google Drive\dfp\proiect_PiCaM\lucru\curriculum\draft_UoB\Ghirih_roof_hafez_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1" y="1601726"/>
            <a:ext cx="5313381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9E5690-E074-4558-9C13-B4DF82DFA5F7}"/>
              </a:ext>
            </a:extLst>
          </p:cNvPr>
          <p:cNvSpPr/>
          <p:nvPr/>
        </p:nvSpPr>
        <p:spPr>
          <a:xfrm>
            <a:off x="512957" y="6011619"/>
            <a:ext cx="8363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/>
              <a:t>Vedeți articolul lui </a:t>
            </a:r>
            <a:r>
              <a:rPr lang="ro-RO" i="1" dirty="0" err="1"/>
              <a:t>Jeff</a:t>
            </a:r>
            <a:r>
              <a:rPr lang="ro-RO" i="1" dirty="0"/>
              <a:t> Hecht pe: NewScientist.com (în engleză)</a:t>
            </a:r>
          </a:p>
          <a:p>
            <a:r>
              <a:rPr lang="ro-RO" sz="1200" i="1" dirty="0">
                <a:hlinkClick r:id="rId4"/>
              </a:rPr>
              <a:t>https://www.newscientist.com/article/dn11235-medieval-islamic-tiling-reveals-mathematical-savvy/</a:t>
            </a:r>
            <a:endParaRPr lang="ro-RO" sz="1200" i="1" dirty="0"/>
          </a:p>
        </p:txBody>
      </p:sp>
    </p:spTree>
    <p:extLst>
      <p:ext uri="{BB962C8B-B14F-4D97-AF65-F5344CB8AC3E}">
        <p14:creationId xmlns:p14="http://schemas.microsoft.com/office/powerpoint/2010/main" val="377639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003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/>
              <a:t>Ornamentele</a:t>
            </a:r>
            <a:r>
              <a:rPr lang="en-GB" sz="2400" dirty="0"/>
              <a:t> </a:t>
            </a:r>
            <a:r>
              <a:rPr lang="en-GB" sz="2400" dirty="0" err="1">
                <a:hlinkClick r:id="rId3"/>
              </a:rPr>
              <a:t>Girih</a:t>
            </a:r>
            <a:r>
              <a:rPr lang="en-GB" sz="2400" dirty="0"/>
              <a:t> sunt </a:t>
            </a:r>
            <a:r>
              <a:rPr lang="en-GB" sz="2400" dirty="0" err="1"/>
              <a:t>asamblate</a:t>
            </a:r>
            <a:r>
              <a:rPr lang="en-GB" sz="2400" dirty="0"/>
              <a:t> din </a:t>
            </a:r>
            <a:r>
              <a:rPr lang="en-GB" sz="2400" dirty="0" err="1"/>
              <a:t>cinci</a:t>
            </a:r>
            <a:r>
              <a:rPr lang="en-GB" sz="2400" dirty="0"/>
              <a:t> form</a:t>
            </a:r>
            <a:r>
              <a:rPr lang="ro-RO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regulat</a:t>
            </a:r>
            <a:r>
              <a:rPr lang="ro-RO" sz="2400" dirty="0"/>
              <a:t>e:</a:t>
            </a:r>
            <a:r>
              <a:rPr lang="en-GB" sz="2400" dirty="0"/>
              <a:t> </a:t>
            </a:r>
            <a:endParaRPr lang="ro-RO" sz="2400" dirty="0"/>
          </a:p>
          <a:p>
            <a:pPr algn="ctr"/>
            <a:endParaRPr lang="ro-RO" sz="2400" dirty="0"/>
          </a:p>
          <a:p>
            <a:pPr algn="ctr"/>
            <a:r>
              <a:rPr lang="en-GB" sz="2400" dirty="0"/>
              <a:t>o </a:t>
            </a:r>
            <a:r>
              <a:rPr lang="en-GB" sz="2400" dirty="0" err="1"/>
              <a:t>formă</a:t>
            </a:r>
            <a:r>
              <a:rPr lang="en-GB" sz="2400" dirty="0"/>
              <a:t> de </a:t>
            </a:r>
            <a:r>
              <a:rPr lang="ro-RO" sz="2400" dirty="0"/>
              <a:t>papion</a:t>
            </a:r>
            <a:r>
              <a:rPr lang="en-GB" sz="2400" dirty="0"/>
              <a:t>, </a:t>
            </a:r>
            <a:endParaRPr lang="ro-RO" sz="2400" dirty="0"/>
          </a:p>
          <a:p>
            <a:pPr algn="ctr"/>
            <a:r>
              <a:rPr lang="en-GB" sz="2400" dirty="0"/>
              <a:t>un </a:t>
            </a:r>
            <a:r>
              <a:rPr lang="en-GB" sz="2400" dirty="0" err="1"/>
              <a:t>romb</a:t>
            </a:r>
            <a:r>
              <a:rPr lang="en-GB" sz="2400" dirty="0"/>
              <a:t>, </a:t>
            </a:r>
            <a:endParaRPr lang="ro-RO" sz="2400" dirty="0"/>
          </a:p>
          <a:p>
            <a:pPr algn="ctr"/>
            <a:r>
              <a:rPr lang="en-GB" sz="2400" dirty="0"/>
              <a:t>un pentagon, </a:t>
            </a:r>
            <a:endParaRPr lang="ro-RO" sz="2400" dirty="0"/>
          </a:p>
          <a:p>
            <a:pPr algn="ctr"/>
            <a:r>
              <a:rPr lang="en-GB" sz="2400" dirty="0"/>
              <a:t>un hexagon </a:t>
            </a:r>
            <a:r>
              <a:rPr lang="en-GB" sz="2400" dirty="0" err="1"/>
              <a:t>alungit</a:t>
            </a:r>
            <a:r>
              <a:rPr lang="en-GB" sz="2400" dirty="0"/>
              <a:t> </a:t>
            </a:r>
            <a:endParaRPr lang="ro-RO" sz="2400" dirty="0"/>
          </a:p>
          <a:p>
            <a:pPr algn="ctr"/>
            <a:r>
              <a:rPr lang="en-GB" sz="2400" dirty="0" err="1"/>
              <a:t>și</a:t>
            </a:r>
            <a:r>
              <a:rPr lang="en-GB" sz="2400" dirty="0"/>
              <a:t> un decagon.</a:t>
            </a:r>
            <a:endParaRPr lang="en-US" sz="2400" dirty="0"/>
          </a:p>
          <a:p>
            <a:pPr algn="ctr"/>
            <a:endParaRPr lang="ro-RO" sz="2400" dirty="0"/>
          </a:p>
          <a:p>
            <a:pPr algn="ctr"/>
            <a:endParaRPr lang="en-US" sz="2400" dirty="0"/>
          </a:p>
          <a:p>
            <a:pPr algn="ctr"/>
            <a:r>
              <a:rPr lang="ro-RO" sz="2400" i="1" dirty="0"/>
              <a:t>Le puteți identifica în imaginea alăturată</a:t>
            </a:r>
            <a:r>
              <a:rPr lang="en-US" sz="2400" i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36B35-C9F7-498A-B3AC-0C241C91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1" y="588370"/>
            <a:ext cx="4821586" cy="3990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CA8870-B8C4-438A-B546-607296728C2E}"/>
              </a:ext>
            </a:extLst>
          </p:cNvPr>
          <p:cNvSpPr/>
          <p:nvPr/>
        </p:nvSpPr>
        <p:spPr>
          <a:xfrm>
            <a:off x="665292" y="6520747"/>
            <a:ext cx="7813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https://commons.wikimedia.org/wiki/File:Shah_Nematollah_Vali_Shrine_13_detail.jpg  Autor: </a:t>
            </a:r>
            <a:r>
              <a:rPr lang="ro-RO" sz="1200" dirty="0" err="1">
                <a:hlinkClick r:id="rId5"/>
              </a:rPr>
              <a:t>anaareh</a:t>
            </a:r>
            <a:r>
              <a:rPr lang="ro-RO" sz="1200" dirty="0">
                <a:hlinkClick r:id="rId5"/>
              </a:rPr>
              <a:t> </a:t>
            </a:r>
            <a:r>
              <a:rPr lang="ro-RO" sz="1200" dirty="0" err="1">
                <a:hlinkClick r:id="rId5"/>
              </a:rPr>
              <a:t>saaveh</a:t>
            </a:r>
            <a:endParaRPr lang="ro-RO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3F1DD-4120-48BB-A7A4-B4025B2F04E3}"/>
              </a:ext>
            </a:extLst>
          </p:cNvPr>
          <p:cNvSpPr/>
          <p:nvPr/>
        </p:nvSpPr>
        <p:spPr>
          <a:xfrm>
            <a:off x="187141" y="47442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rgbClr val="222222"/>
                </a:solidFill>
                <a:latin typeface="+mj-lt"/>
              </a:rPr>
              <a:t>Deta</a:t>
            </a:r>
            <a:r>
              <a:rPr lang="ro-RO" sz="1400" dirty="0" err="1">
                <a:solidFill>
                  <a:srgbClr val="222222"/>
                </a:solidFill>
                <a:latin typeface="+mj-lt"/>
              </a:rPr>
              <a:t>liu</a:t>
            </a:r>
            <a:r>
              <a:rPr lang="ro-RO" sz="1400" dirty="0">
                <a:solidFill>
                  <a:srgbClr val="222222"/>
                </a:solidFill>
                <a:latin typeface="+mj-lt"/>
              </a:rPr>
              <a:t> al domului templului </a:t>
            </a:r>
          </a:p>
          <a:p>
            <a:r>
              <a:rPr lang="en-GB" sz="1400" dirty="0">
                <a:solidFill>
                  <a:srgbClr val="222222"/>
                </a:solidFill>
                <a:latin typeface="+mj-lt"/>
              </a:rPr>
              <a:t>Shah </a:t>
            </a:r>
            <a:r>
              <a:rPr lang="en-GB" sz="1400" dirty="0" err="1">
                <a:solidFill>
                  <a:srgbClr val="222222"/>
                </a:solidFill>
                <a:latin typeface="+mj-lt"/>
              </a:rPr>
              <a:t>Nematollah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 Vali</a:t>
            </a:r>
            <a:endParaRPr lang="ro-R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30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39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i="1" dirty="0"/>
              <a:t>Căutați modele de bază în decorațiunile din apropiere</a:t>
            </a:r>
            <a:r>
              <a:rPr lang="en-GB" sz="2800" i="1" dirty="0"/>
              <a:t>. </a:t>
            </a:r>
            <a:endParaRPr lang="ro-RO" sz="2800" i="1" dirty="0"/>
          </a:p>
          <a:p>
            <a:pPr algn="ctr"/>
            <a:endParaRPr lang="ro-RO" sz="2800" i="1" dirty="0"/>
          </a:p>
          <a:p>
            <a:pPr algn="ctr"/>
            <a:endParaRPr lang="ro-RO" sz="2800" i="1" dirty="0"/>
          </a:p>
          <a:p>
            <a:pPr algn="ctr"/>
            <a:r>
              <a:rPr lang="ro-RO" sz="2800" i="1" dirty="0"/>
              <a:t>Fotografiați, distribuiți și discutați proprietățile matematice ale designului geometric pe care l-ați găsit.</a:t>
            </a:r>
            <a:endParaRPr lang="en-US" sz="2800" i="1" dirty="0"/>
          </a:p>
        </p:txBody>
      </p:sp>
      <p:pic>
        <p:nvPicPr>
          <p:cNvPr id="1026" name="Picture 2" descr="C:\Users\Olimpius Istrate\Google Drive\dfp\proiect_PiCaM\lucru\curriculum\draft_UoB\450px-Semi-regular-floor-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619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77E335-28E7-493B-AF07-7CBCFD2D0ABD}"/>
              </a:ext>
            </a:extLst>
          </p:cNvPr>
          <p:cNvSpPr/>
          <p:nvPr/>
        </p:nvSpPr>
        <p:spPr>
          <a:xfrm>
            <a:off x="4841462" y="5587201"/>
            <a:ext cx="4179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/>
              <a:t>Podea ceramică din Muzeul Arheologic din Sevilla, Spania. </a:t>
            </a:r>
          </a:p>
          <a:p>
            <a:r>
              <a:rPr lang="ro-RO" sz="1400" dirty="0"/>
              <a:t>Mozaic cu aranjament semi-regulat.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A1C52-5DBE-4D7F-AE19-6BAB3C4B2F71}"/>
              </a:ext>
            </a:extLst>
          </p:cNvPr>
          <p:cNvSpPr/>
          <p:nvPr/>
        </p:nvSpPr>
        <p:spPr>
          <a:xfrm>
            <a:off x="1255869" y="6533447"/>
            <a:ext cx="6632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</a:t>
            </a:r>
            <a:r>
              <a:rPr lang="en-US" sz="1200" dirty="0"/>
              <a:t>https://commons.wikimedia.org/wiki/File:Semi-regular-floor-3464.JPG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 tooltip="User:AnnekeBart"/>
              </a:rPr>
              <a:t>AnnekeBart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6359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2009" y="346804"/>
            <a:ext cx="4199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Regulile lumii sociale</a:t>
            </a:r>
            <a:endParaRPr lang="en-US" sz="3600" i="1" dirty="0"/>
          </a:p>
        </p:txBody>
      </p:sp>
      <p:sp>
        <p:nvSpPr>
          <p:cNvPr id="9" name="Rectangle 8"/>
          <p:cNvSpPr/>
          <p:nvPr/>
        </p:nvSpPr>
        <p:spPr>
          <a:xfrm>
            <a:off x="1188002" y="2832842"/>
            <a:ext cx="7275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i="1" dirty="0"/>
              <a:t>Cum ar putea formele geometrice să reprezinte clasa voastră?</a:t>
            </a:r>
          </a:p>
        </p:txBody>
      </p:sp>
      <p:pic>
        <p:nvPicPr>
          <p:cNvPr id="6" name="Picture 5" descr="C:\Users\Olimpius Istrate\Google Drive\dfp\proiect_PiCaM\lucru\curriculum\draft_UoB\Y01_share_ic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" y="1265103"/>
            <a:ext cx="342900" cy="381000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1416905" y="1245993"/>
            <a:ext cx="704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/>
              <a:t>Acest simbol este utilizat pentru a reprezenta „distribuirea”</a:t>
            </a:r>
            <a:r>
              <a:rPr lang="en-GB" sz="2000" dirty="0"/>
              <a:t>.</a:t>
            </a:r>
            <a:r>
              <a:rPr lang="ro-RO" sz="2000" dirty="0"/>
              <a:t> </a:t>
            </a:r>
          </a:p>
          <a:p>
            <a:r>
              <a:rPr lang="ro-RO" sz="2000" dirty="0"/>
              <a:t>Se pot împărtăși idei, obiecte, resurse, dar și sentimente de prietenie, </a:t>
            </a:r>
            <a:r>
              <a:rPr lang="ro-RO" sz="2000"/>
              <a:t>dragoste, colegialitate</a:t>
            </a:r>
            <a:r>
              <a:rPr lang="ro-RO" sz="2000" dirty="0"/>
              <a:t>, respect, simpatie etc.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14DE9-DCC9-4485-AD1F-E815F320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85" y="3309929"/>
            <a:ext cx="6668429" cy="2817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63994C-FCA8-4485-BAC1-F8ACE3D8DFC2}"/>
              </a:ext>
            </a:extLst>
          </p:cNvPr>
          <p:cNvSpPr/>
          <p:nvPr/>
        </p:nvSpPr>
        <p:spPr>
          <a:xfrm>
            <a:off x="322054" y="6374033"/>
            <a:ext cx="8499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Imagine : </a:t>
            </a:r>
            <a:r>
              <a:rPr lang="en-GB" sz="1200" dirty="0">
                <a:hlinkClick r:id="rId5"/>
              </a:rPr>
              <a:t>Background vector created by </a:t>
            </a:r>
            <a:r>
              <a:rPr lang="en-GB" sz="1200" dirty="0" err="1">
                <a:hlinkClick r:id="rId5"/>
              </a:rPr>
              <a:t>freepik</a:t>
            </a:r>
            <a:r>
              <a:rPr lang="en-GB" sz="1200" dirty="0">
                <a:hlinkClick r:id="rId5"/>
              </a:rPr>
              <a:t> - </a:t>
            </a:r>
            <a:r>
              <a:rPr lang="en-GB" sz="1200" dirty="0">
                <a:hlinkClick r:id="rId6"/>
              </a:rPr>
              <a:t>www.freepik.com</a:t>
            </a:r>
            <a:r>
              <a:rPr lang="ro-RO" sz="1200" dirty="0"/>
              <a:t>  (decupaj)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05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9595" y="329496"/>
            <a:ext cx="54949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400" dirty="0"/>
              <a:t>Imaginați-vă că sunteți </a:t>
            </a:r>
          </a:p>
          <a:p>
            <a:pPr algn="ctr"/>
            <a:r>
              <a:rPr lang="ro-RO" sz="4400" dirty="0"/>
              <a:t>arhitecți ai viitorului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3444-CB12-4802-B1E8-3DF0A230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50" y="1824075"/>
            <a:ext cx="5702389" cy="4276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BCB39-9A42-450B-A2C6-1E756B72E75C}"/>
              </a:ext>
            </a:extLst>
          </p:cNvPr>
          <p:cNvSpPr txBox="1"/>
          <p:nvPr/>
        </p:nvSpPr>
        <p:spPr>
          <a:xfrm>
            <a:off x="4114800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74706-6797-4692-9977-C0419FF323C6}"/>
              </a:ext>
            </a:extLst>
          </p:cNvPr>
          <p:cNvSpPr txBox="1"/>
          <p:nvPr/>
        </p:nvSpPr>
        <p:spPr>
          <a:xfrm>
            <a:off x="185196" y="6285053"/>
            <a:ext cx="879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nb-NO" sz="1200" dirty="0"/>
              <a:t>User:Vmenkov [CC BY-SA 3.0 (https://creativecommons.org/licenses/by-sa/3.0)]</a:t>
            </a:r>
            <a:r>
              <a:rPr lang="ro-RO" sz="1200" dirty="0"/>
              <a:t> https://commons.wikimedia.org/wiki/File:Wuhan_-_Future_City_-_Area_G_-_P1530366.JPG</a:t>
            </a:r>
          </a:p>
        </p:txBody>
      </p:sp>
    </p:spTree>
    <p:extLst>
      <p:ext uri="{BB962C8B-B14F-4D97-AF65-F5344CB8AC3E}">
        <p14:creationId xmlns:p14="http://schemas.microsoft.com/office/powerpoint/2010/main" val="9667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DAE4-3480-4F04-B619-D2DBCDE2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47" y="3645280"/>
            <a:ext cx="3974783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3574" y="1023875"/>
            <a:ext cx="8022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i="1" dirty="0"/>
              <a:t>Ce este simetria</a:t>
            </a:r>
            <a:r>
              <a:rPr lang="en-GB" sz="2000" i="1" dirty="0"/>
              <a:t> ... </a:t>
            </a:r>
            <a:r>
              <a:rPr lang="ro-RO" sz="2000" i="1" dirty="0"/>
              <a:t>în lumea noastră </a:t>
            </a:r>
            <a:r>
              <a:rPr lang="en-GB" sz="2000" i="1" dirty="0"/>
              <a:t> ... </a:t>
            </a:r>
            <a:r>
              <a:rPr lang="ro-RO" sz="2000" i="1" dirty="0"/>
              <a:t>în relațiile dintre noi?</a:t>
            </a:r>
          </a:p>
          <a:p>
            <a:endParaRPr lang="ro-RO" sz="2000" dirty="0"/>
          </a:p>
          <a:p>
            <a:r>
              <a:rPr lang="en-GB" sz="2000" dirty="0"/>
              <a:t>(1) </a:t>
            </a:r>
            <a:r>
              <a:rPr lang="ro-RO" sz="2000" dirty="0"/>
              <a:t>Asemănări</a:t>
            </a:r>
            <a:r>
              <a:rPr lang="en-GB" sz="2000" dirty="0"/>
              <a:t> &amp; </a:t>
            </a:r>
            <a:r>
              <a:rPr lang="ro-RO" sz="2000" dirty="0"/>
              <a:t>diferențe</a:t>
            </a:r>
            <a:r>
              <a:rPr lang="en-GB" sz="2000" dirty="0"/>
              <a:t>. </a:t>
            </a:r>
            <a:r>
              <a:rPr lang="ro-RO" sz="2000" i="1" dirty="0"/>
              <a:t>Puncte. Conectarea prin linii.</a:t>
            </a:r>
            <a:endParaRPr lang="ro-RO" sz="2000" dirty="0"/>
          </a:p>
          <a:p>
            <a:r>
              <a:rPr lang="en-GB" sz="2000" dirty="0"/>
              <a:t>(2) Pre</a:t>
            </a:r>
            <a:r>
              <a:rPr lang="ro-RO" sz="2000" dirty="0"/>
              <a:t>z</a:t>
            </a:r>
            <a:r>
              <a:rPr lang="en-GB" sz="2000" dirty="0" err="1"/>
              <a:t>ent</a:t>
            </a:r>
            <a:r>
              <a:rPr lang="en-GB" sz="2000" dirty="0"/>
              <a:t> &amp; </a:t>
            </a:r>
            <a:r>
              <a:rPr lang="ro-RO" sz="2000" dirty="0"/>
              <a:t>viitor</a:t>
            </a:r>
            <a:r>
              <a:rPr lang="en-GB" sz="2000" dirty="0"/>
              <a:t>. Permanent &amp; </a:t>
            </a:r>
            <a:r>
              <a:rPr lang="ro-RO" sz="2000" dirty="0"/>
              <a:t>în schimbare. Transformarea continuă a relațiilor umane</a:t>
            </a:r>
            <a:r>
              <a:rPr lang="en-GB" sz="2000" dirty="0"/>
              <a:t>. </a:t>
            </a:r>
            <a:r>
              <a:rPr lang="ro-RO" sz="2000" i="1" dirty="0"/>
              <a:t>Ați putea să desenați un model geometric pentru a reprezenta relațiile dintre copiii din clasă</a:t>
            </a:r>
            <a:r>
              <a:rPr lang="en-GB" sz="2000" i="1" dirty="0"/>
              <a:t>?</a:t>
            </a:r>
            <a:r>
              <a:rPr lang="ro-RO" sz="2000" dirty="0"/>
              <a:t> </a:t>
            </a:r>
            <a:r>
              <a:rPr lang="ro-RO" sz="2000" i="1" dirty="0"/>
              <a:t>Cum deveniți prieten cu cineva?</a:t>
            </a:r>
            <a:endParaRPr lang="ro-RO" sz="2000" dirty="0"/>
          </a:p>
          <a:p>
            <a:r>
              <a:rPr lang="en-GB" sz="2000" dirty="0"/>
              <a:t>(3) Sub</a:t>
            </a:r>
            <a:r>
              <a:rPr lang="ro-RO" sz="2000" dirty="0"/>
              <a:t>i</a:t>
            </a:r>
            <a:r>
              <a:rPr lang="en-GB" sz="2000" dirty="0" err="1"/>
              <a:t>ectiv</a:t>
            </a:r>
            <a:r>
              <a:rPr lang="en-GB" sz="2000" dirty="0"/>
              <a:t> versus </a:t>
            </a:r>
            <a:r>
              <a:rPr lang="en-GB" sz="2000" dirty="0" err="1"/>
              <a:t>ob</a:t>
            </a:r>
            <a:r>
              <a:rPr lang="ro-RO" sz="2000" dirty="0"/>
              <a:t>i</a:t>
            </a:r>
            <a:r>
              <a:rPr lang="en-GB" sz="2000" dirty="0" err="1"/>
              <a:t>ectiv</a:t>
            </a:r>
            <a:r>
              <a:rPr lang="en-GB" sz="2000" dirty="0"/>
              <a:t>. </a:t>
            </a:r>
            <a:r>
              <a:rPr lang="ro-RO" sz="2000" i="1" dirty="0"/>
              <a:t>Ce ar putea vedea un observator extern (care nu cunoaște copiii din clasă)? Credeți că ați putea să găsiți ceva în comun cu orice copil de pe planetă</a:t>
            </a:r>
            <a:r>
              <a:rPr lang="en-GB" sz="2000" i="1" dirty="0"/>
              <a:t>?</a:t>
            </a:r>
            <a:endParaRPr lang="ro-RO" sz="2000" dirty="0"/>
          </a:p>
          <a:p>
            <a:endParaRPr lang="ro-RO" sz="2000" dirty="0"/>
          </a:p>
          <a:p>
            <a:r>
              <a:rPr lang="ro-RO" sz="2000" dirty="0"/>
              <a:t>Teme:</a:t>
            </a:r>
          </a:p>
          <a:p>
            <a:pPr marL="342900" indent="-342900">
              <a:buFontTx/>
              <a:buChar char="-"/>
            </a:pPr>
            <a:r>
              <a:rPr lang="ro-RO" sz="2000" dirty="0"/>
              <a:t>Egalitate</a:t>
            </a:r>
          </a:p>
          <a:p>
            <a:pPr marL="342900" indent="-342900">
              <a:buFontTx/>
              <a:buChar char="-"/>
            </a:pPr>
            <a:r>
              <a:rPr lang="ro-RO" sz="2000" dirty="0"/>
              <a:t>Tipuri de relații</a:t>
            </a:r>
          </a:p>
          <a:p>
            <a:pPr marL="342900" indent="-342900">
              <a:buFontTx/>
              <a:buChar char="-"/>
            </a:pPr>
            <a:r>
              <a:rPr lang="ro-RO" sz="2000" dirty="0"/>
              <a:t>Diversitate</a:t>
            </a:r>
          </a:p>
          <a:p>
            <a:pPr marL="342900" indent="-342900">
              <a:buFontTx/>
              <a:buChar char="-"/>
            </a:pPr>
            <a:r>
              <a:rPr lang="ro-RO" sz="2000" dirty="0"/>
              <a:t>Incluziune</a:t>
            </a:r>
          </a:p>
          <a:p>
            <a:pPr marL="342900" indent="-342900">
              <a:buFontTx/>
              <a:buChar char="-"/>
            </a:pPr>
            <a:r>
              <a:rPr lang="ro-RO" sz="2000" dirty="0"/>
              <a:t>Echitate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795082" y="346804"/>
            <a:ext cx="159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i="1" dirty="0"/>
              <a:t>Discuții</a:t>
            </a:r>
            <a:endParaRPr lang="en-US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7C058-0FE8-451A-8DD1-C4A6F522A31B}"/>
              </a:ext>
            </a:extLst>
          </p:cNvPr>
          <p:cNvSpPr/>
          <p:nvPr/>
        </p:nvSpPr>
        <p:spPr>
          <a:xfrm>
            <a:off x="524107" y="6551227"/>
            <a:ext cx="7814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en-US" sz="1200" dirty="0"/>
              <a:t>https://en.wikipedia.org/wiki/File:Network_self-organization_stages.png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>
                <a:hlinkClick r:id="rId4" tooltip="User:Takemori39 (page does not exist)"/>
              </a:rPr>
              <a:t>Takemori39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91667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574" y="346803"/>
            <a:ext cx="87871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dirty="0"/>
              <a:t>Ce trebuie să știe un designer pentru a-i face pe oameni să se simtă bine?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AA5C5-A4A4-4E12-96A6-1452D8C4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4" y="2524179"/>
            <a:ext cx="4115969" cy="2742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B4E70-524B-4ED7-B1DC-1B8CA02EBE42}"/>
              </a:ext>
            </a:extLst>
          </p:cNvPr>
          <p:cNvSpPr txBox="1"/>
          <p:nvPr/>
        </p:nvSpPr>
        <p:spPr>
          <a:xfrm>
            <a:off x="185196" y="5997306"/>
            <a:ext cx="41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en-GB" sz="1200" dirty="0"/>
              <a:t>Meilof1 [CC BY-SA 3.0 (https://creativecommons.org/licenses/by-sa/3.0)]</a:t>
            </a:r>
            <a:r>
              <a:rPr lang="ro-RO" sz="1200" dirty="0"/>
              <a:t> https://commons.wikimedia.org/wiki/File:Flow_in_City_Hall_the_Hague.jpg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9505A-72CA-4C38-B18D-A89405DB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24178"/>
            <a:ext cx="4329951" cy="2742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731C65-DD79-42C6-B05E-1EF73C323756}"/>
              </a:ext>
            </a:extLst>
          </p:cNvPr>
          <p:cNvSpPr txBox="1"/>
          <p:nvPr/>
        </p:nvSpPr>
        <p:spPr>
          <a:xfrm>
            <a:off x="4655841" y="5997304"/>
            <a:ext cx="41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en-GB" sz="1200" dirty="0" err="1"/>
              <a:t>Kallyhere</a:t>
            </a:r>
            <a:r>
              <a:rPr lang="en-GB" sz="1200" dirty="0"/>
              <a:t> [CC BY-SA 4.0 (https://creativecommons.org/licenses/by-sa/4.0)]</a:t>
            </a:r>
            <a:r>
              <a:rPr lang="ro-RO" sz="1200" dirty="0"/>
              <a:t> https://commons.wikimedia.org/wiki/File:J_Metropolis_%E5%98%89%E5%8C%AF%E5%9F%8E.jpg</a:t>
            </a:r>
          </a:p>
        </p:txBody>
      </p:sp>
    </p:spTree>
    <p:extLst>
      <p:ext uri="{BB962C8B-B14F-4D97-AF65-F5344CB8AC3E}">
        <p14:creationId xmlns:p14="http://schemas.microsoft.com/office/powerpoint/2010/main" val="354460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700" y="456354"/>
            <a:ext cx="35437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/>
              <a:t>Matematic</a:t>
            </a:r>
            <a:r>
              <a:rPr lang="ro-RO" sz="4400" dirty="0"/>
              <a:t>ă</a:t>
            </a:r>
            <a:endParaRPr lang="en-GB" sz="4400" dirty="0"/>
          </a:p>
          <a:p>
            <a:endParaRPr lang="ro-RO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i="1" dirty="0"/>
              <a:t>Cunoștințe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i="1" dirty="0"/>
              <a:t>Abilități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i="1" dirty="0"/>
              <a:t>Atitudine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i="1" dirty="0"/>
              <a:t>Exercițiu/ practică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7700" y="4944799"/>
            <a:ext cx="319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Ars </a:t>
            </a:r>
            <a:r>
              <a:rPr lang="ro-RO" dirty="0" err="1"/>
              <a:t>Qubica</a:t>
            </a:r>
            <a:r>
              <a:rPr lang="ro-RO" dirty="0"/>
              <a:t> (film, &lt;4 min.):</a:t>
            </a:r>
            <a:r>
              <a:rPr lang="ro-RO" sz="1200" dirty="0">
                <a:hlinkClick r:id="rId3"/>
              </a:rPr>
              <a:t> http://www.etereaestudios.com/docs_html/arsqubica_htm/index.htm</a:t>
            </a:r>
            <a:endParaRPr lang="ro-RO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69A42-8B5F-45D0-9571-08960020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EFBD6-5548-4304-A355-8B0B1A88AA15}"/>
              </a:ext>
            </a:extLst>
          </p:cNvPr>
          <p:cNvSpPr txBox="1"/>
          <p:nvPr/>
        </p:nvSpPr>
        <p:spPr>
          <a:xfrm>
            <a:off x="1" y="5893814"/>
            <a:ext cx="390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pl-PL" sz="1200" dirty="0"/>
              <a:t>Barebibotra [CC BY-SA 3.0 (https://creativecommons.org/licenses/by-sa/3.0)]</a:t>
            </a:r>
            <a:r>
              <a:rPr lang="ro-RO" sz="1200" dirty="0"/>
              <a:t> https://commons.wikimedia.org/wiki/File:HK_TST_Chung_King_%E6%B4%BB%E6%96%B9%E5%95%86%E5%A0%B4_Woodhouse_floor_Carpet_mosaic.JPG</a:t>
            </a:r>
          </a:p>
        </p:txBody>
      </p:sp>
    </p:spTree>
    <p:extLst>
      <p:ext uri="{BB962C8B-B14F-4D97-AF65-F5344CB8AC3E}">
        <p14:creationId xmlns:p14="http://schemas.microsoft.com/office/powerpoint/2010/main" val="14537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700" y="1009483"/>
            <a:ext cx="2850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dirty="0"/>
              <a:t>Simț estetic</a:t>
            </a:r>
          </a:p>
        </p:txBody>
      </p:sp>
      <p:sp>
        <p:nvSpPr>
          <p:cNvPr id="6" name="Rectangle 5"/>
          <p:cNvSpPr/>
          <p:nvPr/>
        </p:nvSpPr>
        <p:spPr>
          <a:xfrm rot="7960909">
            <a:off x="-175346" y="1665233"/>
            <a:ext cx="6207586" cy="861774"/>
          </a:xfrm>
          <a:prstGeom prst="rect">
            <a:avLst/>
          </a:prstGeom>
        </p:spPr>
        <p:txBody>
          <a:bodyPr vert="vert270" wrap="none">
            <a:prstTxWarp prst="textWave4">
              <a:avLst>
                <a:gd name="adj1" fmla="val 0"/>
                <a:gd name="adj2" fmla="val -2911"/>
              </a:avLst>
            </a:prstTxWarp>
            <a:spAutoFit/>
          </a:bodyPr>
          <a:lstStyle/>
          <a:p>
            <a:r>
              <a:rPr lang="ro-RO" sz="4400" dirty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imagina</a:t>
            </a:r>
            <a:r>
              <a:rPr lang="ro-RO" sz="4400" dirty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sym typeface="Wingdings"/>
              </a:rPr>
              <a:t></a:t>
            </a:r>
            <a:r>
              <a:rPr lang="ro-RO" sz="4400" dirty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io</a:t>
            </a:r>
            <a:r>
              <a:rPr lang="ro-RO" sz="4400" dirty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sym typeface="Wingdings"/>
              </a:rPr>
              <a:t>ȵ</a:t>
            </a:r>
            <a:endParaRPr lang="ro-RO" sz="4400" dirty="0">
              <a:solidFill>
                <a:schemeClr val="accent5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716" y="5085143"/>
            <a:ext cx="2049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i="1" dirty="0">
                <a:solidFill>
                  <a:srgbClr val="FF0000"/>
                </a:solidFill>
              </a:rPr>
              <a:t>Creativitate?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ED8DB-02CC-47EA-AC9F-ABACD656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94" y="1986051"/>
            <a:ext cx="6096000" cy="3286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D60FB1-494C-40F9-AA39-8A55BC522AD6}"/>
              </a:ext>
            </a:extLst>
          </p:cNvPr>
          <p:cNvSpPr txBox="1"/>
          <p:nvPr/>
        </p:nvSpPr>
        <p:spPr>
          <a:xfrm>
            <a:off x="2669894" y="6285053"/>
            <a:ext cx="631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pl-PL" sz="1200" dirty="0"/>
              <a:t>Kenogenic [CC BY-SA 4.0 (https://creativecommons.org/licenses/by-sa/4.0)]</a:t>
            </a:r>
            <a:r>
              <a:rPr lang="ro-RO" sz="1200" dirty="0"/>
              <a:t> https://commons.wikimedia.org/wiki/File:Event_planning.jpg</a:t>
            </a:r>
          </a:p>
        </p:txBody>
      </p:sp>
    </p:spTree>
    <p:extLst>
      <p:ext uri="{BB962C8B-B14F-4D97-AF65-F5344CB8AC3E}">
        <p14:creationId xmlns:p14="http://schemas.microsoft.com/office/powerpoint/2010/main" val="380199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918" y="346804"/>
            <a:ext cx="891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/>
              <a:t>Începeți cu... un cerc și câteva poligoane regulate:</a:t>
            </a:r>
            <a:endParaRPr lang="en-US" sz="3200" dirty="0"/>
          </a:p>
        </p:txBody>
      </p:sp>
      <p:pic>
        <p:nvPicPr>
          <p:cNvPr id="1026" name="Picture 2" descr="C:\Users\Olimpius Istrate\Google Drive\dfp\proiect_PiCaM\lucru\curriculum\draft_UoB\A01_sha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9" y="993135"/>
            <a:ext cx="6223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419" y="2376946"/>
            <a:ext cx="2436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/>
              <a:t>Combinați-le:</a:t>
            </a:r>
            <a:endParaRPr lang="en-US" sz="3200" dirty="0"/>
          </a:p>
        </p:txBody>
      </p:sp>
      <p:pic>
        <p:nvPicPr>
          <p:cNvPr id="1028" name="Picture 4" descr="C:\Users\Olimpius Istrate\Google Drive\dfp\proiect_PiCaM\lucru\curriculum\draft_UoB\A02_sha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1" y="3240942"/>
            <a:ext cx="139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limpius Istrate\Google Drive\dfp\proiect_PiCaM\lucru\curriculum\draft_UoB\A04_shap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5" y="2376946"/>
            <a:ext cx="4435523" cy="2883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F9AF6-B46A-4BCC-944E-1E2E58638B70}"/>
              </a:ext>
            </a:extLst>
          </p:cNvPr>
          <p:cNvSpPr txBox="1"/>
          <p:nvPr/>
        </p:nvSpPr>
        <p:spPr>
          <a:xfrm>
            <a:off x="4572000" y="6373185"/>
            <a:ext cx="44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Imagini: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867F5-A5AF-4442-8024-03545D17A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02" y="5082446"/>
            <a:ext cx="2543175" cy="1428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B252A7-8CF4-4FEC-9739-6366E18CCAAF}"/>
              </a:ext>
            </a:extLst>
          </p:cNvPr>
          <p:cNvSpPr txBox="1"/>
          <p:nvPr/>
        </p:nvSpPr>
        <p:spPr>
          <a:xfrm>
            <a:off x="3293465" y="5634032"/>
            <a:ext cx="203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i="1" dirty="0"/>
              <a:t>Se pot șterge liniile din centru</a:t>
            </a:r>
          </a:p>
        </p:txBody>
      </p:sp>
    </p:spTree>
    <p:extLst>
      <p:ext uri="{BB962C8B-B14F-4D97-AF65-F5344CB8AC3E}">
        <p14:creationId xmlns:p14="http://schemas.microsoft.com/office/powerpoint/2010/main" val="38320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6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 </a:t>
            </a:r>
            <a:r>
              <a:rPr lang="ro-RO" sz="2800" dirty="0"/>
              <a:t>(1/</a:t>
            </a:r>
            <a:r>
              <a:rPr lang="en-GB" sz="2800" dirty="0"/>
              <a:t>5</a:t>
            </a:r>
            <a:r>
              <a:rPr lang="ro-RO" sz="2800" dirty="0"/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0397" y="1455944"/>
            <a:ext cx="2976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dirty="0"/>
              <a:t>Simbol religios iudaic-</a:t>
            </a:r>
          </a:p>
          <a:p>
            <a:pPr algn="ctr"/>
            <a:r>
              <a:rPr lang="ro-RO" sz="2400" b="1" dirty="0"/>
              <a:t>Steaua lui David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BEC3-C021-4C32-9F6A-1A8585FD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1" y="2688489"/>
            <a:ext cx="1094446" cy="109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B08CD-CC60-4C85-8186-F240338B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03" y="2688489"/>
            <a:ext cx="1369864" cy="1284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B44E7-5B16-4645-8FE7-945AA11A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493" y="1552530"/>
            <a:ext cx="3090513" cy="30905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A595AB-9D25-4619-B948-64642935E1C0}"/>
              </a:ext>
            </a:extLst>
          </p:cNvPr>
          <p:cNvSpPr txBox="1"/>
          <p:nvPr/>
        </p:nvSpPr>
        <p:spPr>
          <a:xfrm>
            <a:off x="6030410" y="6205920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https://commons.wikimedia.org/wiki/File:Goe_Platz_der_Synagoge_Detail_2.jpg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3932C-80A2-47AE-BE03-128D8F124F3D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https://commons.wikimedia.org/wiki/File:Calanit006.jpg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7DBBF-5FD8-4023-A068-2257A22A1495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https://commons.wikimedia.org/wiki/File:Starofdavid.png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945D3-E733-43D9-8BF7-98C8FAD6D752}"/>
              </a:ext>
            </a:extLst>
          </p:cNvPr>
          <p:cNvSpPr txBox="1"/>
          <p:nvPr/>
        </p:nvSpPr>
        <p:spPr>
          <a:xfrm>
            <a:off x="5419493" y="5101316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Interior al fostei sinagogi din</a:t>
            </a:r>
            <a:r>
              <a:rPr lang="en-GB" dirty="0"/>
              <a:t> </a:t>
            </a:r>
            <a:r>
              <a:rPr lang="en-GB" dirty="0">
                <a:hlinkClick r:id="rId6" tooltip="Göttingen"/>
              </a:rPr>
              <a:t>Göttingen</a:t>
            </a:r>
            <a:r>
              <a:rPr lang="en-GB" dirty="0"/>
              <a:t>, German</a:t>
            </a:r>
            <a:r>
              <a:rPr lang="ro-RO" dirty="0"/>
              <a:t>ia</a:t>
            </a:r>
            <a:endParaRPr lang="ro-RO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25DFC-478C-4011-B5C2-79A3F706BE5E}"/>
              </a:ext>
            </a:extLst>
          </p:cNvPr>
          <p:cNvSpPr txBox="1"/>
          <p:nvPr/>
        </p:nvSpPr>
        <p:spPr>
          <a:xfrm>
            <a:off x="1921957" y="4861543"/>
            <a:ext cx="316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7" tooltip="Anemone coronaria"/>
              </a:rPr>
              <a:t>Anemone </a:t>
            </a:r>
            <a:r>
              <a:rPr lang="en-GB" dirty="0" err="1">
                <a:hlinkClick r:id="rId7" tooltip="Anemone coronaria"/>
              </a:rPr>
              <a:t>coronaria</a:t>
            </a:r>
            <a:r>
              <a:rPr lang="en-GB" dirty="0"/>
              <a:t> </a:t>
            </a:r>
            <a:r>
              <a:rPr lang="ro-RO" dirty="0"/>
              <a:t>cu</a:t>
            </a:r>
            <a:r>
              <a:rPr lang="en-GB" dirty="0"/>
              <a:t> 6 petal</a:t>
            </a:r>
            <a:r>
              <a:rPr lang="ro-RO" dirty="0"/>
              <a:t>e,</a:t>
            </a:r>
            <a:r>
              <a:rPr lang="en-GB" dirty="0"/>
              <a:t> </a:t>
            </a:r>
            <a:r>
              <a:rPr lang="ro-RO" dirty="0"/>
              <a:t>în forma</a:t>
            </a:r>
            <a:r>
              <a:rPr lang="en-GB" dirty="0"/>
              <a:t> </a:t>
            </a:r>
            <a:r>
              <a:rPr lang="en-GB" dirty="0">
                <a:hlinkClick r:id="rId8" tooltip="Star of David"/>
              </a:rPr>
              <a:t>S</a:t>
            </a:r>
            <a:r>
              <a:rPr lang="ro-RO" dirty="0" err="1">
                <a:hlinkClick r:id="rId8" tooltip="Star of David"/>
              </a:rPr>
              <a:t>telei</a:t>
            </a:r>
            <a:r>
              <a:rPr lang="ro-RO" dirty="0">
                <a:hlinkClick r:id="rId8" tooltip="Star of David"/>
              </a:rPr>
              <a:t> lui</a:t>
            </a:r>
            <a:r>
              <a:rPr lang="en-GB" dirty="0">
                <a:hlinkClick r:id="rId8" tooltip="Star of David"/>
              </a:rPr>
              <a:t> David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6420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</a:t>
            </a:r>
            <a:r>
              <a:rPr lang="ro-RO" sz="3600" b="1" dirty="0">
                <a:solidFill>
                  <a:prstClr val="black"/>
                </a:solidFill>
              </a:rPr>
              <a:t>    </a:t>
            </a:r>
            <a:r>
              <a:rPr lang="ro-RO" sz="2800" dirty="0">
                <a:solidFill>
                  <a:prstClr val="black"/>
                </a:solidFill>
              </a:rPr>
              <a:t>(2/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29133" y="1441128"/>
            <a:ext cx="213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/>
              <a:t>Crucea creștină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6909" y="3758131"/>
            <a:ext cx="225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Crucea c</a:t>
            </a:r>
            <a:r>
              <a:rPr lang="en-GB" b="1" dirty="0" err="1"/>
              <a:t>arolingian</a:t>
            </a:r>
            <a:r>
              <a:rPr lang="ro-RO" b="1" dirty="0"/>
              <a:t>ă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repre</a:t>
            </a:r>
            <a:r>
              <a:rPr lang="ro-RO" dirty="0" err="1"/>
              <a:t>zintă</a:t>
            </a:r>
            <a:r>
              <a:rPr lang="ro-RO" dirty="0"/>
              <a:t> unitate, echilibru și veșnicia lui Dumnezeu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DB564-4BCB-40E1-89BF-E34D7EF2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" y="2295901"/>
            <a:ext cx="773020" cy="107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3E34-109D-4799-BBDF-8EC534B1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2" y="3878879"/>
            <a:ext cx="1366442" cy="1366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7E297-4970-405B-ABD5-9F68195F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190" y="1346559"/>
            <a:ext cx="2337115" cy="311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9B0C33-46F3-4960-856A-574074424E0C}"/>
              </a:ext>
            </a:extLst>
          </p:cNvPr>
          <p:cNvSpPr txBox="1"/>
          <p:nvPr/>
        </p:nvSpPr>
        <p:spPr>
          <a:xfrm>
            <a:off x="6030410" y="6016353"/>
            <a:ext cx="295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3: https://commons.wikimedia.org/wiki/File:Christian_hospital,_tiled_cross_symbol,from_Mr._Isa_Bahadori_works_in_Isfahan..JPG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D1D9D-6E95-4A29-AE27-4BBE347760CE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2: https://commons.wikimedia.org/wiki/File:Coa_Illustration_Cross_Carolingian.svg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FFB5E-38B6-4339-841E-35BBF4EE8D91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1: https://commons.wikimedia.org/wiki/File:Christian_cross.svg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3604A-162E-4D38-9286-D5E62F8AC14C}"/>
              </a:ext>
            </a:extLst>
          </p:cNvPr>
          <p:cNvSpPr/>
          <p:nvPr/>
        </p:nvSpPr>
        <p:spPr>
          <a:xfrm>
            <a:off x="5341303" y="4754650"/>
            <a:ext cx="225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Decorațiune ceramică într-un spital creștin</a:t>
            </a:r>
            <a:r>
              <a:rPr lang="en-GB" dirty="0"/>
              <a:t>, </a:t>
            </a:r>
            <a:r>
              <a:rPr lang="ro-RO" b="1" dirty="0"/>
              <a:t>simbolul crucii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083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o-RO" sz="3600" b="1" dirty="0"/>
              <a:t>Simboluri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6808" y="5320992"/>
            <a:ext cx="484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dirty="0"/>
              <a:t>Tavan decorat din Moscheea Abu Dhabi </a:t>
            </a:r>
          </a:p>
          <a:p>
            <a:pPr lvl="0" algn="ctr"/>
            <a:r>
              <a:rPr lang="ro-RO" dirty="0"/>
              <a:t>(UAE Islam)</a:t>
            </a:r>
            <a:endParaRPr kumimoji="0" lang="ro-RO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7F12F-09F7-42DD-8776-D7473D4D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1" y="2335482"/>
            <a:ext cx="1356854" cy="12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83FA-FA07-4DED-91CD-278E1926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08" y="2023766"/>
            <a:ext cx="4849098" cy="3232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E3ABE-8E2A-4909-953D-B7CBCB75EDA5}"/>
              </a:ext>
            </a:extLst>
          </p:cNvPr>
          <p:cNvSpPr txBox="1"/>
          <p:nvPr/>
        </p:nvSpPr>
        <p:spPr>
          <a:xfrm>
            <a:off x="3866808" y="6396335"/>
            <a:ext cx="511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2: https://www.maxpixel.net/Mosque-Abu-Dhabi-Uae-Islam-Large-Mosque-2823720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98895-CE37-4DD2-8B19-C6153995F960}"/>
              </a:ext>
            </a:extLst>
          </p:cNvPr>
          <p:cNvSpPr txBox="1"/>
          <p:nvPr/>
        </p:nvSpPr>
        <p:spPr>
          <a:xfrm>
            <a:off x="178363" y="6396335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1: https://svgsilh.com/image/1301942.html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3E54B-5BBB-4BD1-8EE5-E7B4916CD5CA}"/>
              </a:ext>
            </a:extLst>
          </p:cNvPr>
          <p:cNvSpPr/>
          <p:nvPr/>
        </p:nvSpPr>
        <p:spPr>
          <a:xfrm>
            <a:off x="539262" y="1433476"/>
            <a:ext cx="246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o-RO" sz="2400" b="1" dirty="0">
                <a:solidFill>
                  <a:prstClr val="black"/>
                </a:solidFill>
              </a:rPr>
              <a:t>Semiluna islamică</a:t>
            </a:r>
          </a:p>
        </p:txBody>
      </p:sp>
    </p:spTree>
    <p:extLst>
      <p:ext uri="{BB962C8B-B14F-4D97-AF65-F5344CB8AC3E}">
        <p14:creationId xmlns:p14="http://schemas.microsoft.com/office/powerpoint/2010/main" val="5029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2538</Words>
  <Application>Microsoft Office PowerPoint</Application>
  <PresentationFormat>On-screen Show (4:3)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TRANSFORMAREA LUMII DIN JURUL MEU: MATEMATICĂ ȘI INSPIRAȚIE CULTURALĂ ÎN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2018-05-06T05:58:35Z</dcterms:created>
  <dcterms:modified xsi:type="dcterms:W3CDTF">2019-03-18T06:03:11Z</dcterms:modified>
</cp:coreProperties>
</file>