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61" r:id="rId2"/>
    <p:sldId id="259" r:id="rId3"/>
    <p:sldId id="271" r:id="rId4"/>
    <p:sldId id="268" r:id="rId5"/>
    <p:sldId id="304" r:id="rId6"/>
    <p:sldId id="272" r:id="rId7"/>
    <p:sldId id="260" r:id="rId8"/>
    <p:sldId id="274" r:id="rId9"/>
    <p:sldId id="305" r:id="rId10"/>
    <p:sldId id="270" r:id="rId11"/>
    <p:sldId id="275" r:id="rId12"/>
    <p:sldId id="276" r:id="rId13"/>
    <p:sldId id="266" r:id="rId14"/>
    <p:sldId id="277" r:id="rId15"/>
    <p:sldId id="278" r:id="rId16"/>
    <p:sldId id="306" r:id="rId17"/>
    <p:sldId id="256" r:id="rId18"/>
    <p:sldId id="257" r:id="rId19"/>
    <p:sldId id="258" r:id="rId20"/>
    <p:sldId id="267" r:id="rId21"/>
    <p:sldId id="279" r:id="rId22"/>
    <p:sldId id="264" r:id="rId23"/>
    <p:sldId id="309" r:id="rId24"/>
    <p:sldId id="263" r:id="rId25"/>
    <p:sldId id="262" r:id="rId26"/>
    <p:sldId id="280" r:id="rId27"/>
    <p:sldId id="281" r:id="rId28"/>
    <p:sldId id="283" r:id="rId29"/>
    <p:sldId id="285" r:id="rId30"/>
    <p:sldId id="307" r:id="rId31"/>
    <p:sldId id="291" r:id="rId32"/>
    <p:sldId id="287" r:id="rId33"/>
    <p:sldId id="269" r:id="rId34"/>
    <p:sldId id="289" r:id="rId35"/>
    <p:sldId id="288" r:id="rId36"/>
    <p:sldId id="294" r:id="rId37"/>
    <p:sldId id="293" r:id="rId38"/>
    <p:sldId id="295" r:id="rId39"/>
    <p:sldId id="296" r:id="rId40"/>
    <p:sldId id="297" r:id="rId41"/>
    <p:sldId id="298" r:id="rId42"/>
    <p:sldId id="300" r:id="rId43"/>
    <p:sldId id="301" r:id="rId44"/>
    <p:sldId id="299" r:id="rId45"/>
    <p:sldId id="290" r:id="rId46"/>
    <p:sldId id="308" r:id="rId47"/>
    <p:sldId id="273" r:id="rId48"/>
    <p:sldId id="292" r:id="rId49"/>
    <p:sldId id="302" r:id="rId50"/>
    <p:sldId id="303" r:id="rId5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698"/>
    <a:srgbClr val="3267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4" autoAdjust="0"/>
    <p:restoredTop sz="84920" autoAdjust="0"/>
  </p:normalViewPr>
  <p:slideViewPr>
    <p:cSldViewPr snapToGrid="0" snapToObjects="1">
      <p:cViewPr varScale="1">
        <p:scale>
          <a:sx n="70" d="100"/>
          <a:sy n="70" d="100"/>
        </p:scale>
        <p:origin x="1776" y="62"/>
      </p:cViewPr>
      <p:guideLst>
        <p:guide orient="horz" pos="2160"/>
        <p:guide pos="3840"/>
        <p:guide pos="3120"/>
      </p:guideLst>
    </p:cSldViewPr>
  </p:slideViewPr>
  <p:notesTextViewPr>
    <p:cViewPr>
      <p:scale>
        <a:sx n="1" d="1"/>
        <a:sy n="1" d="1"/>
      </p:scale>
      <p:origin x="0" y="0"/>
    </p:cViewPr>
  </p:notesTextViewPr>
  <p:sorterViewPr>
    <p:cViewPr>
      <p:scale>
        <a:sx n="42" d="100"/>
        <a:sy n="42" d="100"/>
      </p:scale>
      <p:origin x="0" y="-222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73D977-B9D5-7B4B-AA75-983149F15726}" type="datetimeFigureOut">
              <a:rPr lang="en-GB" smtClean="0"/>
              <a:pPr/>
              <a:t>12/04/2019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C19E4EE-4897-AF48-842A-F2FC2953A99C}" type="slidenum">
              <a:rPr lang="en-GB" smtClean="0"/>
              <a:pPr/>
              <a:t>‹#›</a:t>
            </a:fld>
            <a:endParaRPr lang="en-GB"/>
          </a:p>
        </p:txBody>
      </p:sp>
    </p:spTree>
    <p:extLst>
      <p:ext uri="{BB962C8B-B14F-4D97-AF65-F5344CB8AC3E}">
        <p14:creationId xmlns:p14="http://schemas.microsoft.com/office/powerpoint/2010/main" val="2525092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6816E7-8C0F-4547-AE53-14796FC594EB}" type="datetimeFigureOut">
              <a:rPr lang="en-US" smtClean="0"/>
              <a:pPr/>
              <a:t>4/12/2019</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137C5FD-3FDE-BA4F-8F79-D41BDCD5AC82}" type="slidenum">
              <a:rPr lang="en-US" smtClean="0"/>
              <a:pPr/>
              <a:t>‹#›</a:t>
            </a:fld>
            <a:endParaRPr lang="en-US"/>
          </a:p>
        </p:txBody>
      </p:sp>
    </p:spTree>
    <p:extLst>
      <p:ext uri="{BB962C8B-B14F-4D97-AF65-F5344CB8AC3E}">
        <p14:creationId xmlns:p14="http://schemas.microsoft.com/office/powerpoint/2010/main" val="127851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lickr.com/people/72746018@N0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ommons.wikimedia.org/wiki/User:RainerTypk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ro.wikipedia.org/wiki/Sistemul_Pitagora_(muzic%C4%83)"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en.wikipedia.org/wiki/Circle_of_fifth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n.wikipedia.org/wiki/Polyomino"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ndex.php?title=User:ShandiGP&amp;action=edit&amp;redlink=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dirty="0"/>
              <a:t>Credit Chris/Flickr</a:t>
            </a:r>
            <a:r>
              <a:rPr lang="en-US" baseline="0" dirty="0"/>
              <a:t>. https://</a:t>
            </a:r>
            <a:r>
              <a:rPr lang="en-US" baseline="0" dirty="0" err="1"/>
              <a:t>www.flickr.com</a:t>
            </a:r>
            <a:r>
              <a:rPr lang="en-US" baseline="0" dirty="0"/>
              <a:t>/photos/</a:t>
            </a:r>
            <a:r>
              <a:rPr lang="en-US" baseline="0" dirty="0" err="1"/>
              <a:t>chrisinplymouth</a:t>
            </a:r>
            <a:r>
              <a:rPr lang="en-US" baseline="0" dirty="0"/>
              <a:t>/4239651011/</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a:t>
            </a:fld>
            <a:endParaRPr lang="en-US"/>
          </a:p>
        </p:txBody>
      </p:sp>
    </p:spTree>
    <p:extLst>
      <p:ext uri="{BB962C8B-B14F-4D97-AF65-F5344CB8AC3E}">
        <p14:creationId xmlns:p14="http://schemas.microsoft.com/office/powerpoint/2010/main" val="29870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i="1" dirty="0"/>
              <a:t>Formele pentru </a:t>
            </a:r>
            <a:r>
              <a:rPr lang="en-US" i="1" dirty="0"/>
              <a:t>2 </a:t>
            </a:r>
            <a:r>
              <a:rPr lang="ro-RO" i="1" dirty="0"/>
              <a:t>și</a:t>
            </a:r>
            <a:r>
              <a:rPr lang="en-US" i="1" dirty="0"/>
              <a:t> 3 </a:t>
            </a:r>
            <a:r>
              <a:rPr lang="ro-RO" i="1" dirty="0"/>
              <a:t> care sunt utilizate în vest provin de la numeralele indiene</a:t>
            </a:r>
            <a:r>
              <a:rPr lang="en-US" i="1" baseline="0" dirty="0"/>
              <a:t> (numeral</a:t>
            </a:r>
            <a:r>
              <a:rPr lang="ro-RO" i="1" baseline="0" dirty="0"/>
              <a:t>ele acestui pătrat sunt în scrierea</a:t>
            </a:r>
            <a:r>
              <a:rPr lang="en-US" i="1" baseline="0" dirty="0"/>
              <a:t> Gurmukhi)</a:t>
            </a:r>
          </a:p>
          <a:p>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ro-RO" i="1" baseline="0" dirty="0"/>
              <a:t>Constanta magică </a:t>
            </a:r>
            <a:r>
              <a:rPr lang="en-US" i="1" baseline="0" dirty="0"/>
              <a:t>34 </a:t>
            </a:r>
            <a:r>
              <a:rPr lang="ro-RO" i="1" baseline="0" dirty="0"/>
              <a:t>poate fi obținută în </a:t>
            </a:r>
            <a:r>
              <a:rPr lang="en-US" i="1" baseline="0" dirty="0"/>
              <a:t>52 </a:t>
            </a:r>
            <a:r>
              <a:rPr lang="ro-RO" i="1" baseline="0" dirty="0"/>
              <a:t>de moduri geometrice diferite, adăugând</a:t>
            </a:r>
            <a:r>
              <a:rPr lang="en-US" i="1"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dirty="0">
                <a:solidFill>
                  <a:schemeClr val="tx1"/>
                </a:solidFill>
                <a:effectLst/>
                <a:latin typeface="+mn-lt"/>
                <a:ea typeface="+mn-ea"/>
                <a:cs typeface="+mn-cs"/>
                <a:hlinkClick r:id="rId3"/>
              </a:rPr>
              <a:t>Rânduri și coloane </a:t>
            </a:r>
            <a:r>
              <a:rPr lang="en-US" sz="1200" b="0" i="0" u="none" strike="noStrike" kern="1200" dirty="0">
                <a:solidFill>
                  <a:schemeClr val="tx1"/>
                </a:solidFill>
                <a:effectLst/>
                <a:latin typeface="+mn-lt"/>
                <a:ea typeface="+mn-ea"/>
                <a:cs typeface="+mn-cs"/>
                <a:hlinkClick r:id="rId3"/>
              </a:rPr>
              <a:t>(8)</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dirty="0">
                <a:solidFill>
                  <a:schemeClr val="tx1"/>
                </a:solidFill>
                <a:effectLst/>
                <a:latin typeface="+mn-lt"/>
                <a:ea typeface="+mn-ea"/>
                <a:cs typeface="+mn-cs"/>
                <a:hlinkClick r:id="rId3"/>
              </a:rPr>
              <a:t>Oricare dintre perechile colțurilor opuse ale pătratelor de 3 pe 3</a:t>
            </a:r>
            <a:r>
              <a:rPr lang="en-US" sz="1200" b="0" i="0" u="none" strike="noStrike" kern="1200" dirty="0">
                <a:solidFill>
                  <a:schemeClr val="tx1"/>
                </a:solidFill>
                <a:effectLst/>
                <a:latin typeface="+mn-lt"/>
                <a:ea typeface="+mn-ea"/>
                <a:cs typeface="+mn-cs"/>
                <a:hlinkClick r:id="rId3"/>
              </a:rPr>
              <a:t> (28) – </a:t>
            </a:r>
            <a:r>
              <a:rPr lang="ro-RO" sz="1200" b="0" i="0" u="none" strike="noStrike" kern="1200" dirty="0">
                <a:solidFill>
                  <a:schemeClr val="tx1"/>
                </a:solidFill>
                <a:effectLst/>
                <a:latin typeface="+mn-lt"/>
                <a:ea typeface="+mn-ea"/>
                <a:cs typeface="+mn-cs"/>
                <a:hlinkClick r:id="rId3"/>
              </a:rPr>
              <a:t>include cele două diagonale, șase diagonale întrerupte, și patru pătrate 3x3</a:t>
            </a:r>
            <a:endParaRPr lang="en-US" sz="1200" b="0" i="0" u="none" strike="noStrike" kern="1200" dirty="0">
              <a:solidFill>
                <a:schemeClr val="tx1"/>
              </a:solidFill>
              <a:effectLst/>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dirty="0">
                <a:solidFill>
                  <a:schemeClr val="tx1"/>
                </a:solidFill>
                <a:effectLst/>
                <a:latin typeface="+mn-lt"/>
                <a:ea typeface="+mn-ea"/>
                <a:cs typeface="+mn-cs"/>
                <a:hlinkClick r:id="rId3"/>
              </a:rPr>
              <a:t>Fiecare dintre pătratele interioare 2x2</a:t>
            </a:r>
            <a:r>
              <a:rPr lang="en-US" sz="1200" b="0" i="0" u="none" strike="noStrike" kern="1200" dirty="0">
                <a:solidFill>
                  <a:schemeClr val="tx1"/>
                </a:solidFill>
                <a:effectLst/>
                <a:latin typeface="+mn-lt"/>
                <a:ea typeface="+mn-ea"/>
                <a:cs typeface="+mn-cs"/>
                <a:hlinkClick r:id="rId3"/>
              </a:rPr>
              <a:t> (9)</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dirty="0">
                <a:solidFill>
                  <a:schemeClr val="tx1"/>
                </a:solidFill>
                <a:effectLst/>
                <a:latin typeface="+mn-lt"/>
                <a:ea typeface="+mn-ea"/>
                <a:cs typeface="+mn-cs"/>
                <a:hlinkClick r:id="rId3"/>
              </a:rPr>
              <a:t>Cele patru colțuri ale pătratului mare</a:t>
            </a:r>
            <a:r>
              <a:rPr lang="en-US" sz="1200" b="0" i="0" u="none" strike="noStrike" kern="1200" dirty="0">
                <a:solidFill>
                  <a:schemeClr val="tx1"/>
                </a:solidFill>
                <a:effectLst/>
                <a:latin typeface="+mn-lt"/>
                <a:ea typeface="+mn-ea"/>
                <a:cs typeface="+mn-cs"/>
                <a:hlinkClick r:id="rId3"/>
              </a:rPr>
              <a:t> (1)</a:t>
            </a:r>
          </a:p>
          <a:p>
            <a:pPr marL="0" marR="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kern="1200" dirty="0">
                <a:solidFill>
                  <a:schemeClr val="tx1"/>
                </a:solidFill>
                <a:effectLst/>
                <a:latin typeface="+mn-lt"/>
                <a:ea typeface="+mn-ea"/>
                <a:cs typeface="+mn-cs"/>
                <a:hlinkClick r:id="rId3"/>
              </a:rPr>
              <a:t>O pereche de numere adiacente de pe prima linie, plus perechea corespondentă de pe ultima linie; similar, pe părți</a:t>
            </a:r>
            <a:r>
              <a:rPr lang="en-US" sz="1200" b="0" i="0" u="none" strike="noStrike" kern="1200" dirty="0">
                <a:solidFill>
                  <a:schemeClr val="tx1"/>
                </a:solidFill>
                <a:effectLst/>
                <a:latin typeface="+mn-lt"/>
                <a:ea typeface="+mn-ea"/>
                <a:cs typeface="+mn-cs"/>
                <a:hlinkClick r:id="rId3"/>
              </a:rPr>
              <a:t> (6)</a:t>
            </a:r>
          </a:p>
          <a:p>
            <a:endParaRPr lang="ro-RO" sz="1200" b="0" i="0" u="none" strike="noStrike" kern="1200" dirty="0">
              <a:solidFill>
                <a:schemeClr val="tx1"/>
              </a:solidFill>
              <a:effectLst/>
              <a:latin typeface="+mn-lt"/>
              <a:ea typeface="+mn-ea"/>
              <a:cs typeface="+mn-cs"/>
              <a:hlinkClick r:id="rId3"/>
            </a:endParaRPr>
          </a:p>
          <a:p>
            <a:r>
              <a:rPr lang="ro-RO"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IMAGINI:</a:t>
            </a:r>
            <a:endParaRPr lang="en-US" sz="1200" b="0" i="0" u="none" strike="noStrik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US" sz="1200" b="0" i="0" u="none" strike="noStrike" kern="1200" dirty="0">
                <a:solidFill>
                  <a:schemeClr val="tx1"/>
                </a:solidFill>
                <a:effectLst/>
                <a:latin typeface="+mn-lt"/>
                <a:ea typeface="+mn-ea"/>
                <a:cs typeface="+mn-cs"/>
                <a:hlinkClick r:id="rId3"/>
              </a:rPr>
              <a:t>Jean-Pierre Dalbéra</a:t>
            </a:r>
            <a:r>
              <a:rPr lang="en-US" sz="1200" b="0" i="0" u="none" strike="noStrike" kern="1200" dirty="0">
                <a:solidFill>
                  <a:schemeClr val="tx1"/>
                </a:solidFill>
                <a:effectLst/>
                <a:latin typeface="+mn-lt"/>
                <a:ea typeface="+mn-ea"/>
                <a:cs typeface="+mn-cs"/>
              </a:rPr>
              <a:t> (Temple picture CC BY 2.0). </a:t>
            </a:r>
          </a:p>
          <a:p>
            <a:r>
              <a:rPr lang="en-US" sz="1200" b="0" i="0" u="none" strike="noStrike" kern="1200" dirty="0">
                <a:solidFill>
                  <a:schemeClr val="tx1"/>
                </a:solidFill>
                <a:effectLst/>
                <a:latin typeface="+mn-lt"/>
                <a:ea typeface="+mn-ea"/>
                <a:cs typeface="+mn-cs"/>
              </a:rPr>
              <a:t>https://www.flickr.com/photos/dalbera/8638423582/in/photolist-eam2p5-eam1RY-eambnC-eafn5K-eafnne-eam27o-eam2aW-eam2Fb-eafmMZ-eam1Y7</a:t>
            </a:r>
          </a:p>
          <a:p>
            <a:endParaRPr lang="en-US" sz="1200" b="0" i="0" u="none" strike="noStrike" kern="1200" dirty="0">
              <a:solidFill>
                <a:schemeClr val="tx1"/>
              </a:solidFill>
              <a:effectLst/>
              <a:latin typeface="+mn-lt"/>
              <a:ea typeface="+mn-ea"/>
              <a:cs typeface="+mn-cs"/>
              <a:hlinkClick r:id="rId4" tooltip="User:RainerTypke"/>
            </a:endParaRPr>
          </a:p>
          <a:p>
            <a:r>
              <a:rPr lang="en-US" sz="1200" b="0" i="0" u="none" strike="noStrike" kern="1200" dirty="0">
                <a:solidFill>
                  <a:schemeClr val="tx1"/>
                </a:solidFill>
                <a:effectLst/>
                <a:latin typeface="+mn-lt"/>
                <a:ea typeface="+mn-ea"/>
                <a:cs typeface="+mn-cs"/>
                <a:hlinkClick r:id="rId4" tooltip="User:RainerTypke"/>
              </a:rPr>
              <a:t>RainerTypke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Jaina</a:t>
            </a:r>
            <a:r>
              <a:rPr lang="en-US" sz="1200" b="0" i="0" u="none" strike="noStrike" kern="1200" dirty="0">
                <a:solidFill>
                  <a:schemeClr val="tx1"/>
                </a:solidFill>
                <a:effectLst/>
                <a:latin typeface="+mn-lt"/>
                <a:ea typeface="+mn-ea"/>
                <a:cs typeface="+mn-cs"/>
              </a:rPr>
              <a:t> Square picture CC BY 3.0) </a:t>
            </a:r>
          </a:p>
          <a:p>
            <a:r>
              <a:rPr lang="en-US" sz="1200" b="0" i="0" u="none" strike="noStrike" kern="1200" dirty="0" err="1">
                <a:solidFill>
                  <a:schemeClr val="tx1"/>
                </a:solidFill>
                <a:effectLst/>
                <a:latin typeface="+mn-lt"/>
                <a:ea typeface="+mn-ea"/>
                <a:cs typeface="+mn-cs"/>
              </a:rPr>
              <a:t>https://en.wikipedia.org/wiki/File:Magic_square_at_the_Parshvanatha_temple,_Khajuraho.png</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12</a:t>
            </a:fld>
            <a:endParaRPr lang="en-US"/>
          </a:p>
        </p:txBody>
      </p:sp>
    </p:spTree>
    <p:extLst>
      <p:ext uri="{BB962C8B-B14F-4D97-AF65-F5344CB8AC3E}">
        <p14:creationId xmlns:p14="http://schemas.microsoft.com/office/powerpoint/2010/main" val="141511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i="1" noProof="1"/>
              <a:t>Fig 5. Besir Aga Eyup, din Shams al-Ma'arif (Copyright free).</a:t>
            </a:r>
          </a:p>
          <a:p>
            <a:endParaRPr lang="ro-RO" noProof="1"/>
          </a:p>
          <a:p>
            <a:r>
              <a:rPr lang="ro-RO" noProof="1"/>
              <a:t>Denumirea arabică pentru pătrate magice este  </a:t>
            </a:r>
            <a:r>
              <a:rPr lang="ro-RO" i="1" noProof="1"/>
              <a:t>wafq al-a'dad</a:t>
            </a:r>
            <a:r>
              <a:rPr lang="ro-RO" noProof="1"/>
              <a:t>, care se traduce prin </a:t>
            </a:r>
            <a:r>
              <a:rPr lang="ro-RO" i="1" noProof="1"/>
              <a:t>dispunere armonioasă a numerelor.</a:t>
            </a:r>
          </a:p>
          <a:p>
            <a:r>
              <a:rPr lang="ro-RO" i="1" noProof="1"/>
              <a:t>Notația lui 1 și lui 9 așa cum este utilizată în vest, vine de la numeralele din zona arabică de est</a:t>
            </a:r>
            <a:r>
              <a:rPr lang="ro-RO" i="1" baseline="0" noProof="1"/>
              <a:t>. </a:t>
            </a:r>
          </a:p>
          <a:p>
            <a:r>
              <a:rPr lang="ro-RO" i="1" baseline="0" noProof="1"/>
              <a:t>Sursa: https://en.wikipedia.org/wiki/Arabic_numerals#/media/File:Numeration-brahmi_fr.png</a:t>
            </a:r>
          </a:p>
          <a:p>
            <a:endParaRPr lang="ro-RO" i="1" baseline="0" noProof="1"/>
          </a:p>
          <a:p>
            <a:r>
              <a:rPr lang="ro-RO" i="1" baseline="0" noProof="1"/>
              <a:t>Ahmed al-Buni  era din nordul Africii și e posibil să fi fost infuențat de notația arabică din vest în ce privește forma lui 7.</a:t>
            </a:r>
          </a:p>
          <a:p>
            <a:r>
              <a:rPr lang="ro-RO" i="1" baseline="0" noProof="1"/>
              <a:t>Constanta magică 35 poate fi obținută în multe moduri, inclusiv prin suma fiecărui pătrat de 2x2 din colțuri sau a celui din mijloc, precum și prin însumarea unei coloane, linii sau diagonale.</a:t>
            </a:r>
            <a:endParaRPr lang="ro-RO" noProof="1"/>
          </a:p>
          <a:p>
            <a:endParaRPr lang="ro-RO" noProof="1"/>
          </a:p>
        </p:txBody>
      </p:sp>
      <p:sp>
        <p:nvSpPr>
          <p:cNvPr id="4" name="Slide Number Placeholder 3"/>
          <p:cNvSpPr>
            <a:spLocks noGrp="1"/>
          </p:cNvSpPr>
          <p:nvPr>
            <p:ph type="sldNum" sz="quarter" idx="10"/>
          </p:nvPr>
        </p:nvSpPr>
        <p:spPr/>
        <p:txBody>
          <a:bodyPr/>
          <a:lstStyle/>
          <a:p>
            <a:fld id="{F137C5FD-3FDE-BA4F-8F79-D41BDCD5AC82}" type="slidenum">
              <a:rPr lang="en-US" smtClean="0"/>
              <a:pPr/>
              <a:t>13</a:t>
            </a:fld>
            <a:endParaRPr lang="en-US"/>
          </a:p>
        </p:txBody>
      </p:sp>
    </p:spTree>
    <p:extLst>
      <p:ext uri="{BB962C8B-B14F-4D97-AF65-F5344CB8AC3E}">
        <p14:creationId xmlns:p14="http://schemas.microsoft.com/office/powerpoint/2010/main" val="88928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a:t>Cifrele romane prezente într-un turn cu ceas din Franța (</a:t>
            </a:r>
            <a:r>
              <a:rPr lang="en-US" baseline="0" dirty="0"/>
              <a:t>Provence) </a:t>
            </a:r>
            <a:r>
              <a:rPr lang="ro-RO" baseline="0" dirty="0"/>
              <a:t>și o dată înscrisă pe un pod din localitatea</a:t>
            </a:r>
            <a:r>
              <a:rPr lang="en-US" baseline="0" dirty="0"/>
              <a:t> Bath, </a:t>
            </a:r>
            <a:r>
              <a:rPr lang="ro-RO" baseline="0" dirty="0"/>
              <a:t>Marea Britanie.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t>Imaginați-vă ca faceți adunări cu aceste numere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t>Turn cu ceas -</a:t>
            </a:r>
            <a:r>
              <a:rPr lang="en-US" dirty="0"/>
              <a:t> CC0 Public Domain</a:t>
            </a:r>
            <a:r>
              <a:rPr lang="ro-RO" dirty="0"/>
              <a:t> - </a:t>
            </a:r>
            <a:r>
              <a:rPr lang="en-US" dirty="0"/>
              <a:t>https://pxhere.com/en/photo/536779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Cleveland Bridge plaque, Bath (1827)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cc-by-sa/2.0 - © </a:t>
            </a:r>
            <a:r>
              <a:rPr lang="en-US" dirty="0" err="1"/>
              <a:t>Jaggery</a:t>
            </a:r>
            <a:r>
              <a:rPr lang="en-US" dirty="0"/>
              <a:t> - geograph.org.uk/p/3346422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http://www.geograph.org.uk/photo/3346422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r>
              <a:rPr lang="ro-RO" dirty="0"/>
              <a:t>Această parte poate fi dezvoltată utilizând informații din cartea pentru copii </a:t>
            </a:r>
            <a:r>
              <a:rPr lang="en-GB" dirty="0"/>
              <a:t>‘Blockhead, the life of Fibonacci’ </a:t>
            </a:r>
            <a:r>
              <a:rPr lang="ro-RO" dirty="0"/>
              <a:t>de</a:t>
            </a:r>
            <a:r>
              <a:rPr lang="en-GB" dirty="0"/>
              <a:t> Joseph </a:t>
            </a:r>
            <a:r>
              <a:rPr lang="en-GB" dirty="0" err="1"/>
              <a:t>D’Agnese</a:t>
            </a:r>
            <a:r>
              <a:rPr lang="en-GB" dirty="0"/>
              <a:t> </a:t>
            </a:r>
            <a:r>
              <a:rPr lang="ro-RO" dirty="0"/>
              <a:t>și</a:t>
            </a:r>
            <a:r>
              <a:rPr lang="en-GB" dirty="0"/>
              <a:t> John O’Brien. Henry Holt</a:t>
            </a:r>
            <a:r>
              <a:rPr lang="en-GB" baseline="0" dirty="0"/>
              <a:t> Publishers ISBN 978-0-8050-6305-9</a:t>
            </a:r>
          </a:p>
          <a:p>
            <a:endParaRPr lang="ro-RO" dirty="0"/>
          </a:p>
          <a:p>
            <a:r>
              <a:rPr lang="en-GB" dirty="0"/>
              <a:t>https://upload.wikimedia.org/wikipedia/commons/6/68/Numeration-brahmi_fr.png?1534169016125</a:t>
            </a:r>
          </a:p>
          <a:p>
            <a:r>
              <a:rPr lang="en-GB" dirty="0"/>
              <a:t>Made From: </a:t>
            </a:r>
            <a:r>
              <a:rPr lang="en-US" sz="1200" kern="1200" dirty="0" err="1">
                <a:solidFill>
                  <a:schemeClr val="tx1"/>
                </a:solidFill>
                <a:latin typeface="+mn-lt"/>
                <a:ea typeface="+mn-ea"/>
                <a:cs typeface="+mn-cs"/>
              </a:rPr>
              <a:t>Datta</a:t>
            </a:r>
            <a:r>
              <a:rPr lang="en-US" sz="1200" kern="1200" dirty="0">
                <a:solidFill>
                  <a:schemeClr val="tx1"/>
                </a:solidFill>
                <a:latin typeface="+mn-lt"/>
                <a:ea typeface="+mn-ea"/>
                <a:cs typeface="+mn-cs"/>
              </a:rPr>
              <a:t>, B. ; Singh, A. N. 1935. History of Hindu mathematics CC</a:t>
            </a:r>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b="0" i="0" kern="1200" dirty="0">
                <a:solidFill>
                  <a:schemeClr val="tx1"/>
                </a:solidFill>
                <a:effectLst/>
                <a:latin typeface="+mn-lt"/>
                <a:ea typeface="+mn-ea"/>
                <a:cs typeface="+mn-cs"/>
              </a:rPr>
              <a:t>Cele două moduri diferite de a ajunge la </a:t>
            </a:r>
            <a:r>
              <a:rPr lang="en-US" sz="1200" b="0" i="0" kern="1200" dirty="0">
                <a:solidFill>
                  <a:schemeClr val="tx1"/>
                </a:solidFill>
                <a:effectLst/>
                <a:latin typeface="+mn-lt"/>
                <a:ea typeface="+mn-ea"/>
                <a:cs typeface="+mn-cs"/>
              </a:rPr>
              <a:t>1729 </a:t>
            </a:r>
            <a:r>
              <a:rPr lang="ro-RO" sz="1200" b="0" i="0" kern="1200" dirty="0">
                <a:solidFill>
                  <a:schemeClr val="tx1"/>
                </a:solidFill>
                <a:effectLst/>
                <a:latin typeface="+mn-lt"/>
                <a:ea typeface="+mn-ea"/>
                <a:cs typeface="+mn-cs"/>
              </a:rPr>
              <a:t>prin sumă de cuburi</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r>
              <a:rPr lang="en-US" dirty="0"/>
              <a:t>1729 = 1</a:t>
            </a:r>
            <a:r>
              <a:rPr lang="en-US" baseline="30000" dirty="0">
                <a:effectLst/>
              </a:rPr>
              <a:t>3</a:t>
            </a:r>
            <a:r>
              <a:rPr lang="en-US" dirty="0"/>
              <a:t> + 12</a:t>
            </a:r>
            <a:r>
              <a:rPr lang="en-US" baseline="30000" dirty="0">
                <a:effectLst/>
              </a:rPr>
              <a:t>3</a:t>
            </a:r>
            <a:r>
              <a:rPr lang="en-US" dirty="0"/>
              <a:t> = 9</a:t>
            </a:r>
            <a:r>
              <a:rPr lang="en-US" baseline="30000" dirty="0">
                <a:effectLst/>
              </a:rPr>
              <a:t>3</a:t>
            </a:r>
            <a:r>
              <a:rPr lang="en-US" dirty="0"/>
              <a:t> + 10</a:t>
            </a:r>
            <a:r>
              <a:rPr lang="en-US" baseline="30000" dirty="0">
                <a:effectLst/>
              </a:rPr>
              <a:t>3</a:t>
            </a:r>
            <a:r>
              <a:rPr lang="en-US" dirty="0"/>
              <a:t>.</a:t>
            </a:r>
          </a:p>
          <a:p>
            <a:endParaRPr lang="en-US" dirty="0"/>
          </a:p>
          <a:p>
            <a:r>
              <a:rPr lang="en-US" dirty="0"/>
              <a:t>https://</a:t>
            </a:r>
            <a:r>
              <a:rPr lang="en-US" dirty="0" err="1"/>
              <a:t>upload.wikimedia.org</a:t>
            </a:r>
            <a:r>
              <a:rPr lang="en-US" dirty="0"/>
              <a:t>/</a:t>
            </a:r>
            <a:r>
              <a:rPr lang="en-US" dirty="0" err="1"/>
              <a:t>wikipedia</a:t>
            </a:r>
            <a:r>
              <a:rPr lang="en-US" dirty="0"/>
              <a:t>/commons/c/c1/Srinivasa_Ramanujan_-_OPC_-_1.jpg</a:t>
            </a:r>
          </a:p>
          <a:p>
            <a:r>
              <a:rPr lang="en-US" dirty="0"/>
              <a:t>Copyright free</a:t>
            </a:r>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16</a:t>
            </a:fld>
            <a:endParaRPr lang="en-US"/>
          </a:p>
        </p:txBody>
      </p:sp>
    </p:spTree>
    <p:extLst>
      <p:ext uri="{BB962C8B-B14F-4D97-AF65-F5344CB8AC3E}">
        <p14:creationId xmlns:p14="http://schemas.microsoft.com/office/powerpoint/2010/main" val="170452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Dați elevilor foi de hârtie cu pătrate</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17</a:t>
            </a:fld>
            <a:endParaRPr lang="en-US"/>
          </a:p>
        </p:txBody>
      </p:sp>
    </p:spTree>
    <p:extLst>
      <p:ext uri="{BB962C8B-B14F-4D97-AF65-F5344CB8AC3E}">
        <p14:creationId xmlns:p14="http://schemas.microsoft.com/office/powerpoint/2010/main" val="101091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Ce remarcați în privința tiparului de calcul?</a:t>
            </a:r>
            <a:endParaRPr lang="en-US" dirty="0"/>
          </a:p>
          <a:p>
            <a:endParaRPr lang="en-US" dirty="0"/>
          </a:p>
          <a:p>
            <a:r>
              <a:rPr lang="en-US" dirty="0"/>
              <a:t>S</a:t>
            </a:r>
            <a:r>
              <a:rPr lang="ro-RO" dirty="0"/>
              <a:t>ursa</a:t>
            </a:r>
            <a:r>
              <a:rPr lang="en-US" dirty="0"/>
              <a:t>: </a:t>
            </a:r>
          </a:p>
          <a:p>
            <a:r>
              <a:rPr lang="en-US" dirty="0"/>
              <a:t>https://ipfs.io/ipfs/QmXoypizjW3WknFiJnKLwHCnL72vedxjQkDDP1mXWo6uco/wiki/Magic_square.html</a:t>
            </a:r>
          </a:p>
        </p:txBody>
      </p:sp>
      <p:sp>
        <p:nvSpPr>
          <p:cNvPr id="4" name="Slide Number Placeholder 3"/>
          <p:cNvSpPr>
            <a:spLocks noGrp="1"/>
          </p:cNvSpPr>
          <p:nvPr>
            <p:ph type="sldNum" sz="quarter" idx="10"/>
          </p:nvPr>
        </p:nvSpPr>
        <p:spPr/>
        <p:txBody>
          <a:bodyPr/>
          <a:lstStyle/>
          <a:p>
            <a:fld id="{F137C5FD-3FDE-BA4F-8F79-D41BDCD5AC82}" type="slidenum">
              <a:rPr lang="en-US" smtClean="0"/>
              <a:pPr/>
              <a:t>20</a:t>
            </a:fld>
            <a:endParaRPr lang="en-US"/>
          </a:p>
        </p:txBody>
      </p:sp>
    </p:spTree>
    <p:extLst>
      <p:ext uri="{BB962C8B-B14F-4D97-AF65-F5344CB8AC3E}">
        <p14:creationId xmlns:p14="http://schemas.microsoft.com/office/powerpoint/2010/main" val="122806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r>
              <a:rPr lang="ro-RO" dirty="0"/>
              <a:t>Pătratul </a:t>
            </a:r>
            <a:r>
              <a:rPr lang="en-US" dirty="0" err="1"/>
              <a:t>Sator</a:t>
            </a:r>
            <a:r>
              <a:rPr lang="ro-RO" dirty="0"/>
              <a:t> este cel mai vechi palindrom 2D care a putut fi datat. A fost găsit printre ruinele din Pompei, la </a:t>
            </a:r>
            <a:r>
              <a:rPr lang="en-US" dirty="0"/>
              <a:t>Herculaneum</a:t>
            </a:r>
            <a:r>
              <a:rPr lang="ro-RO" dirty="0"/>
              <a:t>, un oraș îngropat în cenușa vulcanului Vezuviu în anul 79 EN</a:t>
            </a:r>
            <a:r>
              <a:rPr lang="en-US" dirty="0"/>
              <a:t>. </a:t>
            </a:r>
            <a:r>
              <a:rPr lang="ro-RO" dirty="0"/>
              <a:t>Constă într-o propoziție scrisă în latină: „</a:t>
            </a:r>
            <a:r>
              <a:rPr lang="en-US" dirty="0" err="1"/>
              <a:t>Sator</a:t>
            </a:r>
            <a:r>
              <a:rPr lang="en-US" dirty="0"/>
              <a:t> </a:t>
            </a:r>
            <a:r>
              <a:rPr lang="en-US" dirty="0" err="1"/>
              <a:t>Arepo</a:t>
            </a:r>
            <a:r>
              <a:rPr lang="en-US" dirty="0"/>
              <a:t> Tenet Opera </a:t>
            </a:r>
            <a:r>
              <a:rPr lang="en-US" dirty="0" err="1"/>
              <a:t>Rotas</a:t>
            </a:r>
            <a:r>
              <a:rPr lang="ro-RO" dirty="0"/>
              <a:t>”. Sensul este neclar și încă nu s-a ajuns la un consens privind posibilele înțelesuri. Câteva variante de traducere: „</a:t>
            </a:r>
            <a:r>
              <a:rPr lang="ro-RO" sz="1200" b="0" i="0" kern="1200" dirty="0">
                <a:solidFill>
                  <a:schemeClr val="tx1"/>
                </a:solidFill>
                <a:effectLst/>
                <a:latin typeface="+mn-lt"/>
                <a:ea typeface="+mn-ea"/>
                <a:cs typeface="+mn-cs"/>
              </a:rPr>
              <a:t>Creatorul, autorul tuturor lucrurilor, are grijă de operă (își ține opera)!</a:t>
            </a:r>
            <a:r>
              <a:rPr lang="ro-RO" dirty="0"/>
              <a:t>” sau „F</a:t>
            </a:r>
            <a:r>
              <a:rPr lang="en-US" dirty="0" err="1"/>
              <a:t>ermierul</a:t>
            </a:r>
            <a:r>
              <a:rPr lang="en-US" dirty="0"/>
              <a:t> </a:t>
            </a:r>
            <a:r>
              <a:rPr lang="en-US" dirty="0" err="1"/>
              <a:t>își</a:t>
            </a:r>
            <a:r>
              <a:rPr lang="en-US" dirty="0"/>
              <a:t> </a:t>
            </a:r>
            <a:r>
              <a:rPr lang="en-US" dirty="0" err="1"/>
              <a:t>folosește</a:t>
            </a:r>
            <a:r>
              <a:rPr lang="en-US" dirty="0"/>
              <a:t> </a:t>
            </a:r>
            <a:r>
              <a:rPr lang="en-US" dirty="0" err="1"/>
              <a:t>plugul</a:t>
            </a:r>
            <a:r>
              <a:rPr lang="en-US" dirty="0"/>
              <a:t> ca form</a:t>
            </a:r>
            <a:r>
              <a:rPr lang="ro-RO" dirty="0"/>
              <a:t>a sa</a:t>
            </a:r>
            <a:r>
              <a:rPr lang="en-US" dirty="0"/>
              <a:t> de </a:t>
            </a:r>
            <a:r>
              <a:rPr lang="en-US" dirty="0" err="1"/>
              <a:t>muncă</a:t>
            </a:r>
            <a:r>
              <a:rPr lang="ro-RO" dirty="0"/>
              <a:t>”</a:t>
            </a:r>
            <a:endParaRPr lang="en-US" dirty="0"/>
          </a:p>
          <a:p>
            <a:endParaRPr lang="en-US" dirty="0"/>
          </a:p>
          <a:p>
            <a:r>
              <a:rPr lang="en-US" dirty="0"/>
              <a:t>https://</a:t>
            </a:r>
            <a:r>
              <a:rPr lang="en-US" dirty="0" err="1"/>
              <a:t>upload.wikimedia.org</a:t>
            </a:r>
            <a:r>
              <a:rPr lang="en-US" dirty="0"/>
              <a:t>/</a:t>
            </a:r>
            <a:r>
              <a:rPr lang="en-US" dirty="0" err="1"/>
              <a:t>wikipedia</a:t>
            </a:r>
            <a:r>
              <a:rPr lang="en-US" dirty="0"/>
              <a:t>/commons/7/71/</a:t>
            </a:r>
            <a:r>
              <a:rPr lang="en-US" dirty="0" err="1"/>
              <a:t>Sator_Square_at_Oppède.jpg</a:t>
            </a:r>
            <a:endParaRPr lang="en-US" dirty="0"/>
          </a:p>
          <a:p>
            <a:r>
              <a:rPr lang="en-US" dirty="0"/>
              <a:t>Autor:</a:t>
            </a:r>
            <a:r>
              <a:rPr lang="en-US" baseline="0" dirty="0"/>
              <a:t> M </a:t>
            </a:r>
            <a:r>
              <a:rPr lang="en-US" baseline="0" dirty="0" err="1"/>
              <a:t>Disdero</a:t>
            </a:r>
            <a:r>
              <a:rPr lang="en-US" baseline="0" dirty="0"/>
              <a:t> CC</a:t>
            </a:r>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r>
              <a:rPr lang="en-GB" dirty="0" err="1"/>
              <a:t>Într</a:t>
            </a:r>
            <a:r>
              <a:rPr lang="en-GB" dirty="0"/>
              <a:t>-</a:t>
            </a:r>
            <a:r>
              <a:rPr lang="ro-RO" dirty="0"/>
              <a:t>un</a:t>
            </a:r>
            <a:r>
              <a:rPr lang="en-GB" dirty="0"/>
              <a:t> </a:t>
            </a:r>
            <a:r>
              <a:rPr lang="en-GB" dirty="0" err="1"/>
              <a:t>pătrat</a:t>
            </a:r>
            <a:r>
              <a:rPr lang="en-GB" dirty="0"/>
              <a:t> </a:t>
            </a:r>
            <a:r>
              <a:rPr lang="en-GB" dirty="0" err="1"/>
              <a:t>latin</a:t>
            </a:r>
            <a:r>
              <a:rPr lang="en-GB" dirty="0"/>
              <a:t>, </a:t>
            </a:r>
            <a:r>
              <a:rPr lang="en-GB" dirty="0" err="1"/>
              <a:t>numerele</a:t>
            </a:r>
            <a:r>
              <a:rPr lang="en-GB" dirty="0"/>
              <a:t> </a:t>
            </a:r>
            <a:r>
              <a:rPr lang="en-GB" dirty="0" err="1"/>
              <a:t>apar</a:t>
            </a:r>
            <a:r>
              <a:rPr lang="en-GB" dirty="0"/>
              <a:t> de </a:t>
            </a:r>
            <a:r>
              <a:rPr lang="ro-RO" dirty="0"/>
              <a:t>atâtea</a:t>
            </a:r>
            <a:r>
              <a:rPr lang="en-GB" dirty="0"/>
              <a:t> </a:t>
            </a:r>
            <a:r>
              <a:rPr lang="en-GB" dirty="0" err="1"/>
              <a:t>ori</a:t>
            </a:r>
            <a:r>
              <a:rPr lang="en-GB" dirty="0"/>
              <a:t> </a:t>
            </a:r>
            <a:r>
              <a:rPr lang="en-GB" dirty="0" err="1"/>
              <a:t>în</a:t>
            </a:r>
            <a:r>
              <a:rPr lang="en-GB" dirty="0"/>
              <a:t> </a:t>
            </a:r>
            <a:r>
              <a:rPr lang="en-GB" dirty="0" err="1"/>
              <a:t>pătrat</a:t>
            </a:r>
            <a:r>
              <a:rPr lang="en-GB" dirty="0"/>
              <a:t> ca </a:t>
            </a:r>
            <a:r>
              <a:rPr lang="en-GB" dirty="0" err="1"/>
              <a:t>lungimea</a:t>
            </a:r>
            <a:r>
              <a:rPr lang="en-GB" dirty="0"/>
              <a:t> </a:t>
            </a:r>
            <a:r>
              <a:rPr lang="en-GB" dirty="0" err="1"/>
              <a:t>uneia</a:t>
            </a:r>
            <a:r>
              <a:rPr lang="en-GB" dirty="0"/>
              <a:t> </a:t>
            </a:r>
            <a:r>
              <a:rPr lang="en-GB" dirty="0" err="1"/>
              <a:t>dintre</a:t>
            </a:r>
            <a:r>
              <a:rPr lang="en-GB" dirty="0"/>
              <a:t> </a:t>
            </a:r>
            <a:r>
              <a:rPr lang="en-GB" dirty="0" err="1"/>
              <a:t>laturile</a:t>
            </a:r>
            <a:r>
              <a:rPr lang="en-GB" dirty="0"/>
              <a:t> </a:t>
            </a:r>
            <a:r>
              <a:rPr lang="en-GB" dirty="0" err="1"/>
              <a:t>pătratului</a:t>
            </a:r>
            <a:r>
              <a:rPr lang="en-GB" dirty="0"/>
              <a:t> (</a:t>
            </a:r>
            <a:r>
              <a:rPr lang="en-GB" dirty="0" err="1"/>
              <a:t>adică</a:t>
            </a:r>
            <a:r>
              <a:rPr lang="en-GB" dirty="0"/>
              <a:t> 3 </a:t>
            </a:r>
            <a:r>
              <a:rPr lang="en-GB" dirty="0" err="1"/>
              <a:t>în</a:t>
            </a:r>
            <a:r>
              <a:rPr lang="en-GB" dirty="0"/>
              <a:t> </a:t>
            </a:r>
            <a:r>
              <a:rPr lang="en-GB" dirty="0" err="1"/>
              <a:t>exemplul</a:t>
            </a:r>
            <a:r>
              <a:rPr lang="en-GB" dirty="0"/>
              <a:t> de </a:t>
            </a:r>
            <a:r>
              <a:rPr lang="en-GB" dirty="0" err="1"/>
              <a:t>mai</a:t>
            </a:r>
            <a:r>
              <a:rPr lang="en-GB" dirty="0"/>
              <a:t> sus), </a:t>
            </a:r>
            <a:r>
              <a:rPr lang="en-GB" dirty="0" err="1"/>
              <a:t>dar</a:t>
            </a:r>
            <a:r>
              <a:rPr lang="en-GB" dirty="0"/>
              <a:t> </a:t>
            </a:r>
            <a:r>
              <a:rPr lang="en-GB" dirty="0" err="1"/>
              <a:t>numerele</a:t>
            </a:r>
            <a:r>
              <a:rPr lang="en-GB" dirty="0"/>
              <a:t> sunt </a:t>
            </a:r>
            <a:r>
              <a:rPr lang="en-GB" dirty="0" err="1"/>
              <a:t>aranjate</a:t>
            </a:r>
            <a:r>
              <a:rPr lang="en-GB" dirty="0"/>
              <a:t> </a:t>
            </a:r>
            <a:r>
              <a:rPr lang="en-GB" dirty="0" err="1"/>
              <a:t>astfel</a:t>
            </a:r>
            <a:r>
              <a:rPr lang="en-GB" dirty="0"/>
              <a:t> </a:t>
            </a:r>
            <a:r>
              <a:rPr lang="en-GB" dirty="0" err="1"/>
              <a:t>încât</a:t>
            </a:r>
            <a:r>
              <a:rPr lang="en-GB" dirty="0"/>
              <a:t> </a:t>
            </a:r>
            <a:r>
              <a:rPr lang="en-GB" dirty="0" err="1"/>
              <a:t>nici</a:t>
            </a:r>
            <a:r>
              <a:rPr lang="en-GB" dirty="0"/>
              <a:t> un </a:t>
            </a:r>
            <a:r>
              <a:rPr lang="en-GB" dirty="0" err="1"/>
              <a:t>rând</a:t>
            </a:r>
            <a:r>
              <a:rPr lang="en-GB" dirty="0"/>
              <a:t> </a:t>
            </a:r>
            <a:r>
              <a:rPr lang="en-GB" dirty="0" err="1"/>
              <a:t>sau</a:t>
            </a:r>
            <a:r>
              <a:rPr lang="en-GB" dirty="0"/>
              <a:t> </a:t>
            </a:r>
            <a:r>
              <a:rPr lang="en-GB" dirty="0" err="1"/>
              <a:t>coloană</a:t>
            </a:r>
            <a:r>
              <a:rPr lang="en-GB" dirty="0"/>
              <a:t> </a:t>
            </a:r>
            <a:r>
              <a:rPr lang="en-GB" dirty="0" err="1"/>
              <a:t>să</a:t>
            </a:r>
            <a:r>
              <a:rPr lang="en-GB" dirty="0"/>
              <a:t> nu </a:t>
            </a:r>
            <a:r>
              <a:rPr lang="en-GB" dirty="0" err="1"/>
              <a:t>conțină</a:t>
            </a:r>
            <a:r>
              <a:rPr lang="en-GB" dirty="0"/>
              <a:t> </a:t>
            </a:r>
            <a:r>
              <a:rPr lang="en-GB" dirty="0" err="1"/>
              <a:t>același</a:t>
            </a:r>
            <a:r>
              <a:rPr lang="en-GB" dirty="0"/>
              <a:t> </a:t>
            </a:r>
            <a:r>
              <a:rPr lang="en-GB" dirty="0" err="1"/>
              <a:t>număr</a:t>
            </a:r>
            <a:r>
              <a:rPr lang="en-GB" dirty="0"/>
              <a:t> </a:t>
            </a:r>
            <a:r>
              <a:rPr lang="en-GB" dirty="0" err="1"/>
              <a:t>decât</a:t>
            </a:r>
            <a:r>
              <a:rPr lang="en-GB" dirty="0"/>
              <a:t> o </a:t>
            </a:r>
            <a:r>
              <a:rPr lang="en-GB" dirty="0" err="1"/>
              <a:t>dată</a:t>
            </a:r>
            <a:r>
              <a:rPr lang="en-GB" dirty="0"/>
              <a:t>.</a:t>
            </a:r>
          </a:p>
        </p:txBody>
      </p:sp>
      <p:sp>
        <p:nvSpPr>
          <p:cNvPr id="4" name="Slide Number Placeholder 3"/>
          <p:cNvSpPr>
            <a:spLocks noGrp="1"/>
          </p:cNvSpPr>
          <p:nvPr>
            <p:ph type="sldNum" sz="quarter" idx="10"/>
          </p:nvPr>
        </p:nvSpPr>
        <p:spPr/>
        <p:txBody>
          <a:bodyPr/>
          <a:lstStyle/>
          <a:p>
            <a:fld id="{F137C5FD-3FDE-BA4F-8F79-D41BDCD5AC82}"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137C5FD-3FDE-BA4F-8F79-D41BDCD5AC8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sz="1200" kern="1200" dirty="0">
                <a:solidFill>
                  <a:schemeClr val="tx1"/>
                </a:solidFill>
                <a:effectLst/>
                <a:latin typeface="+mn-lt"/>
                <a:ea typeface="+mn-ea"/>
                <a:cs typeface="+mn-cs"/>
              </a:rPr>
              <a:t>Literatura chineză, care datează încă din 2800 î.Hr. (unii spun că 640 î.Hr.), spune „Legenda lui </a:t>
            </a:r>
            <a:r>
              <a:rPr lang="ro-RO" sz="1200" kern="1200" dirty="0" err="1">
                <a:solidFill>
                  <a:schemeClr val="tx1"/>
                </a:solidFill>
                <a:effectLst/>
                <a:latin typeface="+mn-lt"/>
                <a:ea typeface="+mn-ea"/>
                <a:cs typeface="+mn-cs"/>
              </a:rPr>
              <a:t>Lo</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Shu</a:t>
            </a:r>
            <a:r>
              <a:rPr lang="ro-RO" sz="1200" kern="1200" dirty="0">
                <a:solidFill>
                  <a:schemeClr val="tx1"/>
                </a:solidFill>
                <a:effectLst/>
                <a:latin typeface="+mn-lt"/>
                <a:ea typeface="+mn-ea"/>
                <a:cs typeface="+mn-cs"/>
              </a:rPr>
              <a:t>” sau „Ghemul râului </a:t>
            </a:r>
            <a:r>
              <a:rPr lang="ro-RO" sz="1200" kern="1200" dirty="0" err="1">
                <a:solidFill>
                  <a:schemeClr val="tx1"/>
                </a:solidFill>
                <a:effectLst/>
                <a:latin typeface="+mn-lt"/>
                <a:ea typeface="+mn-ea"/>
                <a:cs typeface="+mn-cs"/>
              </a:rPr>
              <a:t>Lo</a:t>
            </a:r>
            <a:r>
              <a:rPr lang="ro-RO" sz="1200" kern="1200" dirty="0">
                <a:solidFill>
                  <a:schemeClr val="tx1"/>
                </a:solidFill>
                <a:effectLst/>
                <a:latin typeface="+mn-lt"/>
                <a:ea typeface="+mn-ea"/>
                <a:cs typeface="+mn-cs"/>
              </a:rPr>
              <a:t>”. În China antică a avut loc un mare inundație. Oamenii au încercat să ofere un sacrificiu dumnezeului fluviului unuia dintre râurile inundabile, râul </a:t>
            </a:r>
            <a:r>
              <a:rPr lang="ro-RO" sz="1200" kern="1200" dirty="0" err="1">
                <a:solidFill>
                  <a:schemeClr val="tx1"/>
                </a:solidFill>
                <a:effectLst/>
                <a:latin typeface="+mn-lt"/>
                <a:ea typeface="+mn-ea"/>
                <a:cs typeface="+mn-cs"/>
              </a:rPr>
              <a:t>Lo</a:t>
            </a:r>
            <a:r>
              <a:rPr lang="ro-RO" sz="1200" kern="1200" dirty="0">
                <a:solidFill>
                  <a:schemeClr val="tx1"/>
                </a:solidFill>
                <a:effectLst/>
                <a:latin typeface="+mn-lt"/>
                <a:ea typeface="+mn-ea"/>
                <a:cs typeface="+mn-cs"/>
              </a:rPr>
              <a:t>, pentru a-i calma mânia. Apoi, a apărut din apă o broască țestoasă cu un model matematic pe cochilie, care în acele timpuri era considerată a fi un semn foarte bun. Mai este cunoscut sub numele de </a:t>
            </a:r>
            <a:r>
              <a:rPr lang="ro-RO" sz="1200" kern="1200" dirty="0" err="1">
                <a:solidFill>
                  <a:schemeClr val="tx1"/>
                </a:solidFill>
                <a:effectLst/>
                <a:latin typeface="+mn-lt"/>
                <a:ea typeface="+mn-ea"/>
                <a:cs typeface="+mn-cs"/>
              </a:rPr>
              <a:t>laxmi</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yantra</a:t>
            </a:r>
            <a:r>
              <a:rPr lang="ro-RO" sz="1200" kern="1200" dirty="0">
                <a:solidFill>
                  <a:schemeClr val="tx1"/>
                </a:solidFill>
                <a:effectLst/>
                <a:latin typeface="+mn-lt"/>
                <a:ea typeface="+mn-ea"/>
                <a:cs typeface="+mn-cs"/>
              </a:rPr>
              <a:t> în India. Acest pătrat este remarcabil deoarece fiecare rând orizontal, vertical și diagonal are suma 15. Cincisprezece este numărul de zile dintre luna nouă și luna plină. Numărul cinci a fost foarte apreciat în China antică, iar acest pătrat magic conținea numărul cinci în centrul grilei </a:t>
            </a:r>
            <a:r>
              <a:rPr lang="ro-RO" sz="1200" kern="1200" dirty="0" err="1">
                <a:solidFill>
                  <a:schemeClr val="tx1"/>
                </a:solidFill>
                <a:effectLst/>
                <a:latin typeface="+mn-lt"/>
                <a:ea typeface="+mn-ea"/>
                <a:cs typeface="+mn-cs"/>
              </a:rPr>
              <a:t>Lo</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Shu</a:t>
            </a:r>
            <a:r>
              <a:rPr lang="ro-RO" sz="1200" kern="1200" dirty="0">
                <a:solidFill>
                  <a:schemeClr val="tx1"/>
                </a:solidFill>
                <a:effectLst/>
                <a:latin typeface="+mn-lt"/>
                <a:ea typeface="+mn-ea"/>
                <a:cs typeface="+mn-cs"/>
              </a:rPr>
              <a:t>.</a:t>
            </a:r>
          </a:p>
          <a:p>
            <a:r>
              <a:rPr lang="ro-RO" sz="1200" kern="1200" dirty="0">
                <a:solidFill>
                  <a:schemeClr val="tx1"/>
                </a:solidFill>
                <a:effectLst/>
                <a:latin typeface="+mn-lt"/>
                <a:ea typeface="+mn-ea"/>
                <a:cs typeface="+mn-cs"/>
              </a:rPr>
              <a:t> </a:t>
            </a:r>
          </a:p>
          <a:p>
            <a:r>
              <a:rPr lang="ro-RO" sz="1200" kern="1200" dirty="0">
                <a:solidFill>
                  <a:schemeClr val="tx1"/>
                </a:solidFill>
                <a:effectLst/>
                <a:latin typeface="+mn-lt"/>
                <a:ea typeface="+mn-ea"/>
                <a:cs typeface="+mn-cs"/>
              </a:rPr>
              <a:t>© Teresa Robertson</a:t>
            </a:r>
          </a:p>
        </p:txBody>
      </p:sp>
      <p:sp>
        <p:nvSpPr>
          <p:cNvPr id="4" name="Slide Number Placeholder 3"/>
          <p:cNvSpPr>
            <a:spLocks noGrp="1"/>
          </p:cNvSpPr>
          <p:nvPr>
            <p:ph type="sldNum" sz="quarter" idx="10"/>
          </p:nvPr>
        </p:nvSpPr>
        <p:spPr/>
        <p:txBody>
          <a:bodyPr/>
          <a:lstStyle/>
          <a:p>
            <a:fld id="{F137C5FD-3FDE-BA4F-8F79-D41BDCD5AC82}" type="slidenum">
              <a:rPr lang="en-US" smtClean="0"/>
              <a:pPr/>
              <a:t>2</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dirty="0" err="1"/>
              <a:t>Uitați-vă</a:t>
            </a:r>
            <a:r>
              <a:rPr lang="en-US" dirty="0"/>
              <a:t> la </a:t>
            </a:r>
            <a:r>
              <a:rPr lang="en-US" dirty="0" err="1"/>
              <a:t>propriul</a:t>
            </a:r>
            <a:r>
              <a:rPr lang="en-US" dirty="0"/>
              <a:t> </a:t>
            </a:r>
            <a:r>
              <a:rPr lang="en-US" dirty="0" err="1"/>
              <a:t>orar</a:t>
            </a:r>
            <a:r>
              <a:rPr lang="en-US" dirty="0"/>
              <a:t>. </a:t>
            </a:r>
            <a:r>
              <a:rPr lang="en-US" dirty="0" err="1"/>
              <a:t>Remarcați</a:t>
            </a:r>
            <a:r>
              <a:rPr lang="en-US" dirty="0"/>
              <a:t> </a:t>
            </a:r>
            <a:r>
              <a:rPr lang="en-US" dirty="0" err="1"/>
              <a:t>că</a:t>
            </a:r>
            <a:r>
              <a:rPr lang="en-US" dirty="0"/>
              <a:t> </a:t>
            </a:r>
            <a:r>
              <a:rPr lang="en-US" dirty="0" err="1"/>
              <a:t>funcționează</a:t>
            </a:r>
            <a:r>
              <a:rPr lang="en-US" dirty="0"/>
              <a:t> ca un </a:t>
            </a:r>
            <a:r>
              <a:rPr lang="en-US" dirty="0" err="1"/>
              <a:t>pătrat</a:t>
            </a:r>
            <a:r>
              <a:rPr lang="en-US" dirty="0"/>
              <a:t> </a:t>
            </a:r>
            <a:r>
              <a:rPr lang="en-US" dirty="0" err="1"/>
              <a:t>latin</a:t>
            </a:r>
            <a:r>
              <a:rPr lang="en-US" dirty="0"/>
              <a:t> (cu </a:t>
            </a:r>
            <a:r>
              <a:rPr lang="en-US" dirty="0" err="1"/>
              <a:t>fiecare</a:t>
            </a:r>
            <a:r>
              <a:rPr lang="en-US" dirty="0"/>
              <a:t> </a:t>
            </a:r>
            <a:r>
              <a:rPr lang="en-US" dirty="0" err="1"/>
              <a:t>disciplină</a:t>
            </a:r>
            <a:r>
              <a:rPr lang="en-US" dirty="0"/>
              <a:t> </a:t>
            </a:r>
            <a:r>
              <a:rPr lang="en-US" dirty="0" err="1"/>
              <a:t>apărând</a:t>
            </a:r>
            <a:r>
              <a:rPr lang="en-US" dirty="0"/>
              <a:t> o </a:t>
            </a:r>
            <a:r>
              <a:rPr lang="en-US" dirty="0" err="1"/>
              <a:t>singură</a:t>
            </a:r>
            <a:r>
              <a:rPr lang="en-US" dirty="0"/>
              <a:t> </a:t>
            </a:r>
            <a:r>
              <a:rPr lang="en-US" dirty="0" err="1"/>
              <a:t>dată</a:t>
            </a:r>
            <a:r>
              <a:rPr lang="en-US" dirty="0"/>
              <a:t> </a:t>
            </a:r>
            <a:r>
              <a:rPr lang="en-US" dirty="0" err="1"/>
              <a:t>într</a:t>
            </a:r>
            <a:r>
              <a:rPr lang="en-US" dirty="0"/>
              <a:t>-un interval </a:t>
            </a:r>
            <a:r>
              <a:rPr lang="en-US" dirty="0" err="1"/>
              <a:t>orar</a:t>
            </a:r>
            <a:r>
              <a:rPr lang="en-US" dirty="0"/>
              <a:t> al </a:t>
            </a:r>
            <a:r>
              <a:rPr lang="en-US" dirty="0" err="1"/>
              <a:t>unei</a:t>
            </a:r>
            <a:r>
              <a:rPr lang="en-US" dirty="0"/>
              <a:t> </a:t>
            </a:r>
            <a:r>
              <a:rPr lang="en-US" dirty="0" err="1"/>
              <a:t>zile</a:t>
            </a:r>
            <a:r>
              <a:rPr lang="en-US" dirty="0"/>
              <a:t>).</a:t>
            </a:r>
            <a:endParaRPr lang="ro-RO" dirty="0"/>
          </a:p>
          <a:p>
            <a:r>
              <a:rPr lang="ro-RO" sz="1200" b="1" i="1" dirty="0"/>
              <a:t>Ce ar mai putea fi planificat astfel?</a:t>
            </a:r>
            <a:endParaRPr lang="en-US" sz="1200" b="1" i="1"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24</a:t>
            </a:fld>
            <a:endParaRPr lang="en-US"/>
          </a:p>
        </p:txBody>
      </p:sp>
    </p:spTree>
    <p:extLst>
      <p:ext uri="{BB962C8B-B14F-4D97-AF65-F5344CB8AC3E}">
        <p14:creationId xmlns:p14="http://schemas.microsoft.com/office/powerpoint/2010/main" val="2468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baseline="0" dirty="0"/>
              <a:t>Sudoku</a:t>
            </a:r>
            <a:r>
              <a:rPr lang="ro-RO" baseline="0" dirty="0"/>
              <a:t> este un pătrat latin </a:t>
            </a:r>
            <a:r>
              <a:rPr lang="en-US" baseline="0" dirty="0"/>
              <a:t>9x9. </a:t>
            </a:r>
            <a:r>
              <a:rPr lang="ro-RO" baseline="0" dirty="0"/>
              <a:t>Unele </a:t>
            </a:r>
            <a:r>
              <a:rPr lang="en-US" baseline="0" dirty="0"/>
              <a:t>Sudoku</a:t>
            </a:r>
            <a:r>
              <a:rPr lang="ro-RO" baseline="0" dirty="0"/>
              <a:t> pot fi construite din pătrate magice</a:t>
            </a:r>
            <a:r>
              <a:rPr lang="en-US" baseline="0" dirty="0"/>
              <a:t>: http://www.sachsentext.de/en/node/825 </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25</a:t>
            </a:fld>
            <a:endParaRPr lang="en-US"/>
          </a:p>
        </p:txBody>
      </p:sp>
    </p:spTree>
    <p:extLst>
      <p:ext uri="{BB962C8B-B14F-4D97-AF65-F5344CB8AC3E}">
        <p14:creationId xmlns:p14="http://schemas.microsoft.com/office/powerpoint/2010/main" val="1308663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dirty="0"/>
              <a:t>Ce se întâmplă dacă adăugăm 1 la 2-ul din 12? Sau dacă adăugăm 1 la 6-ul din 16?</a:t>
            </a:r>
            <a:endParaRPr lang="en-US" sz="1200" dirty="0"/>
          </a:p>
          <a:p>
            <a:r>
              <a:rPr lang="ro-RO" dirty="0"/>
              <a:t>Aceasta se numește „rădăcină numerică”, obținută prin suma celor două (sau mai multe) cifre dintr-un număr, succesiv, până se ajunge la doar o cifră.</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26</a:t>
            </a:fld>
            <a:endParaRPr lang="en-US"/>
          </a:p>
        </p:txBody>
      </p:sp>
    </p:spTree>
    <p:extLst>
      <p:ext uri="{BB962C8B-B14F-4D97-AF65-F5344CB8AC3E}">
        <p14:creationId xmlns:p14="http://schemas.microsoft.com/office/powerpoint/2010/main" val="49300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Ce secvențe de numere și algoritmi pot observa elevii</a:t>
            </a:r>
            <a:r>
              <a:rPr lang="en-US" baseline="0" dirty="0"/>
              <a:t>?</a:t>
            </a:r>
            <a:endParaRPr lang="en-US" dirty="0"/>
          </a:p>
          <a:p>
            <a:endParaRPr lang="en-US" dirty="0"/>
          </a:p>
          <a:p>
            <a:r>
              <a:rPr lang="ro-RO" dirty="0"/>
              <a:t>Primul rând și prima coloană conțin cifre succesive de la 1 la 8</a:t>
            </a:r>
          </a:p>
          <a:p>
            <a:r>
              <a:rPr lang="en-US" dirty="0"/>
              <a:t>Al </a:t>
            </a:r>
            <a:r>
              <a:rPr lang="en-US" dirty="0" err="1"/>
              <a:t>optulea</a:t>
            </a:r>
            <a:r>
              <a:rPr lang="en-US" dirty="0"/>
              <a:t> </a:t>
            </a:r>
            <a:r>
              <a:rPr lang="en-US" dirty="0" err="1"/>
              <a:t>rând</a:t>
            </a:r>
            <a:r>
              <a:rPr lang="en-US" dirty="0"/>
              <a:t> </a:t>
            </a:r>
            <a:r>
              <a:rPr lang="en-US" dirty="0" err="1"/>
              <a:t>și</a:t>
            </a:r>
            <a:r>
              <a:rPr lang="en-US" dirty="0"/>
              <a:t> </a:t>
            </a:r>
            <a:r>
              <a:rPr lang="en-US" dirty="0" err="1"/>
              <a:t>coloană</a:t>
            </a:r>
            <a:r>
              <a:rPr lang="en-US" dirty="0"/>
              <a:t> </a:t>
            </a:r>
            <a:r>
              <a:rPr lang="ro-RO" dirty="0"/>
              <a:t>sunt</a:t>
            </a:r>
            <a:r>
              <a:rPr lang="en-US" dirty="0"/>
              <a:t> invers</a:t>
            </a:r>
            <a:r>
              <a:rPr lang="ro-RO" dirty="0" err="1"/>
              <a:t>ul</a:t>
            </a:r>
            <a:r>
              <a:rPr lang="en-US" dirty="0"/>
              <a:t> </a:t>
            </a:r>
            <a:r>
              <a:rPr lang="en-US" dirty="0" err="1"/>
              <a:t>primului</a:t>
            </a:r>
            <a:r>
              <a:rPr lang="en-US" dirty="0"/>
              <a:t> </a:t>
            </a:r>
            <a:r>
              <a:rPr lang="en-US" dirty="0" err="1"/>
              <a:t>rând</a:t>
            </a:r>
            <a:r>
              <a:rPr lang="ro-RO" dirty="0"/>
              <a:t>, respectiv</a:t>
            </a:r>
            <a:r>
              <a:rPr lang="en-US" dirty="0"/>
              <a:t> </a:t>
            </a:r>
            <a:r>
              <a:rPr lang="en-US" dirty="0" err="1"/>
              <a:t>coloane</a:t>
            </a:r>
            <a:endParaRPr lang="ro-RO" dirty="0"/>
          </a:p>
          <a:p>
            <a:r>
              <a:rPr lang="en-US" dirty="0"/>
              <a:t>Al </a:t>
            </a:r>
            <a:r>
              <a:rPr lang="en-US" dirty="0" err="1"/>
              <a:t>doilea</a:t>
            </a:r>
            <a:r>
              <a:rPr lang="en-US" dirty="0"/>
              <a:t> </a:t>
            </a:r>
            <a:r>
              <a:rPr lang="en-US" dirty="0" err="1"/>
              <a:t>rând</a:t>
            </a:r>
            <a:r>
              <a:rPr lang="en-US" dirty="0"/>
              <a:t> (</a:t>
            </a:r>
            <a:r>
              <a:rPr lang="en-US" dirty="0" err="1"/>
              <a:t>și</a:t>
            </a:r>
            <a:r>
              <a:rPr lang="en-US" dirty="0"/>
              <a:t> </a:t>
            </a:r>
            <a:r>
              <a:rPr lang="en-US" dirty="0" err="1"/>
              <a:t>coloana</a:t>
            </a:r>
            <a:r>
              <a:rPr lang="en-US" dirty="0"/>
              <a:t>) </a:t>
            </a:r>
            <a:r>
              <a:rPr lang="ro-RO" dirty="0"/>
              <a:t>conține numerele pare</a:t>
            </a:r>
            <a:r>
              <a:rPr lang="en-US" dirty="0"/>
              <a:t> 2, 4, 6, 8 </a:t>
            </a:r>
            <a:r>
              <a:rPr lang="en-US" dirty="0" err="1"/>
              <a:t>și</a:t>
            </a:r>
            <a:r>
              <a:rPr lang="en-US" dirty="0"/>
              <a:t> </a:t>
            </a:r>
            <a:r>
              <a:rPr lang="en-US" dirty="0" err="1"/>
              <a:t>apoi</a:t>
            </a:r>
            <a:r>
              <a:rPr lang="en-US" dirty="0"/>
              <a:t> </a:t>
            </a:r>
            <a:r>
              <a:rPr lang="en-US" dirty="0" err="1"/>
              <a:t>numerele</a:t>
            </a:r>
            <a:r>
              <a:rPr lang="en-US" dirty="0"/>
              <a:t> </a:t>
            </a:r>
            <a:r>
              <a:rPr lang="en-US" dirty="0" err="1"/>
              <a:t>impare</a:t>
            </a:r>
            <a:r>
              <a:rPr lang="en-US" dirty="0"/>
              <a:t> 1, 3, 5, 7.</a:t>
            </a:r>
          </a:p>
          <a:p>
            <a:r>
              <a:rPr lang="en-US" dirty="0"/>
              <a:t>Al </a:t>
            </a:r>
            <a:r>
              <a:rPr lang="en-US" dirty="0" err="1"/>
              <a:t>șaptelea</a:t>
            </a:r>
            <a:r>
              <a:rPr lang="en-US" dirty="0"/>
              <a:t> </a:t>
            </a:r>
            <a:r>
              <a:rPr lang="en-US" dirty="0" err="1"/>
              <a:t>rând</a:t>
            </a:r>
            <a:r>
              <a:rPr lang="en-US" dirty="0"/>
              <a:t> (</a:t>
            </a:r>
            <a:r>
              <a:rPr lang="en-US" dirty="0" err="1"/>
              <a:t>și</a:t>
            </a:r>
            <a:r>
              <a:rPr lang="en-US" dirty="0"/>
              <a:t> </a:t>
            </a:r>
            <a:r>
              <a:rPr lang="en-US" dirty="0" err="1"/>
              <a:t>coloana</a:t>
            </a:r>
            <a:r>
              <a:rPr lang="en-US" dirty="0"/>
              <a:t>) </a:t>
            </a:r>
            <a:r>
              <a:rPr lang="en-US" dirty="0" err="1"/>
              <a:t>este</a:t>
            </a:r>
            <a:r>
              <a:rPr lang="en-US" dirty="0"/>
              <a:t> invers</a:t>
            </a:r>
            <a:r>
              <a:rPr lang="ro-RO" dirty="0" err="1"/>
              <a:t>ul</a:t>
            </a:r>
            <a:r>
              <a:rPr lang="en-US" dirty="0"/>
              <a:t> </a:t>
            </a:r>
            <a:r>
              <a:rPr lang="en-US" dirty="0" err="1"/>
              <a:t>celui</a:t>
            </a:r>
            <a:r>
              <a:rPr lang="en-US" dirty="0"/>
              <a:t> de-al </a:t>
            </a:r>
            <a:r>
              <a:rPr lang="en-US" dirty="0" err="1"/>
              <a:t>doilea</a:t>
            </a:r>
            <a:r>
              <a:rPr lang="en-US" dirty="0"/>
              <a:t> </a:t>
            </a:r>
            <a:r>
              <a:rPr lang="en-US" dirty="0" err="1"/>
              <a:t>rând</a:t>
            </a:r>
            <a:r>
              <a:rPr lang="en-US" dirty="0"/>
              <a:t> (</a:t>
            </a:r>
            <a:r>
              <a:rPr lang="en-US" dirty="0" err="1"/>
              <a:t>și</a:t>
            </a:r>
            <a:r>
              <a:rPr lang="en-US" dirty="0"/>
              <a:t> a </a:t>
            </a:r>
            <a:r>
              <a:rPr lang="en-US" dirty="0" err="1"/>
              <a:t>coloanei</a:t>
            </a:r>
            <a:r>
              <a:rPr lang="en-US" dirty="0"/>
              <a:t>).</a:t>
            </a:r>
          </a:p>
          <a:p>
            <a:r>
              <a:rPr lang="en-US" dirty="0"/>
              <a:t>Al </a:t>
            </a:r>
            <a:r>
              <a:rPr lang="en-US" dirty="0" err="1"/>
              <a:t>treilea</a:t>
            </a:r>
            <a:r>
              <a:rPr lang="en-US" dirty="0"/>
              <a:t> </a:t>
            </a:r>
            <a:r>
              <a:rPr lang="en-US" dirty="0" err="1"/>
              <a:t>rând</a:t>
            </a:r>
            <a:r>
              <a:rPr lang="en-US" dirty="0"/>
              <a:t> </a:t>
            </a:r>
            <a:r>
              <a:rPr lang="en-US" dirty="0" err="1"/>
              <a:t>și</a:t>
            </a:r>
            <a:r>
              <a:rPr lang="en-US" dirty="0"/>
              <a:t> </a:t>
            </a:r>
            <a:r>
              <a:rPr lang="en-US" dirty="0" err="1"/>
              <a:t>coloană</a:t>
            </a:r>
            <a:r>
              <a:rPr lang="en-US" dirty="0"/>
              <a:t> </a:t>
            </a:r>
            <a:r>
              <a:rPr lang="ro-RO" dirty="0"/>
              <a:t>merge din trei </a:t>
            </a:r>
            <a:r>
              <a:rPr lang="en-US" dirty="0" err="1"/>
              <a:t>în</a:t>
            </a:r>
            <a:r>
              <a:rPr lang="en-US" dirty="0"/>
              <a:t> </a:t>
            </a:r>
            <a:r>
              <a:rPr lang="en-US" dirty="0" err="1"/>
              <a:t>trei</a:t>
            </a:r>
            <a:r>
              <a:rPr lang="en-US" dirty="0"/>
              <a:t>: 3, 6, 9, 3, 6, 9.</a:t>
            </a:r>
          </a:p>
          <a:p>
            <a:r>
              <a:rPr lang="en-US" dirty="0"/>
              <a:t>Al </a:t>
            </a:r>
            <a:r>
              <a:rPr lang="en-US" dirty="0" err="1"/>
              <a:t>șaselea</a:t>
            </a:r>
            <a:r>
              <a:rPr lang="en-US" dirty="0"/>
              <a:t> </a:t>
            </a:r>
            <a:r>
              <a:rPr lang="en-US" dirty="0" err="1"/>
              <a:t>rând</a:t>
            </a:r>
            <a:r>
              <a:rPr lang="en-US" dirty="0"/>
              <a:t> </a:t>
            </a:r>
            <a:r>
              <a:rPr lang="en-US" dirty="0" err="1"/>
              <a:t>și</a:t>
            </a:r>
            <a:r>
              <a:rPr lang="en-US" dirty="0"/>
              <a:t> </a:t>
            </a:r>
            <a:r>
              <a:rPr lang="en-US" dirty="0" err="1"/>
              <a:t>coloana</a:t>
            </a:r>
            <a:r>
              <a:rPr lang="en-US" dirty="0"/>
              <a:t> </a:t>
            </a:r>
            <a:r>
              <a:rPr lang="en-US" dirty="0" err="1"/>
              <a:t>este</a:t>
            </a:r>
            <a:r>
              <a:rPr lang="en-US" dirty="0"/>
              <a:t> invers</a:t>
            </a:r>
            <a:r>
              <a:rPr lang="ro-RO" dirty="0" err="1"/>
              <a:t>ul</a:t>
            </a:r>
            <a:r>
              <a:rPr lang="en-US" dirty="0"/>
              <a:t> </a:t>
            </a:r>
            <a:r>
              <a:rPr lang="en-US" dirty="0" err="1"/>
              <a:t>celui</a:t>
            </a:r>
            <a:r>
              <a:rPr lang="en-US" dirty="0"/>
              <a:t> de-al </a:t>
            </a:r>
            <a:r>
              <a:rPr lang="en-US" dirty="0" err="1"/>
              <a:t>treilea</a:t>
            </a:r>
            <a:r>
              <a:rPr lang="en-US" dirty="0"/>
              <a:t> </a:t>
            </a:r>
            <a:r>
              <a:rPr lang="en-US" dirty="0" err="1"/>
              <a:t>rând</a:t>
            </a:r>
            <a:r>
              <a:rPr lang="ro-RO" dirty="0"/>
              <a:t>, respectiv</a:t>
            </a:r>
            <a:r>
              <a:rPr lang="en-US" dirty="0"/>
              <a:t> </a:t>
            </a:r>
            <a:r>
              <a:rPr lang="en-US" dirty="0" err="1"/>
              <a:t>coloan</a:t>
            </a:r>
            <a:r>
              <a:rPr lang="ro-RO" dirty="0"/>
              <a:t>ă</a:t>
            </a:r>
            <a:r>
              <a:rPr lang="en-US" dirty="0"/>
              <a:t>.</a:t>
            </a:r>
          </a:p>
          <a:p>
            <a:r>
              <a:rPr lang="en-US" dirty="0" err="1"/>
              <a:t>Cel</a:t>
            </a:r>
            <a:r>
              <a:rPr lang="en-US" dirty="0"/>
              <a:t> de-al </a:t>
            </a:r>
            <a:r>
              <a:rPr lang="en-US" dirty="0" err="1"/>
              <a:t>patrulea</a:t>
            </a:r>
            <a:r>
              <a:rPr lang="en-US" dirty="0"/>
              <a:t> </a:t>
            </a:r>
            <a:r>
              <a:rPr lang="en-US" dirty="0" err="1"/>
              <a:t>rând</a:t>
            </a:r>
            <a:r>
              <a:rPr lang="en-US" dirty="0"/>
              <a:t> </a:t>
            </a:r>
            <a:r>
              <a:rPr lang="en-US" dirty="0" err="1"/>
              <a:t>și</a:t>
            </a:r>
            <a:r>
              <a:rPr lang="en-US" dirty="0"/>
              <a:t> </a:t>
            </a:r>
            <a:r>
              <a:rPr lang="en-US" dirty="0" err="1"/>
              <a:t>coloană</a:t>
            </a:r>
            <a:r>
              <a:rPr lang="en-US" dirty="0"/>
              <a:t> are un model de </a:t>
            </a:r>
            <a:r>
              <a:rPr lang="en-US" dirty="0" err="1"/>
              <a:t>două</a:t>
            </a:r>
            <a:r>
              <a:rPr lang="en-US" dirty="0"/>
              <a:t> </a:t>
            </a:r>
            <a:r>
              <a:rPr lang="en-US" dirty="0" err="1"/>
              <a:t>numere</a:t>
            </a:r>
            <a:r>
              <a:rPr lang="ro-RO" dirty="0"/>
              <a:t> pare</a:t>
            </a:r>
            <a:r>
              <a:rPr lang="en-US" dirty="0"/>
              <a:t> </a:t>
            </a:r>
            <a:r>
              <a:rPr lang="en-US" dirty="0" err="1"/>
              <a:t>ascendente</a:t>
            </a:r>
            <a:r>
              <a:rPr lang="en-US" dirty="0"/>
              <a:t>, care </a:t>
            </a:r>
            <a:r>
              <a:rPr lang="ro-RO" dirty="0"/>
              <a:t>a</a:t>
            </a:r>
            <a:r>
              <a:rPr lang="en-US" dirty="0" err="1"/>
              <a:t>lternează</a:t>
            </a:r>
            <a:r>
              <a:rPr lang="en-US" dirty="0"/>
              <a:t> cu </a:t>
            </a:r>
            <a:r>
              <a:rPr lang="en-US" dirty="0" err="1"/>
              <a:t>numere</a:t>
            </a:r>
            <a:r>
              <a:rPr lang="en-US" dirty="0"/>
              <a:t> </a:t>
            </a:r>
            <a:r>
              <a:rPr lang="en-US" dirty="0" err="1"/>
              <a:t>impare</a:t>
            </a:r>
            <a:r>
              <a:rPr lang="en-US" dirty="0"/>
              <a:t> </a:t>
            </a:r>
            <a:r>
              <a:rPr lang="en-US" dirty="0" err="1"/>
              <a:t>ascendente</a:t>
            </a:r>
            <a:endParaRPr lang="en-US" dirty="0"/>
          </a:p>
          <a:p>
            <a:r>
              <a:rPr lang="en-US" dirty="0"/>
              <a:t>Al </a:t>
            </a:r>
            <a:r>
              <a:rPr lang="en-US" dirty="0" err="1"/>
              <a:t>cincilea</a:t>
            </a:r>
            <a:r>
              <a:rPr lang="en-US" dirty="0"/>
              <a:t> </a:t>
            </a:r>
            <a:r>
              <a:rPr lang="en-US" dirty="0" err="1"/>
              <a:t>rând</a:t>
            </a:r>
            <a:r>
              <a:rPr lang="en-US" dirty="0"/>
              <a:t> </a:t>
            </a:r>
            <a:r>
              <a:rPr lang="en-US" dirty="0" err="1"/>
              <a:t>și</a:t>
            </a:r>
            <a:r>
              <a:rPr lang="en-US" dirty="0"/>
              <a:t> </a:t>
            </a:r>
            <a:r>
              <a:rPr lang="en-US" dirty="0" err="1"/>
              <a:t>coloană</a:t>
            </a:r>
            <a:r>
              <a:rPr lang="en-US" dirty="0"/>
              <a:t> </a:t>
            </a:r>
            <a:r>
              <a:rPr lang="ro-RO" dirty="0"/>
              <a:t>sunt reversul </a:t>
            </a:r>
            <a:r>
              <a:rPr lang="en-US" dirty="0" err="1"/>
              <a:t>celui</a:t>
            </a:r>
            <a:r>
              <a:rPr lang="en-US" dirty="0"/>
              <a:t> de-al </a:t>
            </a:r>
            <a:r>
              <a:rPr lang="en-US" dirty="0" err="1"/>
              <a:t>patrulea</a:t>
            </a:r>
            <a:r>
              <a:rPr lang="en-US" dirty="0"/>
              <a:t> </a:t>
            </a:r>
            <a:r>
              <a:rPr lang="en-US" dirty="0" err="1"/>
              <a:t>rând</a:t>
            </a:r>
            <a:r>
              <a:rPr lang="en-US" dirty="0"/>
              <a:t> </a:t>
            </a:r>
            <a:r>
              <a:rPr lang="en-US" dirty="0" err="1"/>
              <a:t>și</a:t>
            </a:r>
            <a:r>
              <a:rPr lang="en-US" dirty="0"/>
              <a:t> </a:t>
            </a:r>
            <a:r>
              <a:rPr lang="en-US" dirty="0" err="1"/>
              <a:t>coloan</a:t>
            </a:r>
            <a:r>
              <a:rPr lang="ro-RO" dirty="0"/>
              <a:t>ă</a:t>
            </a:r>
            <a:r>
              <a:rPr lang="en-US" dirty="0"/>
              <a:t>.</a:t>
            </a:r>
          </a:p>
          <a:p>
            <a:r>
              <a:rPr lang="en-US" dirty="0" err="1"/>
              <a:t>Fiecare</a:t>
            </a:r>
            <a:r>
              <a:rPr lang="en-US" dirty="0"/>
              <a:t> </a:t>
            </a:r>
            <a:r>
              <a:rPr lang="en-US" dirty="0" err="1"/>
              <a:t>diagonală</a:t>
            </a:r>
            <a:r>
              <a:rPr lang="en-US" dirty="0"/>
              <a:t> are </a:t>
            </a:r>
            <a:r>
              <a:rPr lang="en-US" dirty="0" err="1"/>
              <a:t>simetrie</a:t>
            </a:r>
            <a:r>
              <a:rPr lang="en-US" dirty="0"/>
              <a:t> </a:t>
            </a:r>
            <a:r>
              <a:rPr lang="ro-RO" dirty="0"/>
              <a:t>de reflexie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27</a:t>
            </a:fld>
            <a:endParaRPr lang="en-US"/>
          </a:p>
        </p:txBody>
      </p:sp>
    </p:spTree>
    <p:extLst>
      <p:ext uri="{BB962C8B-B14F-4D97-AF65-F5344CB8AC3E}">
        <p14:creationId xmlns:p14="http://schemas.microsoft.com/office/powerpoint/2010/main" val="155678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28</a:t>
            </a:fld>
            <a:endParaRPr lang="en-US"/>
          </a:p>
        </p:txBody>
      </p:sp>
    </p:spTree>
    <p:extLst>
      <p:ext uri="{BB962C8B-B14F-4D97-AF65-F5344CB8AC3E}">
        <p14:creationId xmlns:p14="http://schemas.microsoft.com/office/powerpoint/2010/main" val="29016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29</a:t>
            </a:fld>
            <a:endParaRPr lang="en-US"/>
          </a:p>
        </p:txBody>
      </p:sp>
    </p:spTree>
    <p:extLst>
      <p:ext uri="{BB962C8B-B14F-4D97-AF65-F5344CB8AC3E}">
        <p14:creationId xmlns:p14="http://schemas.microsoft.com/office/powerpoint/2010/main" val="37464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Publicdomainpictures.net</a:t>
            </a:r>
            <a:endParaRPr lang="en-GB" dirty="0"/>
          </a:p>
          <a:p>
            <a:r>
              <a:rPr lang="en-GB" dirty="0"/>
              <a:t>Squares N</a:t>
            </a:r>
            <a:r>
              <a:rPr lang="en-GB" baseline="0" dirty="0"/>
              <a:t> Circles </a:t>
            </a:r>
          </a:p>
          <a:p>
            <a:r>
              <a:rPr lang="en-GB" baseline="0" dirty="0" err="1"/>
              <a:t>Piotr</a:t>
            </a:r>
            <a:r>
              <a:rPr lang="en-GB" baseline="0" dirty="0"/>
              <a:t> </a:t>
            </a:r>
            <a:r>
              <a:rPr lang="en-GB" baseline="0" dirty="0" err="1"/>
              <a:t>Siedlecki</a:t>
            </a:r>
            <a:endParaRPr lang="en-GB" baseline="0" dirty="0"/>
          </a:p>
          <a:p>
            <a:r>
              <a:rPr lang="en-GB" baseline="0" dirty="0"/>
              <a:t>CC0 Public Domain</a:t>
            </a:r>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30</a:t>
            </a:fld>
            <a:endParaRPr lang="en-US"/>
          </a:p>
        </p:txBody>
      </p:sp>
    </p:spTree>
    <p:extLst>
      <p:ext uri="{BB962C8B-B14F-4D97-AF65-F5344CB8AC3E}">
        <p14:creationId xmlns:p14="http://schemas.microsoft.com/office/powerpoint/2010/main" val="2713198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a:t>
            </a:r>
            <a:r>
              <a:rPr lang="ro-RO" dirty="0"/>
              <a:t>ursa</a:t>
            </a:r>
            <a:r>
              <a:rPr lang="en-GB" dirty="0"/>
              <a:t>: </a:t>
            </a:r>
            <a:r>
              <a:rPr lang="en-US" sz="1200" kern="1200" dirty="0" err="1">
                <a:solidFill>
                  <a:schemeClr val="tx1"/>
                </a:solidFill>
                <a:latin typeface="+mn-lt"/>
                <a:ea typeface="+mn-ea"/>
                <a:cs typeface="+mn-cs"/>
              </a:rPr>
              <a:t>Biblioteca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Apostolica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Vaticana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Borgeani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Cinesi</a:t>
            </a:r>
            <a:r>
              <a:rPr lang="en-US" sz="1200" kern="1200" dirty="0">
                <a:solidFill>
                  <a:schemeClr val="tx1"/>
                </a:solidFill>
                <a:latin typeface="+mn-lt"/>
                <a:ea typeface="+mn-ea"/>
                <a:cs typeface="+mn-cs"/>
              </a:rPr>
              <a:t>  397</a:t>
            </a:r>
            <a:endParaRPr lang="en-GB" dirty="0"/>
          </a:p>
          <a:p>
            <a:endParaRPr lang="ro-RO" dirty="0"/>
          </a:p>
          <a:p>
            <a:r>
              <a:rPr lang="en-GB" dirty="0" err="1"/>
              <a:t>Numerele</a:t>
            </a:r>
            <a:r>
              <a:rPr lang="en-GB" dirty="0"/>
              <a:t> </a:t>
            </a:r>
            <a:r>
              <a:rPr lang="en-GB" dirty="0" err="1"/>
              <a:t>impare</a:t>
            </a:r>
            <a:r>
              <a:rPr lang="en-GB" dirty="0"/>
              <a:t> sunt </a:t>
            </a:r>
            <a:r>
              <a:rPr lang="ro-RO" dirty="0"/>
              <a:t>conectate</a:t>
            </a:r>
            <a:r>
              <a:rPr lang="en-GB" dirty="0"/>
              <a:t> </a:t>
            </a:r>
            <a:r>
              <a:rPr lang="en-GB" dirty="0" err="1"/>
              <a:t>într</a:t>
            </a:r>
            <a:r>
              <a:rPr lang="en-GB" dirty="0"/>
              <a:t>-un </a:t>
            </a:r>
            <a:r>
              <a:rPr lang="en-GB" dirty="0" err="1"/>
              <a:t>cerc</a:t>
            </a:r>
            <a:r>
              <a:rPr lang="en-GB" dirty="0"/>
              <a:t>, </a:t>
            </a:r>
            <a:r>
              <a:rPr lang="en-GB" dirty="0" err="1"/>
              <a:t>simbolul</a:t>
            </a:r>
            <a:r>
              <a:rPr lang="en-GB" dirty="0"/>
              <a:t> </a:t>
            </a:r>
            <a:r>
              <a:rPr lang="ro-RO" dirty="0"/>
              <a:t>Raiului</a:t>
            </a:r>
            <a:r>
              <a:rPr lang="en-GB" dirty="0"/>
              <a:t>.</a:t>
            </a:r>
          </a:p>
          <a:p>
            <a:endParaRPr lang="en-GB" dirty="0"/>
          </a:p>
          <a:p>
            <a:r>
              <a:rPr lang="en-GB" dirty="0" err="1"/>
              <a:t>Numerele</a:t>
            </a:r>
            <a:r>
              <a:rPr lang="en-GB" dirty="0"/>
              <a:t> </a:t>
            </a:r>
            <a:r>
              <a:rPr lang="ro-RO" dirty="0"/>
              <a:t>pare</a:t>
            </a:r>
            <a:r>
              <a:rPr lang="en-GB" dirty="0"/>
              <a:t> </a:t>
            </a:r>
            <a:r>
              <a:rPr lang="en-GB" dirty="0" err="1"/>
              <a:t>fac</a:t>
            </a:r>
            <a:r>
              <a:rPr lang="en-GB" dirty="0"/>
              <a:t> </a:t>
            </a:r>
            <a:r>
              <a:rPr lang="en-GB" dirty="0" err="1"/>
              <a:t>cele</a:t>
            </a:r>
            <a:r>
              <a:rPr lang="en-GB" dirty="0"/>
              <a:t> </a:t>
            </a:r>
            <a:r>
              <a:rPr lang="en-GB" dirty="0" err="1"/>
              <a:t>patru</a:t>
            </a:r>
            <a:r>
              <a:rPr lang="en-GB" dirty="0"/>
              <a:t> </a:t>
            </a:r>
            <a:r>
              <a:rPr lang="en-GB" dirty="0" err="1"/>
              <a:t>colțuri</a:t>
            </a:r>
            <a:r>
              <a:rPr lang="en-GB" dirty="0"/>
              <a:t> ale </a:t>
            </a:r>
            <a:r>
              <a:rPr lang="en-GB" dirty="0" err="1"/>
              <a:t>unui</a:t>
            </a:r>
            <a:r>
              <a:rPr lang="en-GB" dirty="0"/>
              <a:t> </a:t>
            </a:r>
            <a:r>
              <a:rPr lang="en-GB" dirty="0" err="1"/>
              <a:t>pătrat</a:t>
            </a:r>
            <a:r>
              <a:rPr lang="en-GB" dirty="0"/>
              <a:t>, </a:t>
            </a:r>
            <a:r>
              <a:rPr lang="en-GB" dirty="0" err="1"/>
              <a:t>simbolul</a:t>
            </a:r>
            <a:r>
              <a:rPr lang="en-GB" dirty="0"/>
              <a:t> </a:t>
            </a:r>
            <a:r>
              <a:rPr lang="ro-RO" dirty="0"/>
              <a:t>P</a:t>
            </a:r>
            <a:r>
              <a:rPr lang="en-GB" dirty="0" err="1"/>
              <a:t>ământului</a:t>
            </a:r>
            <a:r>
              <a:rPr lang="en-GB" dirty="0"/>
              <a: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Creat utilizând Metoda Siameză</a:t>
            </a:r>
            <a:r>
              <a:rPr lang="en-US" dirty="0"/>
              <a:t>. </a:t>
            </a:r>
            <a:r>
              <a:rPr lang="ro-RO" dirty="0"/>
              <a:t>Vedeți</a:t>
            </a:r>
            <a:r>
              <a:rPr lang="en-US" dirty="0"/>
              <a:t>: https://www.magischvierkant.com/two-dimensional-eng/9x9/siamese-method/</a:t>
            </a:r>
          </a:p>
        </p:txBody>
      </p:sp>
      <p:sp>
        <p:nvSpPr>
          <p:cNvPr id="4" name="Slide Number Placeholder 3"/>
          <p:cNvSpPr>
            <a:spLocks noGrp="1"/>
          </p:cNvSpPr>
          <p:nvPr>
            <p:ph type="sldNum" sz="quarter" idx="10"/>
          </p:nvPr>
        </p:nvSpPr>
        <p:spPr/>
        <p:txBody>
          <a:bodyPr/>
          <a:lstStyle/>
          <a:p>
            <a:fld id="{F137C5FD-3FDE-BA4F-8F79-D41BDCD5AC82}" type="slidenum">
              <a:rPr lang="en-US" smtClean="0"/>
              <a:pPr/>
              <a:t>32</a:t>
            </a:fld>
            <a:endParaRPr lang="en-US"/>
          </a:p>
        </p:txBody>
      </p:sp>
    </p:spTree>
    <p:extLst>
      <p:ext uri="{BB962C8B-B14F-4D97-AF65-F5344CB8AC3E}">
        <p14:creationId xmlns:p14="http://schemas.microsoft.com/office/powerpoint/2010/main" val="103471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sz="1200" kern="1200" dirty="0">
                <a:solidFill>
                  <a:schemeClr val="tx1"/>
                </a:solidFill>
                <a:effectLst/>
                <a:latin typeface="+mn-lt"/>
                <a:ea typeface="+mn-ea"/>
                <a:cs typeface="+mn-cs"/>
              </a:rPr>
              <a:t>O altă formulă pentru a construi un pătrat magic </a:t>
            </a:r>
            <a:r>
              <a:rPr lang="en-US" sz="1200" kern="1200" dirty="0">
                <a:solidFill>
                  <a:schemeClr val="tx1"/>
                </a:solidFill>
                <a:effectLst/>
                <a:latin typeface="+mn-lt"/>
                <a:ea typeface="+mn-ea"/>
                <a:cs typeface="+mn-cs"/>
              </a:rPr>
              <a:t>3x3 </a:t>
            </a:r>
            <a:r>
              <a:rPr lang="ro-RO" sz="1200" kern="1200" dirty="0">
                <a:solidFill>
                  <a:schemeClr val="tx1"/>
                </a:solidFill>
                <a:effectLst/>
                <a:latin typeface="+mn-lt"/>
                <a:ea typeface="+mn-ea"/>
                <a:cs typeface="+mn-cs"/>
              </a:rPr>
              <a:t>de format </a:t>
            </a:r>
            <a:r>
              <a:rPr lang="en-US" sz="1200" kern="1200" dirty="0">
                <a:solidFill>
                  <a:schemeClr val="tx1"/>
                </a:solidFill>
                <a:effectLst/>
                <a:latin typeface="+mn-lt"/>
                <a:ea typeface="+mn-ea"/>
                <a:cs typeface="+mn-cs"/>
              </a:rPr>
              <a:t>Luo Shu </a:t>
            </a:r>
            <a:r>
              <a:rPr lang="ro-RO" sz="1200" kern="1200" dirty="0">
                <a:solidFill>
                  <a:schemeClr val="tx1"/>
                </a:solidFill>
                <a:effectLst/>
                <a:latin typeface="+mn-lt"/>
                <a:ea typeface="+mn-ea"/>
                <a:cs typeface="+mn-cs"/>
              </a:rPr>
              <a:t>este dată mai jos</a:t>
            </a:r>
            <a:r>
              <a:rPr lang="en-US"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Se poate încerca cu elevii.</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y-1	           x</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y-x</a:t>
            </a:r>
          </a:p>
          <a:p>
            <a:r>
              <a:rPr lang="en-GB" sz="1200" kern="1200" dirty="0">
                <a:solidFill>
                  <a:schemeClr val="tx1"/>
                </a:solidFill>
                <a:effectLst/>
                <a:latin typeface="+mn-lt"/>
                <a:ea typeface="+mn-ea"/>
                <a:cs typeface="+mn-cs"/>
              </a:rPr>
              <a:t>		x	           y	            </a:t>
            </a:r>
            <a:r>
              <a:rPr lang="ro-RO"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2y-x</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x+y</a:t>
            </a:r>
            <a:r>
              <a:rPr lang="en-GB" sz="1200" kern="1200" dirty="0">
                <a:solidFill>
                  <a:schemeClr val="tx1"/>
                </a:solidFill>
                <a:effectLst/>
                <a:latin typeface="+mn-lt"/>
                <a:ea typeface="+mn-ea"/>
                <a:cs typeface="+mn-cs"/>
              </a:rPr>
              <a:t>	           1	       	y+1</a:t>
            </a:r>
          </a:p>
          <a:p>
            <a:r>
              <a:rPr lang="en-GB" sz="1200" kern="1200" dirty="0">
                <a:solidFill>
                  <a:schemeClr val="tx1"/>
                </a:solidFill>
                <a:effectLst/>
                <a:latin typeface="+mn-lt"/>
                <a:ea typeface="+mn-ea"/>
                <a:cs typeface="+mn-cs"/>
              </a:rPr>
              <a:t> </a:t>
            </a:r>
          </a:p>
          <a:p>
            <a:r>
              <a:rPr lang="ro-RO" sz="1200" kern="1200" dirty="0">
                <a:solidFill>
                  <a:schemeClr val="tx1"/>
                </a:solidFill>
                <a:effectLst/>
                <a:latin typeface="+mn-lt"/>
                <a:ea typeface="+mn-ea"/>
                <a:cs typeface="+mn-cs"/>
              </a:rPr>
              <a:t>Când această metodă este utilizată pentru a crea pătrate magice </a:t>
            </a:r>
            <a:r>
              <a:rPr lang="en-GB" sz="1200" kern="1200" dirty="0">
                <a:solidFill>
                  <a:schemeClr val="tx1"/>
                </a:solidFill>
                <a:effectLst/>
                <a:latin typeface="+mn-lt"/>
                <a:ea typeface="+mn-ea"/>
                <a:cs typeface="+mn-cs"/>
              </a:rPr>
              <a:t>9x9 </a:t>
            </a:r>
            <a:r>
              <a:rPr lang="ro-RO" sz="1200" kern="1200" dirty="0">
                <a:solidFill>
                  <a:schemeClr val="tx1"/>
                </a:solidFill>
                <a:effectLst/>
                <a:latin typeface="+mn-lt"/>
                <a:ea typeface="+mn-ea"/>
                <a:cs typeface="+mn-cs"/>
              </a:rPr>
              <a:t>și</a:t>
            </a:r>
            <a:r>
              <a:rPr lang="en-GB" sz="1200" kern="1200" dirty="0">
                <a:solidFill>
                  <a:schemeClr val="tx1"/>
                </a:solidFill>
                <a:effectLst/>
                <a:latin typeface="+mn-lt"/>
                <a:ea typeface="+mn-ea"/>
                <a:cs typeface="+mn-cs"/>
              </a:rPr>
              <a:t> 27x27</a:t>
            </a:r>
            <a:r>
              <a:rPr lang="ro-RO" sz="1200" kern="1200" dirty="0">
                <a:solidFill>
                  <a:schemeClr val="tx1"/>
                </a:solidFill>
                <a:effectLst/>
                <a:latin typeface="+mn-lt"/>
                <a:ea typeface="+mn-ea"/>
                <a:cs typeface="+mn-cs"/>
              </a:rPr>
              <a:t>, a fost observat potențialul aplicativ al acestora în ingineria electrică, prin utilizarea lor pentru formarea toroidului </a:t>
            </a:r>
            <a:r>
              <a:rPr lang="en-GB" sz="1200" kern="1200" dirty="0">
                <a:solidFill>
                  <a:schemeClr val="tx1"/>
                </a:solidFill>
                <a:effectLst/>
                <a:latin typeface="+mn-lt"/>
                <a:ea typeface="+mn-ea"/>
                <a:cs typeface="+mn-cs"/>
              </a:rPr>
              <a:t>(</a:t>
            </a:r>
            <a:r>
              <a:rPr lang="ro-RO" sz="1200" kern="1200" dirty="0">
                <a:solidFill>
                  <a:schemeClr val="tx1"/>
                </a:solidFill>
                <a:effectLst/>
                <a:latin typeface="+mn-lt"/>
                <a:ea typeface="+mn-ea"/>
                <a:cs typeface="+mn-cs"/>
              </a:rPr>
              <a:t>forma de „gogoașă”</a:t>
            </a:r>
            <a:r>
              <a:rPr lang="en-GB" sz="1200" kern="1200" dirty="0">
                <a:solidFill>
                  <a:schemeClr val="tx1"/>
                </a:solidFill>
                <a:effectLst/>
                <a:latin typeface="+mn-lt"/>
                <a:ea typeface="+mn-ea"/>
                <a:cs typeface="+mn-cs"/>
              </a:rPr>
              <a:t> </a:t>
            </a:r>
            <a:r>
              <a:rPr lang="ro-RO" sz="1200" kern="1200" dirty="0">
                <a:solidFill>
                  <a:schemeClr val="tx1"/>
                </a:solidFill>
                <a:effectLst/>
                <a:latin typeface="+mn-lt"/>
                <a:ea typeface="+mn-ea"/>
                <a:cs typeface="+mn-cs"/>
              </a:rPr>
              <a:t>care oferă cea mai mică rezistență pentru electricitate – folositoare pentru transformatoare electrice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a:t>
            </a:r>
            <a:r>
              <a:rPr lang="en-GB" sz="1200" kern="1200" dirty="0" err="1">
                <a:solidFill>
                  <a:schemeClr val="tx1"/>
                </a:solidFill>
                <a:effectLst/>
                <a:latin typeface="+mn-lt"/>
                <a:ea typeface="+mn-ea"/>
                <a:cs typeface="+mn-cs"/>
              </a:rPr>
              <a:t>it.m.wikipedia.org</a:t>
            </a:r>
            <a:r>
              <a:rPr lang="en-GB" sz="1200" kern="1200" dirty="0">
                <a:solidFill>
                  <a:schemeClr val="tx1"/>
                </a:solidFill>
                <a:effectLst/>
                <a:latin typeface="+mn-lt"/>
                <a:ea typeface="+mn-ea"/>
                <a:cs typeface="+mn-cs"/>
              </a:rPr>
              <a:t>/wiki/</a:t>
            </a:r>
            <a:r>
              <a:rPr lang="en-GB" sz="1200" kern="1200" dirty="0" err="1">
                <a:solidFill>
                  <a:schemeClr val="tx1"/>
                </a:solidFill>
                <a:effectLst/>
                <a:latin typeface="+mn-lt"/>
                <a:ea typeface="+mn-ea"/>
                <a:cs typeface="+mn-cs"/>
              </a:rPr>
              <a:t>File:Simple_Torus.svg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Autor:</a:t>
            </a:r>
            <a:r>
              <a:rPr lang="en-GB" sz="1200" kern="1200" baseline="0" dirty="0">
                <a:solidFill>
                  <a:schemeClr val="tx1"/>
                </a:solidFill>
                <a:effectLst/>
                <a:latin typeface="+mn-lt"/>
                <a:ea typeface="+mn-ea"/>
                <a:cs typeface="+mn-cs"/>
              </a:rPr>
              <a:t> YassineMrabet</a:t>
            </a:r>
          </a:p>
          <a:p>
            <a:r>
              <a:rPr lang="en-GB" sz="1200" kern="1200" baseline="0" dirty="0">
                <a:solidFill>
                  <a:schemeClr val="tx1"/>
                </a:solidFill>
                <a:effectLst/>
                <a:latin typeface="+mn-lt"/>
                <a:ea typeface="+mn-ea"/>
                <a:cs typeface="+mn-cs"/>
              </a:rPr>
              <a:t>CC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33</a:t>
            </a:fld>
            <a:endParaRPr lang="en-US"/>
          </a:p>
        </p:txBody>
      </p:sp>
    </p:spTree>
    <p:extLst>
      <p:ext uri="{BB962C8B-B14F-4D97-AF65-F5344CB8AC3E}">
        <p14:creationId xmlns:p14="http://schemas.microsoft.com/office/powerpoint/2010/main" val="209722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sz="1200" kern="1200" dirty="0">
                <a:solidFill>
                  <a:schemeClr val="tx1"/>
                </a:solidFill>
                <a:effectLst/>
                <a:latin typeface="+mn-lt"/>
                <a:ea typeface="+mn-ea"/>
                <a:cs typeface="+mn-cs"/>
              </a:rPr>
              <a:t>Carl Friedrich Gauss (1777-1855) este recunoscut ca fiind unul dintre cei mai mari matematicieni din toate timpurile. A demonstrat uimitoare aptitudini matematice încă de la o vârstă fragedă și există multe povești care arată cât de inteligent era.</a:t>
            </a:r>
          </a:p>
          <a:p>
            <a:endParaRPr lang="ro-RO" sz="1200" kern="1200" dirty="0">
              <a:solidFill>
                <a:schemeClr val="tx1"/>
              </a:solidFill>
              <a:effectLst/>
              <a:latin typeface="+mn-lt"/>
              <a:ea typeface="+mn-ea"/>
              <a:cs typeface="+mn-cs"/>
            </a:endParaRPr>
          </a:p>
          <a:p>
            <a:r>
              <a:rPr lang="ro-RO" sz="1200" kern="1200" dirty="0">
                <a:solidFill>
                  <a:schemeClr val="tx1"/>
                </a:solidFill>
                <a:effectLst/>
                <a:latin typeface="+mn-lt"/>
                <a:ea typeface="+mn-ea"/>
                <a:cs typeface="+mn-cs"/>
              </a:rPr>
              <a:t>Cea mai cunoscută poveste este o istorioară de când Gauss era încă în școala primară. Într-o zi, profesorul lui Gauss a cerut clasei sale să adune toate numerele de la 1 la 100, presupunând că această sarcină le-ar ocupa de ceva timp. A fost șocat când tânărul Gauss, după câteva secunde de gândire, a scris răspunsul: 5050. Profesorul nu a putut înțelege cum a calculat elevul său atât de repede suma în cap, dar Gauss, la opt ani, a arătat că problema era de fapt destul de simplă.</a:t>
            </a:r>
          </a:p>
        </p:txBody>
      </p:sp>
      <p:sp>
        <p:nvSpPr>
          <p:cNvPr id="4" name="Slide Number Placeholder 3"/>
          <p:cNvSpPr>
            <a:spLocks noGrp="1"/>
          </p:cNvSpPr>
          <p:nvPr>
            <p:ph type="sldNum" sz="quarter" idx="10"/>
          </p:nvPr>
        </p:nvSpPr>
        <p:spPr/>
        <p:txBody>
          <a:bodyPr/>
          <a:lstStyle/>
          <a:p>
            <a:fld id="{F137C5FD-3FDE-BA4F-8F79-D41BDCD5AC82}" type="slidenum">
              <a:rPr lang="en-US" smtClean="0"/>
              <a:pPr/>
              <a:t>4</a:t>
            </a:fld>
            <a:endParaRPr lang="en-US"/>
          </a:p>
        </p:txBody>
      </p:sp>
    </p:spTree>
    <p:extLst>
      <p:ext uri="{BB962C8B-B14F-4D97-AF65-F5344CB8AC3E}">
        <p14:creationId xmlns:p14="http://schemas.microsoft.com/office/powerpoint/2010/main" val="2127256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Elevii ar putea remarca o formă de „X”, care indică o posibilă proporție armonică (ca armoniile în muzică) ce apare în acest pătrat magic</a:t>
            </a:r>
            <a:r>
              <a:rPr lang="en-US" dirty="0"/>
              <a:t>.</a:t>
            </a:r>
          </a:p>
          <a:p>
            <a:endParaRPr lang="en-US" dirty="0"/>
          </a:p>
          <a:p>
            <a:r>
              <a:rPr lang="ro-RO" dirty="0"/>
              <a:t>Pătrat magic </a:t>
            </a:r>
            <a:r>
              <a:rPr lang="en-US" dirty="0"/>
              <a:t>27 x 27 </a:t>
            </a:r>
            <a:r>
              <a:rPr lang="ro-RO" dirty="0"/>
              <a:t>construit utilizând metoda diagonală a lui </a:t>
            </a:r>
            <a:r>
              <a:rPr lang="en-US" dirty="0"/>
              <a:t>Yang Hui</a:t>
            </a:r>
            <a:r>
              <a:rPr lang="ro-RO" dirty="0"/>
              <a:t> :</a:t>
            </a:r>
            <a:r>
              <a:rPr lang="en-US" baseline="0" dirty="0"/>
              <a:t> https://www.magischvierkant.com/two-dimensional-eng/27x27/diagonal-method/</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34</a:t>
            </a:fld>
            <a:endParaRPr lang="en-US"/>
          </a:p>
        </p:txBody>
      </p:sp>
    </p:spTree>
    <p:extLst>
      <p:ext uri="{BB962C8B-B14F-4D97-AF65-F5344CB8AC3E}">
        <p14:creationId xmlns:p14="http://schemas.microsoft.com/office/powerpoint/2010/main" val="687452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a:t>Aceste numere indică o scară muzicală</a:t>
            </a:r>
            <a:r>
              <a:rPr lang="en-US" dirty="0"/>
              <a:t>: </a:t>
            </a:r>
            <a:r>
              <a:rPr lang="ro-RO" dirty="0"/>
              <a:t>Cercul de cincimi (sau de cvinte pure) - în sistemul lui Pitagora</a:t>
            </a:r>
            <a:r>
              <a:rPr lang="en-US" dirty="0"/>
              <a:t>.</a:t>
            </a: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t>Mai multe: </a:t>
            </a:r>
            <a:r>
              <a:rPr lang="ro-RO" dirty="0">
                <a:hlinkClick r:id="rId3"/>
              </a:rPr>
              <a:t>https://ro.wikipedia.org/wiki/Sistemul_Pitagora_(muzic%C4%83)</a:t>
            </a: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endParaRPr lang="ro-RO" dirty="0"/>
          </a:p>
          <a:p>
            <a:pPr marL="0" marR="0" indent="0" algn="l" defTabSz="914400" rtl="0" eaLnBrk="1" fontAlgn="auto" latinLnBrk="0" hangingPunct="1">
              <a:lnSpc>
                <a:spcPct val="100000"/>
              </a:lnSpc>
              <a:spcBef>
                <a:spcPts val="0"/>
              </a:spcBef>
              <a:spcAft>
                <a:spcPts val="0"/>
              </a:spcAft>
              <a:buClrTx/>
              <a:buSzTx/>
              <a:buFontTx/>
              <a:buNone/>
              <a:tabLst/>
              <a:defRPr/>
            </a:pPr>
            <a:r>
              <a:rPr lang="ro-RO" dirty="0">
                <a:hlinkClick r:id="rId4"/>
              </a:rPr>
              <a:t>https://en.wikipedia.org/wiki/Circle_of_fifths</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35</a:t>
            </a:fld>
            <a:endParaRPr lang="en-US"/>
          </a:p>
        </p:txBody>
      </p:sp>
    </p:spTree>
    <p:extLst>
      <p:ext uri="{BB962C8B-B14F-4D97-AF65-F5344CB8AC3E}">
        <p14:creationId xmlns:p14="http://schemas.microsoft.com/office/powerpoint/2010/main" val="1132114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commons.wikimedia.org</a:t>
            </a:r>
            <a:r>
              <a:rPr lang="en-US" dirty="0"/>
              <a:t>/wiki/File:Bottles,_perfume_flasks,_etc,_Roman_1st-4th_century_AD,_except_for_the_small,_possibly_Greek_alabastron_5th-4th_century_BC,_glass_-_Spurlock_Museum,_UIUC_-_DSC05896.jpg</a:t>
            </a:r>
          </a:p>
          <a:p>
            <a:r>
              <a:rPr lang="en-US" dirty="0"/>
              <a:t>Autor:</a:t>
            </a:r>
            <a:r>
              <a:rPr lang="en-US" baseline="0" dirty="0"/>
              <a:t> </a:t>
            </a:r>
            <a:r>
              <a:rPr lang="en-US" baseline="0" dirty="0" err="1"/>
              <a:t>Daderot</a:t>
            </a:r>
            <a:endParaRPr lang="en-US" baseline="0" dirty="0"/>
          </a:p>
          <a:p>
            <a:r>
              <a:rPr lang="en-US" baseline="0" dirty="0"/>
              <a:t>CC 1.0</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36</a:t>
            </a:fld>
            <a:endParaRPr lang="en-US"/>
          </a:p>
        </p:txBody>
      </p:sp>
    </p:spTree>
    <p:extLst>
      <p:ext uri="{BB962C8B-B14F-4D97-AF65-F5344CB8AC3E}">
        <p14:creationId xmlns:p14="http://schemas.microsoft.com/office/powerpoint/2010/main" val="1009683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normAutofit/>
          </a:bodyPr>
          <a:lstStyle/>
          <a:p>
            <a:r>
              <a:rPr lang="ro-RO" dirty="0"/>
              <a:t>Rădăcina numerică a pătratului lui </a:t>
            </a:r>
            <a:r>
              <a:rPr lang="en-GB" dirty="0"/>
              <a:t>Browne.</a:t>
            </a:r>
          </a:p>
          <a:p>
            <a:endParaRPr lang="en-GB" dirty="0"/>
          </a:p>
          <a:p>
            <a:r>
              <a:rPr lang="en-GB" dirty="0"/>
              <a:t>Sur</a:t>
            </a:r>
            <a:r>
              <a:rPr lang="ro-RO" dirty="0"/>
              <a:t>sa</a:t>
            </a:r>
            <a:r>
              <a:rPr lang="en-GB" dirty="0"/>
              <a:t>: </a:t>
            </a:r>
            <a:endParaRPr lang="ro-RO" dirty="0"/>
          </a:p>
          <a:p>
            <a:r>
              <a:rPr lang="en-US" sz="1200" kern="1200" dirty="0">
                <a:solidFill>
                  <a:schemeClr val="tx1"/>
                </a:solidFill>
                <a:latin typeface="+mn-lt"/>
                <a:ea typeface="+mn-ea"/>
                <a:cs typeface="+mn-cs"/>
              </a:rPr>
              <a:t>From Legacy of the </a:t>
            </a:r>
            <a:r>
              <a:rPr lang="en-US" sz="1200" kern="1200" dirty="0" err="1">
                <a:solidFill>
                  <a:schemeClr val="tx1"/>
                </a:solidFill>
                <a:latin typeface="+mn-lt"/>
                <a:ea typeface="+mn-ea"/>
                <a:cs typeface="+mn-cs"/>
              </a:rPr>
              <a:t>Luoshu</a:t>
            </a:r>
            <a:r>
              <a:rPr lang="en-US" sz="1200" kern="1200" dirty="0">
                <a:solidFill>
                  <a:schemeClr val="tx1"/>
                </a:solidFill>
                <a:latin typeface="+mn-lt"/>
                <a:ea typeface="+mn-ea"/>
                <a:cs typeface="+mn-cs"/>
              </a:rPr>
              <a:t>  Frank J </a:t>
            </a:r>
            <a:r>
              <a:rPr lang="en-US" sz="1200" kern="1200" dirty="0" err="1">
                <a:solidFill>
                  <a:schemeClr val="tx1"/>
                </a:solidFill>
                <a:latin typeface="+mn-lt"/>
                <a:ea typeface="+mn-ea"/>
                <a:cs typeface="+mn-cs"/>
              </a:rPr>
              <a:t>Swetz</a:t>
            </a:r>
            <a:r>
              <a:rPr lang="en-US" sz="1200" kern="1200" dirty="0">
                <a:solidFill>
                  <a:schemeClr val="tx1"/>
                </a:solidFill>
                <a:latin typeface="+mn-lt"/>
                <a:ea typeface="+mn-ea"/>
                <a:cs typeface="+mn-cs"/>
              </a:rPr>
              <a:t> 2008 A K Peters Ltd.</a:t>
            </a:r>
            <a:endParaRPr lang="en-GB" dirty="0"/>
          </a:p>
          <a:p>
            <a:endParaRPr lang="en-GB" dirty="0"/>
          </a:p>
          <a:p>
            <a:r>
              <a:rPr lang="en-US" sz="1200" kern="1200" baseline="0" dirty="0">
                <a:solidFill>
                  <a:schemeClr val="tx1"/>
                </a:solidFill>
                <a:latin typeface="+mn-lt"/>
                <a:ea typeface="+mn-ea"/>
                <a:cs typeface="+mn-cs"/>
              </a:rPr>
              <a:t>Based on original work:</a:t>
            </a:r>
          </a:p>
          <a:p>
            <a:r>
              <a:rPr lang="en-US" sz="1200" kern="1200" baseline="0" dirty="0">
                <a:solidFill>
                  <a:schemeClr val="tx1"/>
                </a:solidFill>
                <a:latin typeface="+mn-lt"/>
                <a:ea typeface="+mn-ea"/>
                <a:cs typeface="+mn-cs"/>
              </a:rPr>
              <a:t>MAGIC SQUARES AND PYTHAGOREAN NUMBERS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C. A. Browne Jr.</a:t>
            </a:r>
          </a:p>
          <a:p>
            <a:r>
              <a:rPr lang="en-US" sz="1200" kern="1200" baseline="0" dirty="0">
                <a:solidFill>
                  <a:schemeClr val="tx1"/>
                </a:solidFill>
                <a:latin typeface="+mn-lt"/>
                <a:ea typeface="+mn-ea"/>
                <a:cs typeface="+mn-cs"/>
              </a:rPr>
              <a:t>Source: The Monist, Vol. 16, No. 3 (July, 1906), pp. 422-433</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https://www.jstor.org/stable/27899667</a:t>
            </a:r>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Metoda </a:t>
            </a:r>
            <a:r>
              <a:rPr lang="en-US" dirty="0" err="1"/>
              <a:t>Carus</a:t>
            </a:r>
            <a:endParaRPr lang="ro-RO" dirty="0"/>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REFLECTIONS ON MAGIC SQUARES</a:t>
            </a:r>
          </a:p>
          <a:p>
            <a:r>
              <a:rPr lang="en-US" sz="1200" kern="1200" baseline="0" dirty="0">
                <a:solidFill>
                  <a:schemeClr val="tx1"/>
                </a:solidFill>
                <a:latin typeface="+mn-lt"/>
                <a:ea typeface="+mn-ea"/>
                <a:cs typeface="+mn-cs"/>
              </a:rPr>
              <a:t>Author(s):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38</a:t>
            </a:fld>
            <a:endParaRPr lang="en-US"/>
          </a:p>
        </p:txBody>
      </p:sp>
    </p:spTree>
    <p:extLst>
      <p:ext uri="{BB962C8B-B14F-4D97-AF65-F5344CB8AC3E}">
        <p14:creationId xmlns:p14="http://schemas.microsoft.com/office/powerpoint/2010/main" val="476877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REFLECTIONS ON MAGIC SQUARES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endParaRPr lang="en-US" dirty="0"/>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REFLECTIONS ON MAGIC SQUARES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endParaRPr lang="en-US" dirty="0"/>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REFLECTIONS ON MAGIC SQUARES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endParaRPr lang="en-US" dirty="0"/>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dirty="0"/>
              <a:t>Un clip de </a:t>
            </a:r>
            <a:r>
              <a:rPr lang="en-US" dirty="0"/>
              <a:t>3 min</a:t>
            </a:r>
            <a:r>
              <a:rPr lang="ro-RO" dirty="0" err="1"/>
              <a:t>ute</a:t>
            </a:r>
            <a:r>
              <a:rPr lang="ro-RO" dirty="0"/>
              <a:t> cu modele </a:t>
            </a:r>
            <a:r>
              <a:rPr lang="en-US" dirty="0" err="1"/>
              <a:t>Chladni</a:t>
            </a:r>
            <a:endParaRPr lang="en-US" dirty="0"/>
          </a:p>
          <a:p>
            <a:endParaRPr lang="en-US" dirty="0"/>
          </a:p>
          <a:p>
            <a:r>
              <a:rPr lang="en-US" sz="1200" kern="1200" baseline="0" dirty="0">
                <a:solidFill>
                  <a:schemeClr val="tx1"/>
                </a:solidFill>
                <a:latin typeface="+mn-lt"/>
                <a:ea typeface="+mn-ea"/>
                <a:cs typeface="+mn-cs"/>
              </a:rPr>
              <a:t>REFLECTIONS ON MAGIC SQUARES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endParaRPr lang="en-US" dirty="0"/>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42</a:t>
            </a:fld>
            <a:endParaRPr lang="en-US"/>
          </a:p>
        </p:txBody>
      </p:sp>
    </p:spTree>
    <p:extLst>
      <p:ext uri="{BB962C8B-B14F-4D97-AF65-F5344CB8AC3E}">
        <p14:creationId xmlns:p14="http://schemas.microsoft.com/office/powerpoint/2010/main" val="1220260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dirty="0"/>
              <a:t>Based on work of Dr Paul </a:t>
            </a:r>
            <a:r>
              <a:rPr lang="en-US" dirty="0" err="1"/>
              <a:t>Carus</a:t>
            </a:r>
            <a:r>
              <a:rPr lang="en-US" dirty="0"/>
              <a:t> (1906)</a:t>
            </a:r>
          </a:p>
          <a:p>
            <a:endParaRPr lang="en-US" dirty="0"/>
          </a:p>
          <a:p>
            <a:r>
              <a:rPr lang="en-US" sz="1200" kern="1200" baseline="0" dirty="0">
                <a:solidFill>
                  <a:schemeClr val="tx1"/>
                </a:solidFill>
                <a:latin typeface="+mn-lt"/>
                <a:ea typeface="+mn-ea"/>
                <a:cs typeface="+mn-cs"/>
              </a:rPr>
              <a:t>REFLECTIONS ON MAGIC SQUARES</a:t>
            </a:r>
          </a:p>
          <a:p>
            <a:r>
              <a:rPr lang="en-US" sz="1200" kern="1200" baseline="0" dirty="0" err="1">
                <a:solidFill>
                  <a:schemeClr val="tx1"/>
                </a:solidFill>
                <a:latin typeface="+mn-lt"/>
                <a:ea typeface="+mn-ea"/>
                <a:cs typeface="+mn-cs"/>
              </a:rPr>
              <a:t>Author(s</a:t>
            </a:r>
            <a:r>
              <a:rPr lang="en-US" sz="1200" kern="1200" baseline="0" dirty="0">
                <a:solidFill>
                  <a:schemeClr val="tx1"/>
                </a:solidFill>
                <a:latin typeface="+mn-lt"/>
                <a:ea typeface="+mn-ea"/>
                <a:cs typeface="+mn-cs"/>
              </a:rPr>
              <a:t>): Paul </a:t>
            </a:r>
            <a:r>
              <a:rPr lang="en-US" sz="1200" kern="1200" baseline="0" dirty="0" err="1">
                <a:solidFill>
                  <a:schemeClr val="tx1"/>
                </a:solidFill>
                <a:latin typeface="+mn-lt"/>
                <a:ea typeface="+mn-ea"/>
                <a:cs typeface="+mn-cs"/>
              </a:rPr>
              <a:t>Carus</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Source: The Monist, Vol. 16, No. 1 (January, 1906), pp. 123-147</a:t>
            </a:r>
          </a:p>
          <a:p>
            <a:r>
              <a:rPr lang="en-US" sz="1200" kern="1200" baseline="0" dirty="0">
                <a:solidFill>
                  <a:schemeClr val="tx1"/>
                </a:solidFill>
                <a:latin typeface="+mn-lt"/>
                <a:ea typeface="+mn-ea"/>
                <a:cs typeface="+mn-cs"/>
              </a:rPr>
              <a:t>Published by: Oxford University Press</a:t>
            </a:r>
          </a:p>
          <a:p>
            <a:r>
              <a:rPr lang="en-US" sz="1200" kern="1200" baseline="0" dirty="0">
                <a:solidFill>
                  <a:schemeClr val="tx1"/>
                </a:solidFill>
                <a:latin typeface="+mn-lt"/>
                <a:ea typeface="+mn-ea"/>
                <a:cs typeface="+mn-cs"/>
              </a:rPr>
              <a:t>Stable URL: https://www.jstor.org/stable/27899639</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Image: Stephen Morris:https://www.flickr.com/photos/nonlin/3861695253 (CC BY 2.0)</a:t>
            </a:r>
            <a:endParaRPr lang="en-US" dirty="0"/>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43</a:t>
            </a:fld>
            <a:endParaRPr lang="en-US"/>
          </a:p>
        </p:txBody>
      </p:sp>
    </p:spTree>
    <p:extLst>
      <p:ext uri="{BB962C8B-B14F-4D97-AF65-F5344CB8AC3E}">
        <p14:creationId xmlns:p14="http://schemas.microsoft.com/office/powerpoint/2010/main" val="109477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dirty="0"/>
              <a:t>(</a:t>
            </a:r>
            <a:r>
              <a:rPr lang="ro-RO" dirty="0"/>
              <a:t>Doar rotație și reflexie</a:t>
            </a:r>
            <a:r>
              <a:rPr lang="en-US" baseline="0" dirty="0"/>
              <a:t>)</a:t>
            </a:r>
          </a:p>
          <a:p>
            <a:endParaRPr lang="en-US" baseline="0" dirty="0"/>
          </a:p>
          <a:p>
            <a:r>
              <a:rPr lang="ro-RO" baseline="0" dirty="0"/>
              <a:t>Ce remarcați în privința numerelor chinezești?</a:t>
            </a:r>
            <a:endParaRPr lang="en-US" baseline="0" dirty="0"/>
          </a:p>
          <a:p>
            <a:endParaRPr lang="en-US" baseline="0" dirty="0"/>
          </a:p>
          <a:p>
            <a:r>
              <a:rPr lang="ro-RO" baseline="0" dirty="0"/>
              <a:t>Versiunea chineză a pătratului</a:t>
            </a:r>
            <a:r>
              <a:rPr lang="en-US" baseline="0" dirty="0"/>
              <a:t>:</a:t>
            </a:r>
            <a:r>
              <a:rPr lang="ro-RO" baseline="0" dirty="0"/>
              <a:t> </a:t>
            </a:r>
            <a:r>
              <a:rPr lang="en-US" dirty="0"/>
              <a:t>http://www.taliscope.com/Collection_en.html</a:t>
            </a:r>
          </a:p>
        </p:txBody>
      </p:sp>
      <p:sp>
        <p:nvSpPr>
          <p:cNvPr id="4" name="Slide Number Placeholder 3"/>
          <p:cNvSpPr>
            <a:spLocks noGrp="1"/>
          </p:cNvSpPr>
          <p:nvPr>
            <p:ph type="sldNum" sz="quarter" idx="10"/>
          </p:nvPr>
        </p:nvSpPr>
        <p:spPr/>
        <p:txBody>
          <a:bodyPr/>
          <a:lstStyle/>
          <a:p>
            <a:fld id="{F137C5FD-3FDE-BA4F-8F79-D41BDCD5AC82}" type="slidenum">
              <a:rPr lang="en-US" smtClean="0"/>
              <a:pPr/>
              <a:t>5</a:t>
            </a:fld>
            <a:endParaRPr lang="en-US"/>
          </a:p>
        </p:txBody>
      </p:sp>
    </p:spTree>
    <p:extLst>
      <p:ext uri="{BB962C8B-B14F-4D97-AF65-F5344CB8AC3E}">
        <p14:creationId xmlns:p14="http://schemas.microsoft.com/office/powerpoint/2010/main" val="838206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Imaginea 1: Demonstrație cu </a:t>
            </a:r>
            <a:r>
              <a:rPr lang="en-US" dirty="0"/>
              <a:t>Lego </a:t>
            </a:r>
            <a:r>
              <a:rPr lang="ro-RO" dirty="0"/>
              <a:t>și apă</a:t>
            </a:r>
            <a:r>
              <a:rPr lang="en-US" baseline="0" dirty="0"/>
              <a:t> - </a:t>
            </a:r>
            <a:r>
              <a:rPr lang="en-US" dirty="0"/>
              <a:t>https://en.wikipedia.org/wiki/File:Legoretention.jpg</a:t>
            </a:r>
          </a:p>
          <a:p>
            <a:r>
              <a:rPr lang="en-US" dirty="0"/>
              <a:t>Author:</a:t>
            </a:r>
            <a:r>
              <a:rPr lang="en-US" baseline="0" dirty="0"/>
              <a:t> Matthew </a:t>
            </a:r>
            <a:r>
              <a:rPr lang="en-US" baseline="0" dirty="0" err="1"/>
              <a:t>Knecht</a:t>
            </a:r>
            <a:r>
              <a:rPr lang="en-US" baseline="0" dirty="0"/>
              <a:t> Gallatin</a:t>
            </a:r>
          </a:p>
          <a:p>
            <a:r>
              <a:rPr lang="en-US" baseline="0" dirty="0"/>
              <a:t>CC 3.0</a:t>
            </a:r>
          </a:p>
          <a:p>
            <a:endParaRPr lang="en-US" baseline="0" dirty="0"/>
          </a:p>
          <a:p>
            <a:r>
              <a:rPr lang="ro-RO" baseline="0" dirty="0"/>
              <a:t>Imaginea 2: Retenția de apă într-un pătrat magic </a:t>
            </a:r>
            <a:r>
              <a:rPr lang="en-US" baseline="0" dirty="0"/>
              <a:t>5x5 - https://en.wikipedia.org/wiki/File:Magicsquareretention.jpeg</a:t>
            </a:r>
          </a:p>
          <a:p>
            <a:r>
              <a:rPr lang="en-US" baseline="0" dirty="0"/>
              <a:t>Autor: Walter Trump</a:t>
            </a:r>
          </a:p>
          <a:p>
            <a:r>
              <a:rPr lang="en-US" baseline="0" dirty="0"/>
              <a:t>CC 3.0</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44</a:t>
            </a:fld>
            <a:endParaRPr lang="en-US"/>
          </a:p>
        </p:txBody>
      </p:sp>
    </p:spTree>
    <p:extLst>
      <p:ext uri="{BB962C8B-B14F-4D97-AF65-F5344CB8AC3E}">
        <p14:creationId xmlns:p14="http://schemas.microsoft.com/office/powerpoint/2010/main" val="1712939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/wiki/File:4-cube_4%5E4.png</a:t>
            </a:r>
          </a:p>
          <a:p>
            <a:r>
              <a:rPr lang="en-US" dirty="0"/>
              <a:t>Author: </a:t>
            </a:r>
            <a:r>
              <a:rPr lang="en-US" dirty="0" err="1"/>
              <a:t>SpinningSpark</a:t>
            </a:r>
            <a:endParaRPr lang="en-US" dirty="0"/>
          </a:p>
          <a:p>
            <a:r>
              <a:rPr lang="en-US" dirty="0"/>
              <a:t>CC Attribution-</a:t>
            </a:r>
            <a:r>
              <a:rPr lang="en-US" dirty="0" err="1"/>
              <a:t>ShareAlike</a:t>
            </a:r>
            <a:r>
              <a:rPr lang="en-US" dirty="0"/>
              <a:t> 3.0</a:t>
            </a:r>
          </a:p>
        </p:txBody>
      </p:sp>
      <p:sp>
        <p:nvSpPr>
          <p:cNvPr id="4" name="Slide Number Placeholder 3"/>
          <p:cNvSpPr>
            <a:spLocks noGrp="1"/>
          </p:cNvSpPr>
          <p:nvPr>
            <p:ph type="sldNum" sz="quarter" idx="10"/>
          </p:nvPr>
        </p:nvSpPr>
        <p:spPr/>
        <p:txBody>
          <a:bodyPr/>
          <a:lstStyle/>
          <a:p>
            <a:fld id="{F137C5FD-3FDE-BA4F-8F79-D41BDCD5AC82}" type="slidenum">
              <a:rPr lang="en-US" smtClean="0"/>
              <a:pPr/>
              <a:t>46</a:t>
            </a:fld>
            <a:endParaRPr lang="en-US"/>
          </a:p>
        </p:txBody>
      </p:sp>
    </p:spTree>
    <p:extLst>
      <p:ext uri="{BB962C8B-B14F-4D97-AF65-F5344CB8AC3E}">
        <p14:creationId xmlns:p14="http://schemas.microsoft.com/office/powerpoint/2010/main" val="1396867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sz="1200" b="0" i="0" u="none" strike="noStrike" kern="1200" dirty="0">
                <a:solidFill>
                  <a:schemeClr val="tx1"/>
                </a:solidFill>
                <a:effectLst/>
                <a:latin typeface="+mn-lt"/>
                <a:ea typeface="+mn-ea"/>
                <a:cs typeface="+mn-cs"/>
              </a:rPr>
              <a:t>Pătratul </a:t>
            </a:r>
            <a:r>
              <a:rPr lang="ro-RO" sz="1200" b="0" i="0" u="none" strike="noStrike" kern="1200" dirty="0" err="1">
                <a:solidFill>
                  <a:schemeClr val="tx1"/>
                </a:solidFill>
                <a:effectLst/>
                <a:latin typeface="+mn-lt"/>
                <a:ea typeface="+mn-ea"/>
                <a:cs typeface="+mn-cs"/>
              </a:rPr>
              <a:t>Geomagic</a:t>
            </a:r>
            <a:r>
              <a:rPr lang="ro-RO" sz="1200" b="0" i="0" u="none" strike="noStrike" kern="1200" dirty="0">
                <a:solidFill>
                  <a:schemeClr val="tx1"/>
                </a:solidFill>
                <a:effectLst/>
                <a:latin typeface="+mn-lt"/>
                <a:ea typeface="+mn-ea"/>
                <a:cs typeface="+mn-cs"/>
              </a:rPr>
              <a:t> creat de </a:t>
            </a:r>
            <a:r>
              <a:rPr lang="en-US" sz="1200" b="0" i="0" u="none" strike="noStrike" kern="1200" dirty="0">
                <a:solidFill>
                  <a:schemeClr val="tx1"/>
                </a:solidFill>
                <a:effectLst/>
                <a:latin typeface="+mn-lt"/>
                <a:ea typeface="+mn-ea"/>
                <a:cs typeface="+mn-cs"/>
              </a:rPr>
              <a:t>Lee </a:t>
            </a:r>
            <a:r>
              <a:rPr lang="en-US" sz="1200" b="0" i="0" u="none" strike="noStrike" kern="1200" dirty="0" err="1">
                <a:solidFill>
                  <a:schemeClr val="tx1"/>
                </a:solidFill>
                <a:effectLst/>
                <a:latin typeface="+mn-lt"/>
                <a:ea typeface="+mn-ea"/>
                <a:cs typeface="+mn-cs"/>
              </a:rPr>
              <a:t>Sallows</a:t>
            </a:r>
            <a:r>
              <a:rPr lang="en-US" sz="1200" b="0" i="0" u="none" strike="noStrike" kern="1200" dirty="0">
                <a:solidFill>
                  <a:schemeClr val="tx1"/>
                </a:solidFill>
                <a:effectLst/>
                <a:latin typeface="+mn-lt"/>
                <a:ea typeface="+mn-ea"/>
                <a:cs typeface="+mn-cs"/>
              </a:rPr>
              <a:t> </a:t>
            </a:r>
            <a:r>
              <a:rPr lang="ro-RO" sz="1200" b="0" i="0" u="none" strike="noStrike" kern="1200" dirty="0">
                <a:solidFill>
                  <a:schemeClr val="tx1"/>
                </a:solidFill>
                <a:effectLst/>
                <a:latin typeface="+mn-lt"/>
                <a:ea typeface="+mn-ea"/>
                <a:cs typeface="+mn-cs"/>
              </a:rPr>
              <a:t>, bazat pe</a:t>
            </a:r>
            <a:r>
              <a:rPr lang="en-US" sz="1200" b="0" i="0" u="none" strike="noStrike" kern="1200" dirty="0">
                <a:solidFill>
                  <a:schemeClr val="tx1"/>
                </a:solidFill>
                <a:effectLst/>
                <a:latin typeface="+mn-lt"/>
                <a:ea typeface="+mn-ea"/>
                <a:cs typeface="+mn-cs"/>
              </a:rPr>
              <a:t> Luo Shu</a:t>
            </a:r>
            <a:r>
              <a:rPr lang="ro-RO" sz="1200" b="0" i="0" u="none" strike="noStrike" kern="1200" dirty="0">
                <a:solidFill>
                  <a:schemeClr val="tx1"/>
                </a:solidFill>
                <a:effectLst/>
                <a:latin typeface="+mn-lt"/>
                <a:ea typeface="+mn-ea"/>
                <a:cs typeface="+mn-cs"/>
              </a:rPr>
              <a:t>, realizat din figuri geometrice </a:t>
            </a:r>
            <a:r>
              <a:rPr lang="en-US" sz="1200" b="0" i="0" u="none" strike="noStrike" kern="1200" dirty="0">
                <a:solidFill>
                  <a:schemeClr val="tx1"/>
                </a:solidFill>
                <a:effectLst/>
                <a:latin typeface="+mn-lt"/>
                <a:ea typeface="+mn-ea"/>
                <a:cs typeface="+mn-cs"/>
              </a:rPr>
              <a:t>polyomino</a:t>
            </a:r>
            <a:r>
              <a:rPr lang="ro-RO" sz="1200" b="0" i="0" u="none" strike="noStrike" kern="1200" dirty="0">
                <a:solidFill>
                  <a:schemeClr val="tx1"/>
                </a:solidFill>
                <a:effectLst/>
                <a:latin typeface="+mn-lt"/>
                <a:ea typeface="+mn-ea"/>
                <a:cs typeface="+mn-cs"/>
              </a:rPr>
              <a:t> (</a:t>
            </a:r>
            <a:r>
              <a:rPr lang="ro-RO" dirty="0">
                <a:hlinkClick r:id="rId3"/>
              </a:rPr>
              <a:t>https://en.wikipedia.org/wiki/Polyomino</a:t>
            </a:r>
            <a:r>
              <a:rPr lang="ro-RO"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ro-RO" sz="1200" b="0" i="0" u="none" strike="noStrike" kern="1200" dirty="0">
                <a:solidFill>
                  <a:schemeClr val="tx1"/>
                </a:solidFill>
                <a:effectLst/>
                <a:latin typeface="+mn-lt"/>
                <a:ea typeface="+mn-ea"/>
                <a:cs typeface="+mn-cs"/>
              </a:rPr>
              <a:t>de la </a:t>
            </a:r>
            <a:r>
              <a:rPr lang="en-US" sz="1200" b="0" i="0" u="none" strike="noStrike" kern="1200" dirty="0">
                <a:solidFill>
                  <a:schemeClr val="tx1"/>
                </a:solidFill>
                <a:effectLst/>
                <a:latin typeface="+mn-lt"/>
                <a:ea typeface="+mn-ea"/>
                <a:cs typeface="+mn-cs"/>
              </a:rPr>
              <a:t>1</a:t>
            </a:r>
            <a:r>
              <a:rPr lang="en-US" sz="1200" b="0" i="0" u="none" strike="noStrike" kern="1200" baseline="0" dirty="0">
                <a:solidFill>
                  <a:schemeClr val="tx1"/>
                </a:solidFill>
                <a:effectLst/>
                <a:latin typeface="+mn-lt"/>
                <a:ea typeface="+mn-ea"/>
                <a:cs typeface="+mn-cs"/>
              </a:rPr>
              <a:t> </a:t>
            </a:r>
            <a:r>
              <a:rPr lang="ro-RO" sz="1200" b="0" i="0" u="none" strike="noStrike" kern="1200" baseline="0" dirty="0">
                <a:solidFill>
                  <a:schemeClr val="tx1"/>
                </a:solidFill>
                <a:effectLst/>
                <a:latin typeface="+mn-lt"/>
                <a:ea typeface="+mn-ea"/>
                <a:cs typeface="+mn-cs"/>
              </a:rPr>
              <a:t>la</a:t>
            </a:r>
            <a:r>
              <a:rPr lang="en-US" sz="1200" b="0" i="0" u="none" strike="noStrike" kern="1200" baseline="0" dirty="0">
                <a:solidFill>
                  <a:schemeClr val="tx1"/>
                </a:solidFill>
                <a:effectLst/>
                <a:latin typeface="+mn-lt"/>
                <a:ea typeface="+mn-ea"/>
                <a:cs typeface="+mn-cs"/>
              </a:rPr>
              <a:t> 9</a:t>
            </a:r>
            <a:r>
              <a:rPr lang="ro-RO" sz="1200" b="0" i="0" u="none" strike="noStrike" kern="1200" baseline="0" dirty="0">
                <a:solidFill>
                  <a:schemeClr val="tx1"/>
                </a:solidFill>
                <a:effectLst/>
                <a:latin typeface="+mn-lt"/>
                <a:ea typeface="+mn-ea"/>
                <a:cs typeface="+mn-cs"/>
              </a:rPr>
              <a:t>, cu trei soluții pe partea dreaptă (fiecare cu un pătrățel lipsă</a:t>
            </a:r>
            <a:r>
              <a:rPr lang="en-US" sz="1200" b="0" i="0" u="none" strike="noStrike" kern="1200" baseline="0" dirty="0">
                <a:solidFill>
                  <a:schemeClr val="tx1"/>
                </a:solidFill>
                <a:effectLst/>
                <a:latin typeface="+mn-lt"/>
                <a:ea typeface="+mn-ea"/>
                <a:cs typeface="+mn-cs"/>
              </a:rPr>
              <a:t>).</a:t>
            </a:r>
            <a:r>
              <a:rPr lang="ro-RO" sz="1200" b="0" i="0" u="none" strike="noStrike" kern="1200" baseline="0" dirty="0">
                <a:solidFill>
                  <a:schemeClr val="tx1"/>
                </a:solidFill>
                <a:effectLst/>
                <a:latin typeface="+mn-lt"/>
                <a:ea typeface="+mn-ea"/>
                <a:cs typeface="+mn-cs"/>
              </a:rPr>
              <a:t> Elevii ar putea remarca o corespondență între unitățile mici turcoaz și cifrele negative din diapozitivul</a:t>
            </a:r>
            <a:r>
              <a:rPr lang="en-US" sz="1200" b="0" i="0" u="none" strike="noStrike" kern="1200" baseline="0" dirty="0">
                <a:solidFill>
                  <a:schemeClr val="tx1"/>
                </a:solidFill>
                <a:effectLst/>
                <a:latin typeface="+mn-lt"/>
                <a:ea typeface="+mn-ea"/>
                <a:cs typeface="+mn-cs"/>
              </a:rPr>
              <a:t> 6</a:t>
            </a:r>
            <a:r>
              <a:rPr lang="ro-RO" sz="1200" b="0" i="0" u="none" strike="noStrike" kern="1200" baseline="0" dirty="0">
                <a:solidFill>
                  <a:schemeClr val="tx1"/>
                </a:solidFill>
                <a:effectLst/>
                <a:latin typeface="+mn-lt"/>
                <a:ea typeface="+mn-ea"/>
                <a:cs typeface="+mn-cs"/>
              </a:rPr>
              <a:t>/7</a:t>
            </a:r>
            <a:r>
              <a:rPr lang="en-US" sz="1200" b="0" i="0" u="none" strike="noStrike" kern="1200" baseline="0" dirty="0">
                <a:solidFill>
                  <a:schemeClr val="tx1"/>
                </a:solidFill>
                <a:effectLst/>
                <a:latin typeface="+mn-lt"/>
                <a:ea typeface="+mn-ea"/>
                <a:cs typeface="+mn-cs"/>
              </a:rPr>
              <a:t>.</a:t>
            </a:r>
          </a:p>
          <a:p>
            <a:endParaRPr lang="en-US" sz="1200" b="0" i="0" u="none" strike="noStrike" kern="1200" baseline="0" dirty="0">
              <a:solidFill>
                <a:schemeClr val="tx1"/>
              </a:solidFill>
              <a:effectLst/>
              <a:latin typeface="+mn-lt"/>
              <a:ea typeface="+mn-ea"/>
              <a:cs typeface="+mn-cs"/>
            </a:endParaRPr>
          </a:p>
          <a:p>
            <a:r>
              <a:rPr lang="ro-RO" sz="1200" b="0" i="0" u="none" strike="noStrike" kern="1200" baseline="0" dirty="0">
                <a:solidFill>
                  <a:schemeClr val="tx1"/>
                </a:solidFill>
                <a:effectLst/>
                <a:latin typeface="+mn-lt"/>
                <a:ea typeface="+mn-ea"/>
                <a:cs typeface="+mn-cs"/>
              </a:rPr>
              <a:t>Reproducere după originalul de la </a:t>
            </a:r>
            <a:r>
              <a:rPr lang="en-US" sz="1200" b="0" i="0" u="none" strike="noStrike" kern="1200" baseline="0" dirty="0">
                <a:solidFill>
                  <a:schemeClr val="tx1"/>
                </a:solidFill>
                <a:effectLst/>
                <a:latin typeface="+mn-lt"/>
                <a:ea typeface="+mn-ea"/>
                <a:cs typeface="+mn-cs"/>
              </a:rPr>
              <a:t>https://en.wikipedia.org/wiki/Lee_Sallows  (CC BY SA 3.0)</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37C5FD-3FDE-BA4F-8F79-D41BDCD5AC82}" type="slidenum">
              <a:rPr lang="en-US" smtClean="0"/>
              <a:pPr/>
              <a:t>47</a:t>
            </a:fld>
            <a:endParaRPr lang="en-US"/>
          </a:p>
        </p:txBody>
      </p:sp>
    </p:spTree>
    <p:extLst>
      <p:ext uri="{BB962C8B-B14F-4D97-AF65-F5344CB8AC3E}">
        <p14:creationId xmlns:p14="http://schemas.microsoft.com/office/powerpoint/2010/main" val="1518632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Activitate suplimentară.</a:t>
            </a:r>
            <a:r>
              <a:rPr lang="en-US" baseline="0" dirty="0"/>
              <a:t> </a:t>
            </a:r>
            <a:endParaRPr lang="ro-RO" baseline="0" dirty="0"/>
          </a:p>
          <a:p>
            <a:r>
              <a:rPr lang="ro-RO" baseline="0" dirty="0"/>
              <a:t>Această metodă poate fi aplicată pentru a crea Pătrate magice impare mai mari</a:t>
            </a:r>
            <a:r>
              <a:rPr lang="en-US" baseline="0" dirty="0"/>
              <a:t>. </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48</a:t>
            </a:fld>
            <a:endParaRPr lang="en-US"/>
          </a:p>
        </p:txBody>
      </p:sp>
    </p:spTree>
    <p:extLst>
      <p:ext uri="{BB962C8B-B14F-4D97-AF65-F5344CB8AC3E}">
        <p14:creationId xmlns:p14="http://schemas.microsoft.com/office/powerpoint/2010/main" val="387495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Activitate suplimentară.</a:t>
            </a:r>
            <a:r>
              <a:rPr lang="en-US" baseline="0" dirty="0"/>
              <a:t> </a:t>
            </a:r>
            <a:endParaRPr lang="ro-RO" baseline="0" dirty="0"/>
          </a:p>
          <a:p>
            <a:endParaRPr lang="ro-RO" dirty="0"/>
          </a:p>
          <a:p>
            <a:r>
              <a:rPr lang="en-US" dirty="0"/>
              <a:t>https://www.magischvierkant.com/two-dimensional-eng/7x7/diagonal-method/</a:t>
            </a:r>
          </a:p>
        </p:txBody>
      </p:sp>
      <p:sp>
        <p:nvSpPr>
          <p:cNvPr id="4" name="Slide Number Placeholder 3"/>
          <p:cNvSpPr>
            <a:spLocks noGrp="1"/>
          </p:cNvSpPr>
          <p:nvPr>
            <p:ph type="sldNum" sz="quarter" idx="10"/>
          </p:nvPr>
        </p:nvSpPr>
        <p:spPr/>
        <p:txBody>
          <a:bodyPr/>
          <a:lstStyle/>
          <a:p>
            <a:fld id="{F137C5FD-3FDE-BA4F-8F79-D41BDCD5AC82}" type="slidenum">
              <a:rPr lang="en-US" smtClean="0"/>
              <a:pPr/>
              <a:t>49</a:t>
            </a:fld>
            <a:endParaRPr lang="en-US"/>
          </a:p>
        </p:txBody>
      </p:sp>
    </p:spTree>
    <p:extLst>
      <p:ext uri="{BB962C8B-B14F-4D97-AF65-F5344CB8AC3E}">
        <p14:creationId xmlns:p14="http://schemas.microsoft.com/office/powerpoint/2010/main" val="484134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Activitate suplimentară.</a:t>
            </a:r>
            <a:r>
              <a:rPr lang="en-US" baseline="0" dirty="0"/>
              <a:t> </a:t>
            </a:r>
            <a:endParaRPr lang="ro-RO" baseline="0" dirty="0"/>
          </a:p>
          <a:p>
            <a:endParaRPr lang="ro-RO" dirty="0"/>
          </a:p>
        </p:txBody>
      </p:sp>
      <p:sp>
        <p:nvSpPr>
          <p:cNvPr id="4" name="Slide Number Placeholder 3"/>
          <p:cNvSpPr>
            <a:spLocks noGrp="1"/>
          </p:cNvSpPr>
          <p:nvPr>
            <p:ph type="sldNum" sz="quarter" idx="5"/>
          </p:nvPr>
        </p:nvSpPr>
        <p:spPr/>
        <p:txBody>
          <a:bodyPr/>
          <a:lstStyle/>
          <a:p>
            <a:fld id="{F137C5FD-3FDE-BA4F-8F79-D41BDCD5AC82}" type="slidenum">
              <a:rPr lang="en-US" smtClean="0"/>
              <a:pPr/>
              <a:t>50</a:t>
            </a:fld>
            <a:endParaRPr lang="en-US"/>
          </a:p>
        </p:txBody>
      </p:sp>
    </p:spTree>
    <p:extLst>
      <p:ext uri="{BB962C8B-B14F-4D97-AF65-F5344CB8AC3E}">
        <p14:creationId xmlns:p14="http://schemas.microsoft.com/office/powerpoint/2010/main" val="9048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6</a:t>
            </a:fld>
            <a:endParaRPr lang="en-US"/>
          </a:p>
        </p:txBody>
      </p:sp>
    </p:spTree>
    <p:extLst>
      <p:ext uri="{BB962C8B-B14F-4D97-AF65-F5344CB8AC3E}">
        <p14:creationId xmlns:p14="http://schemas.microsoft.com/office/powerpoint/2010/main" val="175701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ro-RO" sz="1200" i="1" dirty="0"/>
              <a:t>Ce remarcați la acest model?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7</a:t>
            </a:fld>
            <a:endParaRPr lang="en-US"/>
          </a:p>
        </p:txBody>
      </p:sp>
    </p:spTree>
    <p:extLst>
      <p:ext uri="{BB962C8B-B14F-4D97-AF65-F5344CB8AC3E}">
        <p14:creationId xmlns:p14="http://schemas.microsoft.com/office/powerpoint/2010/main" val="1436474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a:t>
            </a:r>
            <a:r>
              <a:rPr lang="en-US" baseline="0" dirty="0"/>
              <a:t> </a:t>
            </a:r>
            <a:r>
              <a:rPr lang="ro-RO" baseline="0" dirty="0"/>
              <a:t>f</a:t>
            </a:r>
            <a:r>
              <a:rPr lang="en-US" baseline="0" dirty="0" err="1"/>
              <a:t>ree</a:t>
            </a:r>
            <a:r>
              <a:rPr lang="ro-RO" baseline="0" dirty="0"/>
              <a:t> –</a:t>
            </a:r>
            <a:r>
              <a:rPr lang="en-US" baseline="0" dirty="0"/>
              <a:t> </a:t>
            </a:r>
            <a:endParaRPr lang="ro-RO" baseline="0" dirty="0"/>
          </a:p>
          <a:p>
            <a:r>
              <a:rPr lang="ro-RO" baseline="0" dirty="0"/>
              <a:t>1. </a:t>
            </a:r>
            <a:r>
              <a:rPr lang="en-US" dirty="0"/>
              <a:t>Claude </a:t>
            </a:r>
            <a:r>
              <a:rPr lang="en-US" dirty="0" err="1"/>
              <a:t>Bragdon</a:t>
            </a:r>
            <a:r>
              <a:rPr lang="en-US" baseline="0" dirty="0"/>
              <a:t>, Frozen Fountain, 1932 (http://www.bauarchitecture.com/research.loshuworldofwonderous.shtml)</a:t>
            </a:r>
          </a:p>
          <a:p>
            <a:pPr marL="0" marR="0" indent="0" algn="l" defTabSz="914400" rtl="0" eaLnBrk="1" fontAlgn="auto" latinLnBrk="0" hangingPunct="1">
              <a:lnSpc>
                <a:spcPct val="100000"/>
              </a:lnSpc>
              <a:spcBef>
                <a:spcPts val="0"/>
              </a:spcBef>
              <a:spcAft>
                <a:spcPts val="0"/>
              </a:spcAft>
              <a:buClrTx/>
              <a:buSzTx/>
              <a:buFontTx/>
              <a:buNone/>
              <a:tabLst/>
              <a:defRPr/>
            </a:pPr>
            <a:r>
              <a:rPr lang="ro-RO" dirty="0"/>
              <a:t>2. </a:t>
            </a:r>
            <a:r>
              <a:rPr lang="en-US" sz="1200" kern="1200" dirty="0">
                <a:solidFill>
                  <a:schemeClr val="tx1"/>
                </a:solidFill>
                <a:latin typeface="+mn-lt"/>
                <a:ea typeface="+mn-ea"/>
                <a:cs typeface="+mn-cs"/>
              </a:rPr>
              <a:t>Claude </a:t>
            </a:r>
            <a:r>
              <a:rPr lang="en-US" sz="1200" kern="1200" dirty="0" err="1">
                <a:solidFill>
                  <a:schemeClr val="tx1"/>
                </a:solidFill>
                <a:latin typeface="+mn-lt"/>
                <a:ea typeface="+mn-ea"/>
                <a:cs typeface="+mn-cs"/>
              </a:rPr>
              <a:t>Bragdon</a:t>
            </a:r>
            <a:r>
              <a:rPr lang="en-US" sz="1200" kern="1200" dirty="0">
                <a:solidFill>
                  <a:schemeClr val="tx1"/>
                </a:solidFill>
                <a:latin typeface="+mn-lt"/>
                <a:ea typeface="+mn-ea"/>
                <a:cs typeface="+mn-cs"/>
              </a:rPr>
              <a:t>,</a:t>
            </a:r>
            <a:r>
              <a:rPr lang="ro-RO" sz="1200" kern="1200" dirty="0">
                <a:solidFill>
                  <a:schemeClr val="tx1"/>
                </a:solidFill>
                <a:latin typeface="+mn-lt"/>
                <a:ea typeface="+mn-ea"/>
                <a:cs typeface="+mn-cs"/>
              </a:rPr>
              <a:t> </a:t>
            </a:r>
            <a:r>
              <a:rPr lang="en-US" sz="1200" kern="1200" dirty="0">
                <a:solidFill>
                  <a:schemeClr val="tx1"/>
                </a:solidFill>
                <a:latin typeface="+mn-lt"/>
                <a:ea typeface="+mn-ea"/>
                <a:cs typeface="+mn-cs"/>
              </a:rPr>
              <a:t>The Frozen Fountain Being: Essays on Architecture and the Art of Design in Space (1924 edition)</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8</a:t>
            </a:fld>
            <a:endParaRPr lang="en-US"/>
          </a:p>
        </p:txBody>
      </p:sp>
    </p:spTree>
    <p:extLst>
      <p:ext uri="{BB962C8B-B14F-4D97-AF65-F5344CB8AC3E}">
        <p14:creationId xmlns:p14="http://schemas.microsoft.com/office/powerpoint/2010/main" val="10964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Rob Unwin</a:t>
            </a:r>
          </a:p>
        </p:txBody>
      </p:sp>
      <p:sp>
        <p:nvSpPr>
          <p:cNvPr id="4" name="Slide Number Placeholder 3"/>
          <p:cNvSpPr>
            <a:spLocks noGrp="1"/>
          </p:cNvSpPr>
          <p:nvPr>
            <p:ph type="sldNum" sz="quarter" idx="10"/>
          </p:nvPr>
        </p:nvSpPr>
        <p:spPr/>
        <p:txBody>
          <a:bodyPr/>
          <a:lstStyle/>
          <a:p>
            <a:fld id="{F137C5FD-3FDE-BA4F-8F79-D41BDCD5AC82}" type="slidenum">
              <a:rPr lang="en-US" smtClean="0"/>
              <a:pPr/>
              <a:t>10</a:t>
            </a:fld>
            <a:endParaRPr lang="en-US"/>
          </a:p>
        </p:txBody>
      </p:sp>
    </p:spTree>
    <p:extLst>
      <p:ext uri="{BB962C8B-B14F-4D97-AF65-F5344CB8AC3E}">
        <p14:creationId xmlns:p14="http://schemas.microsoft.com/office/powerpoint/2010/main" val="175238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tooltip="User:ShandiGP (page does not exist)"/>
              </a:rPr>
              <a:t>Shandi Greve Penrod</a:t>
            </a:r>
            <a:r>
              <a:rPr lang="en-US" sz="1200" b="0" i="0" u="none" strike="noStrike" kern="1200" dirty="0">
                <a:solidFill>
                  <a:schemeClr val="tx1"/>
                </a:solidFill>
                <a:effectLst/>
                <a:latin typeface="+mn-lt"/>
                <a:ea typeface="+mn-ea"/>
                <a:cs typeface="+mn-cs"/>
              </a:rPr>
              <a:t> (CC) </a:t>
            </a:r>
            <a:r>
              <a:rPr lang="ro-RO" sz="1200" b="0" i="0" u="none" strike="noStrike" kern="1200" dirty="0">
                <a:solidFill>
                  <a:schemeClr val="tx1"/>
                </a:solidFill>
                <a:effectLst/>
                <a:latin typeface="+mn-lt"/>
                <a:ea typeface="+mn-ea"/>
                <a:cs typeface="+mn-cs"/>
              </a:rPr>
              <a:t>Mai multe informații despre </a:t>
            </a:r>
            <a:r>
              <a:rPr lang="en-US" sz="1200" b="0" i="0" u="none" strike="noStrike" kern="1200" dirty="0">
                <a:solidFill>
                  <a:schemeClr val="tx1"/>
                </a:solidFill>
                <a:effectLst/>
                <a:latin typeface="+mn-lt"/>
                <a:ea typeface="+mn-ea"/>
                <a:cs typeface="+mn-cs"/>
              </a:rPr>
              <a:t>Feng Shui </a:t>
            </a:r>
            <a:r>
              <a:rPr lang="ro-RO" sz="1200" b="0" i="0" u="none" strike="noStrike" kern="1200" dirty="0">
                <a:solidFill>
                  <a:schemeClr val="tx1"/>
                </a:solidFill>
                <a:effectLst/>
                <a:latin typeface="+mn-lt"/>
                <a:ea typeface="+mn-ea"/>
                <a:cs typeface="+mn-cs"/>
              </a:rPr>
              <a:t>pot fi găsite aici</a:t>
            </a:r>
            <a:r>
              <a:rPr lang="en-US" sz="1200" b="0" i="0" u="none" strike="noStrike" kern="1200" dirty="0">
                <a:solidFill>
                  <a:schemeClr val="tx1"/>
                </a:solidFill>
                <a:effectLst/>
                <a:latin typeface="+mn-lt"/>
                <a:ea typeface="+mn-ea"/>
                <a:cs typeface="+mn-cs"/>
              </a:rPr>
              <a:t>: http://www.chinasage.info/fengshui.htm</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pPr/>
              <a:t>11</a:t>
            </a:fld>
            <a:endParaRPr lang="en-US"/>
          </a:p>
        </p:txBody>
      </p:sp>
    </p:spTree>
    <p:extLst>
      <p:ext uri="{BB962C8B-B14F-4D97-AF65-F5344CB8AC3E}">
        <p14:creationId xmlns:p14="http://schemas.microsoft.com/office/powerpoint/2010/main" val="146358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459F92-C14F-4D66-B818-171265958E4F}" type="datetime1">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131484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61D5C-5C46-4D58-86A1-84B53D10A591}" type="datetime1">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41903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73F4F-5A4C-470E-921C-60EABF950FB1}" type="datetime1">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108347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A70803-A028-4270-B890-55ACAB863DCE}" type="datetime1">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102130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FD29C-C7B1-4199-AD0A-3006D18C5BC6}" type="datetime1">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24442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39F0FD-60F7-46B2-8868-77ACDE1AFECE}" type="datetime1">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212436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ABEC3-F1FA-4DF7-B64F-99E683B4FBC8}" type="datetime1">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6562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5FFEB3-9A1D-4B95-8227-50933989F3A7}" type="datetime1">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127730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72C11-FD50-41CC-8E70-852AD396F7EB}" type="datetime1">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143081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6DC6-8D72-4F35-B3E9-D5E69DE793CE}" type="datetime1">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24090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47CF3-1D83-461C-810A-BFCD14DE5D04}" type="datetime1">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pPr/>
              <a:t>‹#›</a:t>
            </a:fld>
            <a:endParaRPr lang="en-US"/>
          </a:p>
        </p:txBody>
      </p:sp>
    </p:spTree>
    <p:extLst>
      <p:ext uri="{BB962C8B-B14F-4D97-AF65-F5344CB8AC3E}">
        <p14:creationId xmlns:p14="http://schemas.microsoft.com/office/powerpoint/2010/main" val="84051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78626-1A7C-4B24-9BC0-5D73E0DF3334}" type="datetime1">
              <a:rPr lang="en-US" smtClean="0"/>
              <a:t>4/12/2019</a:t>
            </a:fld>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6420-9A8E-694A-8D06-3321B40299E5}" type="slidenum">
              <a:rPr lang="en-US" smtClean="0"/>
              <a:pPr/>
              <a:t>‹#›</a:t>
            </a:fld>
            <a:endParaRPr lang="en-US"/>
          </a:p>
        </p:txBody>
      </p:sp>
    </p:spTree>
    <p:extLst>
      <p:ext uri="{BB962C8B-B14F-4D97-AF65-F5344CB8AC3E}">
        <p14:creationId xmlns:p14="http://schemas.microsoft.com/office/powerpoint/2010/main" val="176207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ons.wikimedia.org/w/index.php?title=User:ShandiGP&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File:Magic_square_at_the_Parshvanatha_temple,_Khajuraho.png" TargetMode="External"/><Relationship Id="rId5" Type="http://schemas.openxmlformats.org/officeDocument/2006/relationships/hyperlink" Target="https://www.flickr.com/people/72746018@N00"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hIgmiDnmV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Y8SA0gtSB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02" y="578486"/>
            <a:ext cx="8543925" cy="2185697"/>
          </a:xfrm>
        </p:spPr>
        <p:txBody>
          <a:bodyPr anchor="t">
            <a:noAutofit/>
          </a:bodyPr>
          <a:lstStyle/>
          <a:p>
            <a:pPr algn="ctr"/>
            <a:r>
              <a:rPr lang="ro-RO" b="1" dirty="0"/>
              <a:t>Fair &amp; Square</a:t>
            </a:r>
            <a:br>
              <a:rPr lang="ro-RO" b="1" dirty="0"/>
            </a:br>
            <a:r>
              <a:rPr lang="en-GB" sz="1200" b="1" dirty="0"/>
              <a:t> </a:t>
            </a: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sz="1200" b="1" dirty="0"/>
            </a:br>
            <a:br>
              <a:rPr lang="ro-RO" dirty="0"/>
            </a:br>
            <a:r>
              <a:rPr lang="ro-RO" sz="3200" i="1" dirty="0"/>
              <a:t>Care este secretul </a:t>
            </a:r>
            <a:br>
              <a:rPr lang="ro-RO" sz="3200" i="1" dirty="0"/>
            </a:br>
            <a:r>
              <a:rPr lang="ro-RO" sz="3200" i="1" dirty="0"/>
              <a:t>pătratelor magice, latine și vedice?</a:t>
            </a:r>
            <a:endParaRPr lang="en-GB" sz="3200" i="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9056" y="1814837"/>
            <a:ext cx="3384815" cy="3228325"/>
          </a:xfrm>
          <a:prstGeom prst="rect">
            <a:avLst/>
          </a:prstGeom>
        </p:spPr>
      </p:pic>
      <p:sp>
        <p:nvSpPr>
          <p:cNvPr id="3" name="TextBox 2"/>
          <p:cNvSpPr txBox="1"/>
          <p:nvPr/>
        </p:nvSpPr>
        <p:spPr>
          <a:xfrm>
            <a:off x="2641270" y="6604506"/>
            <a:ext cx="4623458" cy="246221"/>
          </a:xfrm>
          <a:prstGeom prst="rect">
            <a:avLst/>
          </a:prstGeom>
          <a:noFill/>
        </p:spPr>
        <p:txBody>
          <a:bodyPr wrap="square" rtlCol="0">
            <a:spAutoFit/>
          </a:bodyPr>
          <a:lstStyle/>
          <a:p>
            <a:pPr algn="ctr"/>
            <a:r>
              <a:rPr lang="en-US" sz="1000" dirty="0"/>
              <a:t>Credit Chris/Flickr. https://</a:t>
            </a:r>
            <a:r>
              <a:rPr lang="en-US" sz="1000" dirty="0" err="1"/>
              <a:t>www.flickr.com</a:t>
            </a:r>
            <a:r>
              <a:rPr lang="en-US" sz="1000" dirty="0"/>
              <a:t>/photos/</a:t>
            </a:r>
            <a:r>
              <a:rPr lang="en-US" sz="1000" dirty="0" err="1"/>
              <a:t>chrisinplymouth</a:t>
            </a:r>
            <a:r>
              <a:rPr lang="en-US" sz="1000" dirty="0"/>
              <a:t>/4239651011/</a:t>
            </a:r>
          </a:p>
        </p:txBody>
      </p:sp>
      <p:sp>
        <p:nvSpPr>
          <p:cNvPr id="6" name="Slide Number Placeholder 5">
            <a:extLst>
              <a:ext uri="{FF2B5EF4-FFF2-40B4-BE49-F238E27FC236}">
                <a16:creationId xmlns:a16="http://schemas.microsoft.com/office/drawing/2014/main" id="{906E5BAA-298D-44BE-ADB6-F1621D868E8B}"/>
              </a:ext>
            </a:extLst>
          </p:cNvPr>
          <p:cNvSpPr>
            <a:spLocks noGrp="1"/>
          </p:cNvSpPr>
          <p:nvPr>
            <p:ph type="sldNum" sz="quarter" idx="12"/>
          </p:nvPr>
        </p:nvSpPr>
        <p:spPr/>
        <p:txBody>
          <a:bodyPr/>
          <a:lstStyle/>
          <a:p>
            <a:fld id="{77DC6420-9A8E-694A-8D06-3321B40299E5}" type="slidenum">
              <a:rPr lang="en-US" smtClean="0"/>
              <a:pPr/>
              <a:t>1</a:t>
            </a:fld>
            <a:endParaRPr lang="en-US"/>
          </a:p>
        </p:txBody>
      </p:sp>
    </p:spTree>
    <p:extLst>
      <p:ext uri="{BB962C8B-B14F-4D97-AF65-F5344CB8AC3E}">
        <p14:creationId xmlns:p14="http://schemas.microsoft.com/office/powerpoint/2010/main" val="20243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05" y="580945"/>
            <a:ext cx="2552171" cy="2893244"/>
          </a:xfrm>
        </p:spPr>
        <p:txBody>
          <a:bodyPr anchor="t">
            <a:noAutofit/>
          </a:bodyPr>
          <a:lstStyle/>
          <a:p>
            <a:pPr algn="ctr">
              <a:lnSpc>
                <a:spcPct val="100000"/>
              </a:lnSpc>
            </a:pPr>
            <a:r>
              <a:rPr lang="ro-RO" sz="2800" i="1" dirty="0">
                <a:latin typeface="+mn-lt"/>
              </a:rPr>
              <a:t>Punerea unui pătrat magic în echilibru – </a:t>
            </a:r>
            <a:br>
              <a:rPr lang="ro-RO" sz="2800" i="1" dirty="0">
                <a:latin typeface="+mn-lt"/>
              </a:rPr>
            </a:br>
            <a:r>
              <a:rPr lang="ro-RO" sz="2800" i="1" dirty="0">
                <a:latin typeface="+mn-lt"/>
              </a:rPr>
              <a:t>e posibilă?</a:t>
            </a:r>
            <a:endParaRPr lang="en-US" sz="2800" i="1" dirty="0">
              <a:latin typeface="+mn-lt"/>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1125" y="510357"/>
            <a:ext cx="4355750" cy="5922955"/>
          </a:xfrm>
          <a:prstGeom prst="rect">
            <a:avLst/>
          </a:prstGeom>
        </p:spPr>
      </p:pic>
      <p:sp>
        <p:nvSpPr>
          <p:cNvPr id="5" name="Slide Number Placeholder 4">
            <a:extLst>
              <a:ext uri="{FF2B5EF4-FFF2-40B4-BE49-F238E27FC236}">
                <a16:creationId xmlns:a16="http://schemas.microsoft.com/office/drawing/2014/main" id="{051826F6-4EE1-4E5A-8536-12D5A01A69B7}"/>
              </a:ext>
            </a:extLst>
          </p:cNvPr>
          <p:cNvSpPr>
            <a:spLocks noGrp="1"/>
          </p:cNvSpPr>
          <p:nvPr>
            <p:ph type="sldNum" sz="quarter" idx="12"/>
          </p:nvPr>
        </p:nvSpPr>
        <p:spPr/>
        <p:txBody>
          <a:bodyPr/>
          <a:lstStyle/>
          <a:p>
            <a:fld id="{77DC6420-9A8E-694A-8D06-3321B40299E5}" type="slidenum">
              <a:rPr lang="en-US" smtClean="0"/>
              <a:pPr/>
              <a:t>10</a:t>
            </a:fld>
            <a:endParaRPr lang="en-US"/>
          </a:p>
        </p:txBody>
      </p:sp>
    </p:spTree>
    <p:extLst>
      <p:ext uri="{BB962C8B-B14F-4D97-AF65-F5344CB8AC3E}">
        <p14:creationId xmlns:p14="http://schemas.microsoft.com/office/powerpoint/2010/main" val="182049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70" y="297393"/>
            <a:ext cx="3377444" cy="6424083"/>
          </a:xfrm>
        </p:spPr>
        <p:txBody>
          <a:bodyPr anchor="t">
            <a:normAutofit fontScale="90000"/>
          </a:bodyPr>
          <a:lstStyle/>
          <a:p>
            <a:r>
              <a:rPr lang="ro-RO" dirty="0" err="1"/>
              <a:t>Feng</a:t>
            </a:r>
            <a:r>
              <a:rPr lang="ro-RO" dirty="0"/>
              <a:t> </a:t>
            </a:r>
            <a:r>
              <a:rPr lang="ro-RO" dirty="0" err="1"/>
              <a:t>Shui</a:t>
            </a:r>
            <a:r>
              <a:rPr lang="ro-RO" dirty="0"/>
              <a:t> </a:t>
            </a:r>
            <a:r>
              <a:rPr lang="ro-RO" dirty="0" err="1"/>
              <a:t>Bagua</a:t>
            </a:r>
            <a:br>
              <a:rPr lang="ro-RO" dirty="0"/>
            </a:br>
            <a:br>
              <a:rPr lang="ro-RO" dirty="0"/>
            </a:br>
            <a:r>
              <a:rPr lang="ro-RO" sz="3100" i="1" dirty="0"/>
              <a:t>Rotiți hârtia până când focul e îndreptat spre sud. Uitați-vă la octogonul </a:t>
            </a:r>
            <a:r>
              <a:rPr lang="ro-RO" sz="3100" i="1" dirty="0" err="1"/>
              <a:t>Bagua</a:t>
            </a:r>
            <a:r>
              <a:rPr lang="ro-RO" sz="3100" i="1" dirty="0"/>
              <a:t> și la sala de clasă. Observați corespondențe? </a:t>
            </a:r>
            <a:r>
              <a:rPr lang="ro-RO" sz="3100" i="1" dirty="0" err="1"/>
              <a:t>Bagua</a:t>
            </a:r>
            <a:r>
              <a:rPr lang="ro-RO" sz="3100" i="1" dirty="0"/>
              <a:t> mai semnifică și echilibrarea a 8 domenii diferite ale vieții.</a:t>
            </a:r>
            <a:br>
              <a:rPr lang="ro-RO" dirty="0"/>
            </a:br>
            <a:endParaRPr lang="ro-RO"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87949" y="706572"/>
            <a:ext cx="5530314" cy="5487941"/>
          </a:xfrm>
          <a:prstGeom prst="rect">
            <a:avLst/>
          </a:prstGeom>
        </p:spPr>
      </p:pic>
      <p:sp>
        <p:nvSpPr>
          <p:cNvPr id="3" name="TextBox 2"/>
          <p:cNvSpPr txBox="1"/>
          <p:nvPr/>
        </p:nvSpPr>
        <p:spPr>
          <a:xfrm>
            <a:off x="5869649" y="6362357"/>
            <a:ext cx="1526367" cy="246221"/>
          </a:xfrm>
          <a:prstGeom prst="rect">
            <a:avLst/>
          </a:prstGeom>
          <a:noFill/>
        </p:spPr>
        <p:txBody>
          <a:bodyPr wrap="none" rtlCol="0">
            <a:spAutoFit/>
          </a:bodyPr>
          <a:lstStyle/>
          <a:p>
            <a:r>
              <a:rPr lang="en-US" sz="1000" dirty="0">
                <a:hlinkClick r:id="rId4" tooltip="User:ShandiGP (page does not exist)"/>
              </a:rPr>
              <a:t>Shandi Greve Penrod</a:t>
            </a:r>
            <a:r>
              <a:rPr lang="en-US" sz="1000" dirty="0"/>
              <a:t> (CC) </a:t>
            </a:r>
          </a:p>
        </p:txBody>
      </p:sp>
      <p:sp>
        <p:nvSpPr>
          <p:cNvPr id="6" name="Slide Number Placeholder 5">
            <a:extLst>
              <a:ext uri="{FF2B5EF4-FFF2-40B4-BE49-F238E27FC236}">
                <a16:creationId xmlns:a16="http://schemas.microsoft.com/office/drawing/2014/main" id="{3CDF2C84-1441-4C15-A44D-E32A1F48B9DE}"/>
              </a:ext>
            </a:extLst>
          </p:cNvPr>
          <p:cNvSpPr>
            <a:spLocks noGrp="1"/>
          </p:cNvSpPr>
          <p:nvPr>
            <p:ph type="sldNum" sz="quarter" idx="12"/>
          </p:nvPr>
        </p:nvSpPr>
        <p:spPr/>
        <p:txBody>
          <a:bodyPr/>
          <a:lstStyle/>
          <a:p>
            <a:fld id="{77DC6420-9A8E-694A-8D06-3321B40299E5}" type="slidenum">
              <a:rPr lang="en-US" smtClean="0"/>
              <a:pPr/>
              <a:t>11</a:t>
            </a:fld>
            <a:endParaRPr lang="en-US"/>
          </a:p>
        </p:txBody>
      </p:sp>
    </p:spTree>
    <p:extLst>
      <p:ext uri="{BB962C8B-B14F-4D97-AF65-F5344CB8AC3E}">
        <p14:creationId xmlns:p14="http://schemas.microsoft.com/office/powerpoint/2010/main" val="7446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43" y="242046"/>
            <a:ext cx="2955570" cy="2692400"/>
          </a:xfrm>
        </p:spPr>
        <p:txBody>
          <a:bodyPr anchor="t">
            <a:normAutofit fontScale="90000"/>
          </a:bodyPr>
          <a:lstStyle/>
          <a:p>
            <a:r>
              <a:rPr lang="ro-RO" sz="2800" dirty="0"/>
              <a:t>Pătratul </a:t>
            </a:r>
            <a:r>
              <a:rPr lang="ro-RO" sz="2800" dirty="0" err="1"/>
              <a:t>Jaina</a:t>
            </a:r>
            <a:r>
              <a:rPr lang="ro-RO" sz="2800" dirty="0"/>
              <a:t>, vechi de 1.000 de ani, din templul </a:t>
            </a:r>
            <a:r>
              <a:rPr lang="en-US" sz="2800" dirty="0" err="1"/>
              <a:t>Parshvanatha</a:t>
            </a:r>
            <a:r>
              <a:rPr lang="en-US" sz="2800" dirty="0"/>
              <a:t> </a:t>
            </a:r>
            <a:r>
              <a:rPr lang="ro-RO" sz="2800" dirty="0"/>
              <a:t>de la</a:t>
            </a:r>
            <a:r>
              <a:rPr lang="en-US" sz="2800" dirty="0"/>
              <a:t> Madhya Pradesh</a:t>
            </a:r>
            <a:r>
              <a:rPr lang="ro-RO" sz="2800" dirty="0"/>
              <a:t>,</a:t>
            </a:r>
            <a:r>
              <a:rPr lang="en-US" sz="2800" dirty="0"/>
              <a:t> </a:t>
            </a:r>
            <a:r>
              <a:rPr lang="ro-RO" sz="2800" dirty="0"/>
              <a:t>î</a:t>
            </a:r>
            <a:r>
              <a:rPr lang="en-US" sz="2800" dirty="0"/>
              <a:t>n India. </a:t>
            </a:r>
            <a:br>
              <a:rPr lang="ro-RO" sz="2800" dirty="0"/>
            </a:br>
            <a:r>
              <a:rPr lang="ro-RO" sz="2800" i="1" dirty="0"/>
              <a:t>Recunoașteți vreunul dintre numere</a:t>
            </a:r>
            <a:r>
              <a:rPr lang="en-US" sz="28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08891" y="470648"/>
            <a:ext cx="3501748" cy="61453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6200" y="2777065"/>
            <a:ext cx="2877656" cy="366407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57790948"/>
              </p:ext>
            </p:extLst>
          </p:nvPr>
        </p:nvGraphicFramePr>
        <p:xfrm>
          <a:off x="6810637" y="2286001"/>
          <a:ext cx="2971540" cy="3979332"/>
        </p:xfrm>
        <a:graphic>
          <a:graphicData uri="http://schemas.openxmlformats.org/drawingml/2006/table">
            <a:tbl>
              <a:tblPr firstRow="1" bandRow="1">
                <a:tableStyleId>{5C22544A-7EE6-4342-B048-85BDC9FD1C3A}</a:tableStyleId>
              </a:tblPr>
              <a:tblGrid>
                <a:gridCol w="742885">
                  <a:extLst>
                    <a:ext uri="{9D8B030D-6E8A-4147-A177-3AD203B41FA5}">
                      <a16:colId xmlns:a16="http://schemas.microsoft.com/office/drawing/2014/main" val="20000"/>
                    </a:ext>
                  </a:extLst>
                </a:gridCol>
                <a:gridCol w="742885">
                  <a:extLst>
                    <a:ext uri="{9D8B030D-6E8A-4147-A177-3AD203B41FA5}">
                      <a16:colId xmlns:a16="http://schemas.microsoft.com/office/drawing/2014/main" val="20001"/>
                    </a:ext>
                  </a:extLst>
                </a:gridCol>
                <a:gridCol w="742885">
                  <a:extLst>
                    <a:ext uri="{9D8B030D-6E8A-4147-A177-3AD203B41FA5}">
                      <a16:colId xmlns:a16="http://schemas.microsoft.com/office/drawing/2014/main" val="20002"/>
                    </a:ext>
                  </a:extLst>
                </a:gridCol>
                <a:gridCol w="742885">
                  <a:extLst>
                    <a:ext uri="{9D8B030D-6E8A-4147-A177-3AD203B41FA5}">
                      <a16:colId xmlns:a16="http://schemas.microsoft.com/office/drawing/2014/main" val="20003"/>
                    </a:ext>
                  </a:extLst>
                </a:gridCol>
              </a:tblGrid>
              <a:tr h="994833">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7</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12</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14</a:t>
                      </a:r>
                    </a:p>
                  </a:txBody>
                  <a:tcPr marL="74295" marR="74295" anchor="ctr">
                    <a:solidFill>
                      <a:schemeClr val="tx2">
                        <a:lumMod val="75000"/>
                      </a:schemeClr>
                    </a:solidFill>
                  </a:tcPr>
                </a:tc>
                <a:extLst>
                  <a:ext uri="{0D108BD9-81ED-4DB2-BD59-A6C34878D82A}">
                    <a16:rowId xmlns:a16="http://schemas.microsoft.com/office/drawing/2014/main" val="10000"/>
                  </a:ext>
                </a:extLst>
              </a:tr>
              <a:tr h="994833">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2</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13</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8</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11</a:t>
                      </a:r>
                    </a:p>
                  </a:txBody>
                  <a:tcPr marL="74295" marR="74295" anchor="ctr">
                    <a:solidFill>
                      <a:schemeClr val="tx2">
                        <a:lumMod val="75000"/>
                      </a:schemeClr>
                    </a:solidFill>
                  </a:tcPr>
                </a:tc>
                <a:extLst>
                  <a:ext uri="{0D108BD9-81ED-4DB2-BD59-A6C34878D82A}">
                    <a16:rowId xmlns:a16="http://schemas.microsoft.com/office/drawing/2014/main" val="10001"/>
                  </a:ext>
                </a:extLst>
              </a:tr>
              <a:tr h="994833">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16</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3</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10</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5</a:t>
                      </a:r>
                    </a:p>
                  </a:txBody>
                  <a:tcPr marL="74295" marR="74295" anchor="ctr">
                    <a:solidFill>
                      <a:schemeClr val="tx2">
                        <a:lumMod val="75000"/>
                      </a:schemeClr>
                    </a:solidFill>
                  </a:tcPr>
                </a:tc>
                <a:extLst>
                  <a:ext uri="{0D108BD9-81ED-4DB2-BD59-A6C34878D82A}">
                    <a16:rowId xmlns:a16="http://schemas.microsoft.com/office/drawing/2014/main" val="10002"/>
                  </a:ext>
                </a:extLst>
              </a:tr>
              <a:tr h="994833">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9</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6</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15</a:t>
                      </a:r>
                    </a:p>
                  </a:txBody>
                  <a:tcPr marL="74295" marR="74295" anchor="ctr">
                    <a:solidFill>
                      <a:schemeClr val="tx2">
                        <a:lumMod val="75000"/>
                      </a:schemeClr>
                    </a:solidFill>
                  </a:tcPr>
                </a:tc>
                <a:tc>
                  <a:txBody>
                    <a:bodyPr/>
                    <a:lstStyle/>
                    <a:p>
                      <a:pPr algn="ctr"/>
                      <a:r>
                        <a:rPr lang="en-US" sz="4000" b="0" i="0" dirty="0">
                          <a:solidFill>
                            <a:schemeClr val="accent4">
                              <a:lumMod val="20000"/>
                              <a:lumOff val="80000"/>
                            </a:schemeClr>
                          </a:solidFill>
                          <a:latin typeface="Malayalam Sangam MN"/>
                          <a:ea typeface="Malayalam Sangam MN" charset="0"/>
                          <a:cs typeface="Malayalam Sangam MN"/>
                        </a:rPr>
                        <a:t>4</a:t>
                      </a:r>
                    </a:p>
                  </a:txBody>
                  <a:tcPr marL="74295" marR="74295" anchor="ctr">
                    <a:solidFill>
                      <a:schemeClr val="tx2">
                        <a:lumMod val="75000"/>
                      </a:schemeClr>
                    </a:solidFill>
                  </a:tcPr>
                </a:tc>
                <a:extLst>
                  <a:ext uri="{0D108BD9-81ED-4DB2-BD59-A6C34878D82A}">
                    <a16:rowId xmlns:a16="http://schemas.microsoft.com/office/drawing/2014/main" val="10003"/>
                  </a:ext>
                </a:extLst>
              </a:tr>
            </a:tbl>
          </a:graphicData>
        </a:graphic>
      </p:graphicFrame>
      <p:sp>
        <p:nvSpPr>
          <p:cNvPr id="7" name="Rectangle 6"/>
          <p:cNvSpPr/>
          <p:nvPr/>
        </p:nvSpPr>
        <p:spPr>
          <a:xfrm>
            <a:off x="6783486" y="6215198"/>
            <a:ext cx="2971538" cy="584775"/>
          </a:xfrm>
          <a:prstGeom prst="rect">
            <a:avLst/>
          </a:prstGeom>
        </p:spPr>
        <p:txBody>
          <a:bodyPr wrap="square">
            <a:spAutoFit/>
          </a:bodyPr>
          <a:lstStyle/>
          <a:p>
            <a:r>
              <a:rPr lang="ro-RO" sz="1600" i="1" dirty="0"/>
              <a:t>Care este constanta magică? </a:t>
            </a:r>
          </a:p>
          <a:p>
            <a:r>
              <a:rPr lang="ro-RO" sz="1600" i="1" dirty="0"/>
              <a:t>În câte moduri o puteți calcula</a:t>
            </a:r>
            <a:r>
              <a:rPr lang="en-GB" sz="1600" i="1" dirty="0"/>
              <a:t>?</a:t>
            </a:r>
          </a:p>
        </p:txBody>
      </p:sp>
      <p:sp>
        <p:nvSpPr>
          <p:cNvPr id="8" name="TextBox 7"/>
          <p:cNvSpPr txBox="1"/>
          <p:nvPr/>
        </p:nvSpPr>
        <p:spPr>
          <a:xfrm>
            <a:off x="346200" y="6492843"/>
            <a:ext cx="1928914" cy="276999"/>
          </a:xfrm>
          <a:prstGeom prst="rect">
            <a:avLst/>
          </a:prstGeom>
          <a:noFill/>
        </p:spPr>
        <p:txBody>
          <a:bodyPr wrap="square" rtlCol="0">
            <a:spAutoFit/>
          </a:bodyPr>
          <a:lstStyle/>
          <a:p>
            <a:r>
              <a:rPr lang="en-US" sz="1200" dirty="0">
                <a:solidFill>
                  <a:srgbClr val="000000"/>
                </a:solidFill>
                <a:hlinkClick r:id="rId5"/>
              </a:rPr>
              <a:t>Jean-Pierre Dalbéra </a:t>
            </a:r>
            <a:endParaRPr lang="en-US" sz="1200" dirty="0">
              <a:solidFill>
                <a:srgbClr val="000000"/>
              </a:solidFill>
            </a:endParaRPr>
          </a:p>
        </p:txBody>
      </p:sp>
      <p:sp>
        <p:nvSpPr>
          <p:cNvPr id="9" name="TextBox 8"/>
          <p:cNvSpPr txBox="1"/>
          <p:nvPr/>
        </p:nvSpPr>
        <p:spPr>
          <a:xfrm>
            <a:off x="4038417" y="57380"/>
            <a:ext cx="1829166" cy="369332"/>
          </a:xfrm>
          <a:prstGeom prst="rect">
            <a:avLst/>
          </a:prstGeom>
          <a:noFill/>
        </p:spPr>
        <p:txBody>
          <a:bodyPr wrap="square" rtlCol="0">
            <a:spAutoFit/>
          </a:bodyPr>
          <a:lstStyle/>
          <a:p>
            <a:pPr algn="ctr"/>
            <a:r>
              <a:rPr lang="en-US" dirty="0">
                <a:hlinkClick r:id="rId6" tooltip="User:RainerTypke"/>
              </a:rPr>
              <a:t>RainerTypke</a:t>
            </a:r>
            <a:endParaRPr lang="en-US" dirty="0"/>
          </a:p>
        </p:txBody>
      </p:sp>
      <p:sp>
        <p:nvSpPr>
          <p:cNvPr id="10" name="Slide Number Placeholder 9">
            <a:extLst>
              <a:ext uri="{FF2B5EF4-FFF2-40B4-BE49-F238E27FC236}">
                <a16:creationId xmlns:a16="http://schemas.microsoft.com/office/drawing/2014/main" id="{7D31E2B9-8C3D-4EE7-A633-BEA60A1BF289}"/>
              </a:ext>
            </a:extLst>
          </p:cNvPr>
          <p:cNvSpPr>
            <a:spLocks noGrp="1"/>
          </p:cNvSpPr>
          <p:nvPr>
            <p:ph type="sldNum" sz="quarter" idx="12"/>
          </p:nvPr>
        </p:nvSpPr>
        <p:spPr/>
        <p:txBody>
          <a:bodyPr/>
          <a:lstStyle/>
          <a:p>
            <a:fld id="{77DC6420-9A8E-694A-8D06-3321B40299E5}" type="slidenum">
              <a:rPr lang="en-US" smtClean="0"/>
              <a:pPr/>
              <a:t>12</a:t>
            </a:fld>
            <a:endParaRPr lang="en-US"/>
          </a:p>
        </p:txBody>
      </p:sp>
    </p:spTree>
    <p:extLst>
      <p:ext uri="{BB962C8B-B14F-4D97-AF65-F5344CB8AC3E}">
        <p14:creationId xmlns:p14="http://schemas.microsoft.com/office/powerpoint/2010/main" val="4516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 y="345889"/>
            <a:ext cx="4293460" cy="3367960"/>
          </a:xfrm>
        </p:spPr>
        <p:txBody>
          <a:bodyPr>
            <a:noAutofit/>
          </a:bodyPr>
          <a:lstStyle/>
          <a:p>
            <a:pPr algn="ctr"/>
            <a:r>
              <a:rPr lang="ro-RO" sz="2400" dirty="0"/>
              <a:t>Un pătrat magic islamic, din cartea de magie </a:t>
            </a:r>
            <a:r>
              <a:rPr lang="en-US" sz="2400" dirty="0"/>
              <a:t>Shams al-</a:t>
            </a:r>
            <a:r>
              <a:rPr lang="en-US" sz="2400" dirty="0" err="1"/>
              <a:t>Ma'arif</a:t>
            </a:r>
            <a:r>
              <a:rPr lang="ro-RO" sz="2400" dirty="0"/>
              <a:t>,</a:t>
            </a:r>
            <a:r>
              <a:rPr lang="en-US" sz="2400" dirty="0"/>
              <a:t> </a:t>
            </a:r>
            <a:r>
              <a:rPr lang="ro-RO" sz="2400" dirty="0"/>
              <a:t>scrisă de</a:t>
            </a:r>
            <a:r>
              <a:rPr lang="en-US" sz="2400" dirty="0"/>
              <a:t> Ahmed al-</a:t>
            </a:r>
            <a:r>
              <a:rPr lang="en-US" sz="2400" dirty="0" err="1"/>
              <a:t>Buni</a:t>
            </a:r>
            <a:r>
              <a:rPr lang="ro-RO" sz="2400" dirty="0"/>
              <a:t>,</a:t>
            </a:r>
            <a:r>
              <a:rPr lang="en-US" sz="2400" dirty="0"/>
              <a:t> </a:t>
            </a:r>
            <a:r>
              <a:rPr lang="ro-RO" sz="2400" dirty="0"/>
              <a:t>anul </a:t>
            </a:r>
            <a:r>
              <a:rPr lang="en-US" sz="2400" dirty="0"/>
              <a:t>1225</a:t>
            </a:r>
            <a:r>
              <a:rPr lang="ro-RO" sz="2400" dirty="0"/>
              <a:t> era noastră.</a:t>
            </a:r>
            <a:br>
              <a:rPr lang="en-US" sz="2400" i="1" dirty="0"/>
            </a:br>
            <a:r>
              <a:rPr lang="en-US" sz="2400" i="1" dirty="0"/>
              <a:t> </a:t>
            </a:r>
            <a:br>
              <a:rPr lang="en-US" sz="2400" i="1" dirty="0"/>
            </a:br>
            <a:r>
              <a:rPr lang="ro-RO" sz="2400" i="1" dirty="0"/>
              <a:t>Recunoașteți vreunul dintre numerele din pătrat</a:t>
            </a:r>
            <a:r>
              <a:rPr lang="en-US" sz="2400" i="1" dirty="0"/>
              <a:t>?</a:t>
            </a:r>
            <a:endParaRPr lang="en-US" sz="2400" b="1" dirty="0"/>
          </a:p>
        </p:txBody>
      </p:sp>
      <p:pic>
        <p:nvPicPr>
          <p:cNvPr id="6" name="Picture 5" descr="Screen Shot 2018-05-14 at 12.43.17.png"/>
          <p:cNvPicPr>
            <a:picLocks noChangeAspect="1"/>
          </p:cNvPicPr>
          <p:nvPr/>
        </p:nvPicPr>
        <p:blipFill>
          <a:blip r:embed="rId3"/>
          <a:stretch>
            <a:fillRect/>
          </a:stretch>
        </p:blipFill>
        <p:spPr>
          <a:xfrm>
            <a:off x="4240059" y="96646"/>
            <a:ext cx="4984904" cy="443858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588996328"/>
              </p:ext>
            </p:extLst>
          </p:nvPr>
        </p:nvGraphicFramePr>
        <p:xfrm>
          <a:off x="1181399" y="4160393"/>
          <a:ext cx="2435628" cy="2570792"/>
        </p:xfrm>
        <a:graphic>
          <a:graphicData uri="http://schemas.openxmlformats.org/drawingml/2006/table">
            <a:tbl>
              <a:tblPr firstRow="1" bandRow="1">
                <a:tableStyleId>{5C22544A-7EE6-4342-B048-85BDC9FD1C3A}</a:tableStyleId>
              </a:tblPr>
              <a:tblGrid>
                <a:gridCol w="608907">
                  <a:extLst>
                    <a:ext uri="{9D8B030D-6E8A-4147-A177-3AD203B41FA5}">
                      <a16:colId xmlns:a16="http://schemas.microsoft.com/office/drawing/2014/main" val="20000"/>
                    </a:ext>
                  </a:extLst>
                </a:gridCol>
                <a:gridCol w="608907">
                  <a:extLst>
                    <a:ext uri="{9D8B030D-6E8A-4147-A177-3AD203B41FA5}">
                      <a16:colId xmlns:a16="http://schemas.microsoft.com/office/drawing/2014/main" val="20001"/>
                    </a:ext>
                  </a:extLst>
                </a:gridCol>
                <a:gridCol w="593674">
                  <a:extLst>
                    <a:ext uri="{9D8B030D-6E8A-4147-A177-3AD203B41FA5}">
                      <a16:colId xmlns:a16="http://schemas.microsoft.com/office/drawing/2014/main" val="20002"/>
                    </a:ext>
                  </a:extLst>
                </a:gridCol>
                <a:gridCol w="624140">
                  <a:extLst>
                    <a:ext uri="{9D8B030D-6E8A-4147-A177-3AD203B41FA5}">
                      <a16:colId xmlns:a16="http://schemas.microsoft.com/office/drawing/2014/main" val="20003"/>
                    </a:ext>
                  </a:extLst>
                </a:gridCol>
              </a:tblGrid>
              <a:tr h="616252">
                <a:tc>
                  <a:txBody>
                    <a:bodyPr/>
                    <a:lstStyle/>
                    <a:p>
                      <a:pPr algn="ctr">
                        <a:lnSpc>
                          <a:spcPts val="1600"/>
                        </a:lnSpc>
                      </a:pPr>
                      <a:r>
                        <a:rPr lang="en-GB" sz="2400" b="1" dirty="0">
                          <a:solidFill>
                            <a:schemeClr val="accent3">
                              <a:lumMod val="50000"/>
                            </a:schemeClr>
                          </a:solidFill>
                          <a:latin typeface="Papyrus"/>
                          <a:cs typeface="Papyrus"/>
                        </a:rPr>
                        <a:t>8     </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11</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15</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609600">
                <a:tc>
                  <a:txBody>
                    <a:bodyPr/>
                    <a:lstStyle/>
                    <a:p>
                      <a:pPr algn="ctr">
                        <a:lnSpc>
                          <a:spcPts val="1600"/>
                        </a:lnSpc>
                      </a:pPr>
                      <a:r>
                        <a:rPr lang="en-GB" sz="2400" b="1" dirty="0">
                          <a:solidFill>
                            <a:schemeClr val="accent3">
                              <a:lumMod val="50000"/>
                            </a:schemeClr>
                          </a:solidFill>
                          <a:latin typeface="Papyrus"/>
                          <a:cs typeface="Papyrus"/>
                        </a:rPr>
                        <a:t>14</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2</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7</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12</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633141">
                <a:tc>
                  <a:txBody>
                    <a:bodyPr/>
                    <a:lstStyle/>
                    <a:p>
                      <a:pPr algn="ctr">
                        <a:lnSpc>
                          <a:spcPts val="1600"/>
                        </a:lnSpc>
                      </a:pPr>
                      <a:r>
                        <a:rPr lang="en-GB" sz="2400" b="1" dirty="0">
                          <a:solidFill>
                            <a:schemeClr val="accent3">
                              <a:lumMod val="50000"/>
                            </a:schemeClr>
                          </a:solidFill>
                          <a:latin typeface="Papyrus"/>
                          <a:cs typeface="Papyrus"/>
                        </a:rPr>
                        <a:t>3</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17</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9</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6</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711799">
                <a:tc>
                  <a:txBody>
                    <a:bodyPr/>
                    <a:lstStyle/>
                    <a:p>
                      <a:pPr algn="ctr">
                        <a:lnSpc>
                          <a:spcPts val="1600"/>
                        </a:lnSpc>
                      </a:pPr>
                      <a:r>
                        <a:rPr lang="en-GB" sz="2400" b="1" dirty="0">
                          <a:solidFill>
                            <a:schemeClr val="accent3">
                              <a:lumMod val="50000"/>
                            </a:schemeClr>
                          </a:solidFill>
                          <a:latin typeface="Papyrus"/>
                          <a:cs typeface="Papyrus"/>
                        </a:rPr>
                        <a:t>10</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5</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4</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tc>
                  <a:txBody>
                    <a:bodyPr/>
                    <a:lstStyle/>
                    <a:p>
                      <a:pPr algn="ctr">
                        <a:lnSpc>
                          <a:spcPts val="1600"/>
                        </a:lnSpc>
                      </a:pPr>
                      <a:r>
                        <a:rPr lang="en-GB" sz="2400" b="1" dirty="0">
                          <a:solidFill>
                            <a:schemeClr val="accent3">
                              <a:lumMod val="50000"/>
                            </a:schemeClr>
                          </a:solidFill>
                          <a:latin typeface="Papyrus"/>
                          <a:cs typeface="Papyrus"/>
                        </a:rPr>
                        <a:t>16</a:t>
                      </a:r>
                    </a:p>
                  </a:txBody>
                  <a:tcPr marL="74295" marR="74295" anchor="ctr">
                    <a:lnL w="19050" cap="flat" cmpd="sng" algn="ctr">
                      <a:solidFill>
                        <a:srgbClr val="FF6600"/>
                      </a:solidFill>
                      <a:prstDash val="solid"/>
                      <a:round/>
                      <a:headEnd type="none" w="med" len="med"/>
                      <a:tailEnd type="none" w="med" len="med"/>
                    </a:lnL>
                    <a:lnR w="19050" cap="flat" cmpd="sng" algn="ctr">
                      <a:solidFill>
                        <a:srgbClr val="FF6600"/>
                      </a:solidFill>
                      <a:prstDash val="solid"/>
                      <a:round/>
                      <a:headEnd type="none" w="med" len="med"/>
                      <a:tailEnd type="none" w="med" len="med"/>
                    </a:lnR>
                    <a:lnT w="19050" cap="flat" cmpd="sng" algn="ctr">
                      <a:solidFill>
                        <a:srgbClr val="FF6600"/>
                      </a:solidFill>
                      <a:prstDash val="solid"/>
                      <a:round/>
                      <a:headEnd type="none" w="med" len="med"/>
                      <a:tailEnd type="none" w="med" len="med"/>
                    </a:lnT>
                    <a:lnB w="19050" cap="flat" cmpd="sng" algn="ctr">
                      <a:solidFill>
                        <a:srgbClr val="FF66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4054512" y="4845624"/>
            <a:ext cx="5587599" cy="1200329"/>
          </a:xfrm>
          <a:prstGeom prst="rect">
            <a:avLst/>
          </a:prstGeom>
          <a:noFill/>
        </p:spPr>
        <p:txBody>
          <a:bodyPr wrap="square" rtlCol="0">
            <a:spAutoFit/>
          </a:bodyPr>
          <a:lstStyle/>
          <a:p>
            <a:r>
              <a:rPr lang="ro-RO" sz="2400" i="1" dirty="0"/>
              <a:t>Care este constanta magică</a:t>
            </a:r>
            <a:r>
              <a:rPr lang="en-GB" sz="2400" i="1" dirty="0"/>
              <a:t>? (</a:t>
            </a:r>
            <a:r>
              <a:rPr lang="ro-RO" sz="2400" i="1" dirty="0"/>
              <a:t>Faceți suma oricărei linii drepte pentru a o afla.) </a:t>
            </a:r>
          </a:p>
          <a:p>
            <a:r>
              <a:rPr lang="ro-RO" sz="2400" i="1" dirty="0"/>
              <a:t>În câte moduri o puteți calcula</a:t>
            </a:r>
            <a:r>
              <a:rPr lang="en-GB" sz="2400" i="1" dirty="0"/>
              <a:t>?</a:t>
            </a:r>
          </a:p>
        </p:txBody>
      </p:sp>
      <p:sp>
        <p:nvSpPr>
          <p:cNvPr id="4" name="Slide Number Placeholder 3">
            <a:extLst>
              <a:ext uri="{FF2B5EF4-FFF2-40B4-BE49-F238E27FC236}">
                <a16:creationId xmlns:a16="http://schemas.microsoft.com/office/drawing/2014/main" id="{611CB93C-D845-4C54-BE93-04432092CC4C}"/>
              </a:ext>
            </a:extLst>
          </p:cNvPr>
          <p:cNvSpPr>
            <a:spLocks noGrp="1"/>
          </p:cNvSpPr>
          <p:nvPr>
            <p:ph type="sldNum" sz="quarter" idx="12"/>
          </p:nvPr>
        </p:nvSpPr>
        <p:spPr/>
        <p:txBody>
          <a:bodyPr/>
          <a:lstStyle/>
          <a:p>
            <a:fld id="{77DC6420-9A8E-694A-8D06-3321B40299E5}" type="slidenum">
              <a:rPr lang="en-US" smtClean="0"/>
              <a:pPr/>
              <a:t>13</a:t>
            </a:fld>
            <a:endParaRPr lang="en-US" dirty="0"/>
          </a:p>
        </p:txBody>
      </p:sp>
    </p:spTree>
    <p:extLst>
      <p:ext uri="{BB962C8B-B14F-4D97-AF65-F5344CB8AC3E}">
        <p14:creationId xmlns:p14="http://schemas.microsoft.com/office/powerpoint/2010/main" val="11499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53" y="365126"/>
            <a:ext cx="9558093" cy="570720"/>
          </a:xfrm>
        </p:spPr>
        <p:txBody>
          <a:bodyPr>
            <a:normAutofit/>
          </a:bodyPr>
          <a:lstStyle/>
          <a:p>
            <a:pPr algn="ctr"/>
            <a:r>
              <a:rPr lang="ro-RO" sz="3200" i="1" dirty="0"/>
              <a:t>Ce numerale erau utilizate în Europa în acea perioadă</a:t>
            </a:r>
            <a:r>
              <a:rPr lang="en-GB" sz="3200" i="1" dirty="0"/>
              <a:t>?</a:t>
            </a:r>
          </a:p>
        </p:txBody>
      </p:sp>
      <p:pic>
        <p:nvPicPr>
          <p:cNvPr id="6" name="Picture 5" descr="Cloc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499" y="1132875"/>
            <a:ext cx="4312839" cy="5167312"/>
          </a:xfrm>
          <a:prstGeom prst="rect">
            <a:avLst/>
          </a:prstGeom>
        </p:spPr>
      </p:pic>
      <p:grpSp>
        <p:nvGrpSpPr>
          <p:cNvPr id="9" name="Group 8"/>
          <p:cNvGrpSpPr/>
          <p:nvPr/>
        </p:nvGrpSpPr>
        <p:grpSpPr>
          <a:xfrm>
            <a:off x="4738928" y="1132875"/>
            <a:ext cx="4411861" cy="5167312"/>
            <a:chOff x="5832526" y="1132875"/>
            <a:chExt cx="5429983" cy="5167312"/>
          </a:xfrm>
        </p:grpSpPr>
        <p:pic>
          <p:nvPicPr>
            <p:cNvPr id="7" name="Picture 6" descr="geograph-3346422-by-Jaggery.jpg"/>
            <p:cNvPicPr>
              <a:picLocks noChangeAspect="1"/>
            </p:cNvPicPr>
            <p:nvPr/>
          </p:nvPicPr>
          <p:blipFill>
            <a:blip r:embed="rId4"/>
            <a:stretch>
              <a:fillRect/>
            </a:stretch>
          </p:blipFill>
          <p:spPr>
            <a:xfrm>
              <a:off x="5832526" y="2227699"/>
              <a:ext cx="5429983" cy="4072488"/>
            </a:xfrm>
            <a:prstGeom prst="rect">
              <a:avLst/>
            </a:prstGeom>
          </p:spPr>
        </p:pic>
        <p:sp>
          <p:nvSpPr>
            <p:cNvPr id="8" name="TextBox 7"/>
            <p:cNvSpPr txBox="1"/>
            <p:nvPr/>
          </p:nvSpPr>
          <p:spPr>
            <a:xfrm>
              <a:off x="5832526" y="1132875"/>
              <a:ext cx="5429983" cy="923330"/>
            </a:xfrm>
            <a:prstGeom prst="rect">
              <a:avLst/>
            </a:prstGeom>
            <a:noFill/>
          </p:spPr>
          <p:txBody>
            <a:bodyPr wrap="square" rtlCol="0">
              <a:spAutoFit/>
            </a:bodyPr>
            <a:lstStyle/>
            <a:p>
              <a:r>
                <a:rPr lang="ro-RO" dirty="0"/>
                <a:t>Și chiar mai recent</a:t>
              </a:r>
              <a:r>
                <a:rPr lang="en-GB" dirty="0"/>
                <a:t>. </a:t>
              </a:r>
              <a:endParaRPr lang="ro-RO" dirty="0"/>
            </a:p>
            <a:p>
              <a:r>
                <a:rPr lang="ro-RO" i="1" dirty="0"/>
                <a:t>Poate cineva să își dea seama ce an este</a:t>
              </a:r>
              <a:r>
                <a:rPr lang="en-GB" i="1" dirty="0"/>
                <a:t>?</a:t>
              </a:r>
              <a:r>
                <a:rPr lang="en-GB" dirty="0"/>
                <a:t> (M=1000, D=500, C= 100, X=10, V=5, I=1)</a:t>
              </a:r>
            </a:p>
          </p:txBody>
        </p:sp>
      </p:grpSp>
      <p:sp>
        <p:nvSpPr>
          <p:cNvPr id="3" name="TextBox 2"/>
          <p:cNvSpPr txBox="1"/>
          <p:nvPr/>
        </p:nvSpPr>
        <p:spPr>
          <a:xfrm>
            <a:off x="176499" y="6412075"/>
            <a:ext cx="1911101" cy="246221"/>
          </a:xfrm>
          <a:prstGeom prst="rect">
            <a:avLst/>
          </a:prstGeom>
          <a:noFill/>
        </p:spPr>
        <p:txBody>
          <a:bodyPr wrap="none" rtlCol="0">
            <a:spAutoFit/>
          </a:bodyPr>
          <a:lstStyle/>
          <a:p>
            <a:pPr>
              <a:defRPr/>
            </a:pPr>
            <a:r>
              <a:rPr lang="ro-RO" sz="1000" dirty="0"/>
              <a:t>Turn cu ceas - </a:t>
            </a:r>
            <a:r>
              <a:rPr lang="en-US" sz="1000" dirty="0"/>
              <a:t>CC0 Public Domain</a:t>
            </a:r>
          </a:p>
        </p:txBody>
      </p:sp>
      <p:sp>
        <p:nvSpPr>
          <p:cNvPr id="4" name="TextBox 3"/>
          <p:cNvSpPr txBox="1"/>
          <p:nvPr/>
        </p:nvSpPr>
        <p:spPr>
          <a:xfrm>
            <a:off x="4738928" y="6395730"/>
            <a:ext cx="3782772" cy="246221"/>
          </a:xfrm>
          <a:prstGeom prst="rect">
            <a:avLst/>
          </a:prstGeom>
          <a:noFill/>
        </p:spPr>
        <p:txBody>
          <a:bodyPr wrap="square" rtlCol="0">
            <a:spAutoFit/>
          </a:bodyPr>
          <a:lstStyle/>
          <a:p>
            <a:pPr>
              <a:defRPr/>
            </a:pPr>
            <a:r>
              <a:rPr lang="ro-RO" sz="1000" dirty="0"/>
              <a:t>Placă pe Podul </a:t>
            </a:r>
            <a:r>
              <a:rPr lang="en-US" sz="1000" dirty="0"/>
              <a:t>Cleveland, Bath (1827) cc-by-</a:t>
            </a:r>
            <a:r>
              <a:rPr lang="en-US" sz="1000" dirty="0" err="1"/>
              <a:t>sa</a:t>
            </a:r>
            <a:r>
              <a:rPr lang="en-US" sz="1000" dirty="0"/>
              <a:t>/2.0 - © Jaggery </a:t>
            </a:r>
          </a:p>
        </p:txBody>
      </p:sp>
      <p:sp>
        <p:nvSpPr>
          <p:cNvPr id="10" name="Slide Number Placeholder 9">
            <a:extLst>
              <a:ext uri="{FF2B5EF4-FFF2-40B4-BE49-F238E27FC236}">
                <a16:creationId xmlns:a16="http://schemas.microsoft.com/office/drawing/2014/main" id="{D9CF5A3B-B817-4CEC-9796-E775C10403F7}"/>
              </a:ext>
            </a:extLst>
          </p:cNvPr>
          <p:cNvSpPr>
            <a:spLocks noGrp="1"/>
          </p:cNvSpPr>
          <p:nvPr>
            <p:ph type="sldNum" sz="quarter" idx="12"/>
          </p:nvPr>
        </p:nvSpPr>
        <p:spPr/>
        <p:txBody>
          <a:bodyPr/>
          <a:lstStyle/>
          <a:p>
            <a:fld id="{77DC6420-9A8E-694A-8D06-3321B40299E5}"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5-14 at 13.53.12.png"/>
          <p:cNvPicPr>
            <a:picLocks noChangeAspect="1"/>
          </p:cNvPicPr>
          <p:nvPr/>
        </p:nvPicPr>
        <p:blipFill>
          <a:blip r:embed="rId3"/>
          <a:stretch>
            <a:fillRect/>
          </a:stretch>
        </p:blipFill>
        <p:spPr>
          <a:xfrm>
            <a:off x="2046395" y="1340193"/>
            <a:ext cx="7986713" cy="5209309"/>
          </a:xfrm>
          <a:prstGeom prst="rect">
            <a:avLst/>
          </a:prstGeom>
        </p:spPr>
      </p:pic>
      <p:sp>
        <p:nvSpPr>
          <p:cNvPr id="2" name="Title 1"/>
          <p:cNvSpPr>
            <a:spLocks noGrp="1"/>
          </p:cNvSpPr>
          <p:nvPr>
            <p:ph type="title"/>
          </p:nvPr>
        </p:nvSpPr>
        <p:spPr>
          <a:xfrm>
            <a:off x="176499" y="231431"/>
            <a:ext cx="3455701" cy="6520404"/>
          </a:xfrm>
        </p:spPr>
        <p:txBody>
          <a:bodyPr anchor="t">
            <a:noAutofit/>
          </a:bodyPr>
          <a:lstStyle/>
          <a:p>
            <a:r>
              <a:rPr lang="ro-RO" sz="2400" b="1" dirty="0"/>
              <a:t>Cum au ajuns în Europa numerele pe care le utilizăm</a:t>
            </a:r>
            <a:r>
              <a:rPr lang="en-GB" sz="2400" b="1" dirty="0"/>
              <a:t> </a:t>
            </a:r>
            <a:br>
              <a:rPr lang="en-GB" sz="2400" b="1" dirty="0"/>
            </a:br>
            <a:r>
              <a:rPr lang="en-GB" sz="2400" b="1" dirty="0"/>
              <a:t> </a:t>
            </a:r>
            <a:br>
              <a:rPr lang="en-GB" sz="2400" b="1" dirty="0"/>
            </a:br>
            <a:r>
              <a:rPr lang="en-GB" sz="2400" dirty="0"/>
              <a:t>Fibonacci, </a:t>
            </a:r>
            <a:r>
              <a:rPr lang="ro-RO" sz="2400" dirty="0"/>
              <a:t>din</a:t>
            </a:r>
            <a:r>
              <a:rPr lang="en-GB" sz="2400" dirty="0"/>
              <a:t> Pisa (</a:t>
            </a:r>
            <a:r>
              <a:rPr lang="ro-RO" sz="2400" dirty="0"/>
              <a:t>care acum e în</a:t>
            </a:r>
            <a:r>
              <a:rPr lang="en-GB" sz="2400" dirty="0"/>
              <a:t> Ital</a:t>
            </a:r>
            <a:r>
              <a:rPr lang="ro-RO" sz="2400" dirty="0"/>
              <a:t>ia</a:t>
            </a:r>
            <a:r>
              <a:rPr lang="en-GB" sz="2400" dirty="0"/>
              <a:t>)</a:t>
            </a:r>
            <a:r>
              <a:rPr lang="ro-RO" sz="2400" dirty="0"/>
              <a:t>,</a:t>
            </a:r>
            <a:r>
              <a:rPr lang="en-GB" sz="2400" dirty="0"/>
              <a:t> </a:t>
            </a:r>
            <a:r>
              <a:rPr lang="ro-RO" sz="2400" dirty="0"/>
              <a:t>a petrecut un timp în nordul Africii, unde a aflat cât de eficient era sistemul de numere utilizat de arabi</a:t>
            </a:r>
            <a:r>
              <a:rPr lang="en-GB" sz="2400" dirty="0"/>
              <a:t>. </a:t>
            </a:r>
            <a:r>
              <a:rPr lang="ro-RO" sz="2400" dirty="0"/>
              <a:t>La origine, cifrele provin din India</a:t>
            </a:r>
            <a:r>
              <a:rPr lang="en-GB" sz="2400" dirty="0"/>
              <a:t>. </a:t>
            </a:r>
            <a:r>
              <a:rPr lang="ro-RO" sz="2400" dirty="0"/>
              <a:t>El a publicat o carte, î</a:t>
            </a:r>
            <a:r>
              <a:rPr lang="en-GB" sz="2400" dirty="0"/>
              <a:t>n 1202</a:t>
            </a:r>
            <a:r>
              <a:rPr lang="ro-RO" sz="2400" dirty="0"/>
              <a:t>, iar sistemul de notație „arab” a fost treptat preluat în Europa</a:t>
            </a:r>
            <a:r>
              <a:rPr lang="en-GB" sz="2400" dirty="0"/>
              <a:t>.</a:t>
            </a:r>
            <a:br>
              <a:rPr lang="en-GB" sz="2400" dirty="0"/>
            </a:br>
            <a:endParaRPr lang="en-GB" sz="2400" dirty="0"/>
          </a:p>
        </p:txBody>
      </p:sp>
      <p:sp>
        <p:nvSpPr>
          <p:cNvPr id="3" name="TextBox 2"/>
          <p:cNvSpPr txBox="1"/>
          <p:nvPr/>
        </p:nvSpPr>
        <p:spPr>
          <a:xfrm>
            <a:off x="4582495" y="6505614"/>
            <a:ext cx="2685914" cy="246221"/>
          </a:xfrm>
          <a:prstGeom prst="rect">
            <a:avLst/>
          </a:prstGeom>
          <a:noFill/>
        </p:spPr>
        <p:txBody>
          <a:bodyPr wrap="none" rtlCol="0">
            <a:spAutoFit/>
          </a:bodyPr>
          <a:lstStyle/>
          <a:p>
            <a:r>
              <a:rPr lang="en-US" sz="1000" dirty="0"/>
              <a:t>Singh, A. N. 1935. History of Hindu mathematics</a:t>
            </a:r>
          </a:p>
        </p:txBody>
      </p:sp>
      <p:sp>
        <p:nvSpPr>
          <p:cNvPr id="6" name="Slide Number Placeholder 5">
            <a:extLst>
              <a:ext uri="{FF2B5EF4-FFF2-40B4-BE49-F238E27FC236}">
                <a16:creationId xmlns:a16="http://schemas.microsoft.com/office/drawing/2014/main" id="{4387D097-AE2F-4C64-9BD0-3D8598441C3B}"/>
              </a:ext>
            </a:extLst>
          </p:cNvPr>
          <p:cNvSpPr>
            <a:spLocks noGrp="1"/>
          </p:cNvSpPr>
          <p:nvPr>
            <p:ph type="sldNum" sz="quarter" idx="12"/>
          </p:nvPr>
        </p:nvSpPr>
        <p:spPr/>
        <p:txBody>
          <a:bodyPr/>
          <a:lstStyle/>
          <a:p>
            <a:fld id="{77DC6420-9A8E-694A-8D06-3321B40299E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B8C7-4DF2-42E4-A819-EF402A0DC146}"/>
              </a:ext>
            </a:extLst>
          </p:cNvPr>
          <p:cNvSpPr>
            <a:spLocks noGrp="1"/>
          </p:cNvSpPr>
          <p:nvPr>
            <p:ph type="title"/>
          </p:nvPr>
        </p:nvSpPr>
        <p:spPr>
          <a:xfrm>
            <a:off x="681038" y="180975"/>
            <a:ext cx="8543925" cy="1079790"/>
          </a:xfrm>
        </p:spPr>
        <p:txBody>
          <a:bodyPr>
            <a:normAutofit/>
          </a:bodyPr>
          <a:lstStyle/>
          <a:p>
            <a:r>
              <a:rPr lang="en-US" sz="3600" b="1" dirty="0" err="1"/>
              <a:t>Srinivasa</a:t>
            </a:r>
            <a:r>
              <a:rPr lang="en-US" sz="3600" b="1" dirty="0"/>
              <a:t> Ramanujan</a:t>
            </a:r>
            <a:r>
              <a:rPr lang="en-US" sz="3600" dirty="0"/>
              <a:t> </a:t>
            </a:r>
            <a:br>
              <a:rPr lang="en-US" sz="3600" dirty="0"/>
            </a:br>
            <a:r>
              <a:rPr lang="en-US" sz="3600" dirty="0"/>
              <a:t>(1887 – 1920) </a:t>
            </a:r>
            <a:endParaRPr lang="en-GB" sz="3600" dirty="0"/>
          </a:p>
        </p:txBody>
      </p:sp>
      <p:pic>
        <p:nvPicPr>
          <p:cNvPr id="1026" name="Picture 2" descr="Srinivasa Ramanujan - OPC - 1.jpg">
            <a:extLst>
              <a:ext uri="{FF2B5EF4-FFF2-40B4-BE49-F238E27FC236}">
                <a16:creationId xmlns:a16="http://schemas.microsoft.com/office/drawing/2014/main" id="{9BE90A87-D531-42C9-A51C-9A403B3206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78436" y="277957"/>
            <a:ext cx="2095500" cy="2867025"/>
          </a:xfrm>
          <a:prstGeom prst="rect">
            <a:avLst/>
          </a:prstGeom>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93D1C9-D541-4861-AEDB-43F77C8EE431}"/>
              </a:ext>
            </a:extLst>
          </p:cNvPr>
          <p:cNvSpPr txBox="1"/>
          <p:nvPr/>
        </p:nvSpPr>
        <p:spPr>
          <a:xfrm>
            <a:off x="681036" y="1354188"/>
            <a:ext cx="6897398" cy="2677656"/>
          </a:xfrm>
          <a:prstGeom prst="rect">
            <a:avLst/>
          </a:prstGeom>
          <a:noFill/>
        </p:spPr>
        <p:txBody>
          <a:bodyPr wrap="square" rtlCol="0">
            <a:spAutoFit/>
          </a:bodyPr>
          <a:lstStyle/>
          <a:p>
            <a:r>
              <a:rPr lang="ro-RO" sz="2400" dirty="0"/>
              <a:t>Un geniu matematic indian care, deși nu a avut pregătire matematică, a găsit soluții la probleme considerate nerezolvabile. Spunea adesea: „O ecuație nu are niciun sens pentru mine dacă nu reprezintă un gând al lui Dumnezeu.”  </a:t>
            </a:r>
          </a:p>
          <a:p>
            <a:r>
              <a:rPr lang="ro-RO" sz="2400" dirty="0"/>
              <a:t>A fost invitat să vină la Cambridge de matematicianul </a:t>
            </a:r>
            <a:r>
              <a:rPr lang="en-US" sz="2400" dirty="0"/>
              <a:t>Godfrey Hardy. </a:t>
            </a:r>
          </a:p>
        </p:txBody>
      </p:sp>
      <p:sp>
        <p:nvSpPr>
          <p:cNvPr id="3" name="TextBox 2"/>
          <p:cNvSpPr txBox="1"/>
          <p:nvPr/>
        </p:nvSpPr>
        <p:spPr>
          <a:xfrm>
            <a:off x="7225784" y="16347"/>
            <a:ext cx="2680216" cy="523220"/>
          </a:xfrm>
          <a:prstGeom prst="rect">
            <a:avLst/>
          </a:prstGeom>
          <a:noFill/>
        </p:spPr>
        <p:txBody>
          <a:bodyPr wrap="none" rtlCol="0">
            <a:spAutoFit/>
          </a:bodyPr>
          <a:lstStyle/>
          <a:p>
            <a:r>
              <a:rPr lang="en-US" sz="1000" dirty="0" err="1"/>
              <a:t>wikipedia</a:t>
            </a:r>
            <a:r>
              <a:rPr lang="en-US" sz="1000" dirty="0"/>
              <a:t>/commons/c/c1/</a:t>
            </a:r>
            <a:r>
              <a:rPr lang="en-US" sz="1000" dirty="0" err="1"/>
              <a:t>Srinivasa_Ramanujan</a:t>
            </a:r>
            <a:endParaRPr lang="en-GB" sz="1000" dirty="0"/>
          </a:p>
          <a:p>
            <a:endParaRPr lang="en-US" dirty="0"/>
          </a:p>
        </p:txBody>
      </p:sp>
      <p:sp>
        <p:nvSpPr>
          <p:cNvPr id="5" name="Slide Number Placeholder 4">
            <a:extLst>
              <a:ext uri="{FF2B5EF4-FFF2-40B4-BE49-F238E27FC236}">
                <a16:creationId xmlns:a16="http://schemas.microsoft.com/office/drawing/2014/main" id="{2DC00A96-18D2-4C14-BE57-66FE052687BA}"/>
              </a:ext>
            </a:extLst>
          </p:cNvPr>
          <p:cNvSpPr>
            <a:spLocks noGrp="1"/>
          </p:cNvSpPr>
          <p:nvPr>
            <p:ph type="sldNum" sz="quarter" idx="12"/>
          </p:nvPr>
        </p:nvSpPr>
        <p:spPr/>
        <p:txBody>
          <a:bodyPr/>
          <a:lstStyle/>
          <a:p>
            <a:fld id="{77DC6420-9A8E-694A-8D06-3321B40299E5}" type="slidenum">
              <a:rPr lang="en-US" smtClean="0"/>
              <a:pPr/>
              <a:t>16</a:t>
            </a:fld>
            <a:endParaRPr lang="en-US"/>
          </a:p>
        </p:txBody>
      </p:sp>
      <p:sp>
        <p:nvSpPr>
          <p:cNvPr id="8" name="TextBox 7">
            <a:extLst>
              <a:ext uri="{FF2B5EF4-FFF2-40B4-BE49-F238E27FC236}">
                <a16:creationId xmlns:a16="http://schemas.microsoft.com/office/drawing/2014/main" id="{72B2F6E9-0FF2-4AC9-A22B-2554E33E807D}"/>
              </a:ext>
            </a:extLst>
          </p:cNvPr>
          <p:cNvSpPr txBox="1"/>
          <p:nvPr/>
        </p:nvSpPr>
        <p:spPr>
          <a:xfrm>
            <a:off x="681036" y="4417359"/>
            <a:ext cx="8992899" cy="2246769"/>
          </a:xfrm>
          <a:prstGeom prst="rect">
            <a:avLst/>
          </a:prstGeom>
          <a:noFill/>
        </p:spPr>
        <p:txBody>
          <a:bodyPr wrap="square" rtlCol="0">
            <a:spAutoFit/>
          </a:bodyPr>
          <a:lstStyle/>
          <a:p>
            <a:r>
              <a:rPr lang="en-US" sz="2000" dirty="0"/>
              <a:t>Hardy </a:t>
            </a:r>
            <a:r>
              <a:rPr lang="ro-RO" sz="2000" dirty="0"/>
              <a:t>își amintește că o dată s-a dus să-l viziteze la spital, când </a:t>
            </a:r>
            <a:r>
              <a:rPr lang="ro-RO" sz="2000" dirty="0" err="1"/>
              <a:t>Srinivasa</a:t>
            </a:r>
            <a:r>
              <a:rPr lang="ro-RO" sz="2000" dirty="0"/>
              <a:t> era bolnav: </a:t>
            </a:r>
            <a:r>
              <a:rPr lang="ro-RO" sz="2000" i="1" dirty="0"/>
              <a:t>Am mers cu un taxi cu numărul </a:t>
            </a:r>
            <a:r>
              <a:rPr lang="en-US" sz="2000" i="1" dirty="0"/>
              <a:t>1729</a:t>
            </a:r>
            <a:r>
              <a:rPr lang="ro-RO" sz="2000" i="1" dirty="0"/>
              <a:t>. Numărul mi s-a părut unul comun și speram să nu fie un semn nefavorabil. «Nu», mi-a spus el, «este un număr foarte interesant, este cel mai mic număr exprimabil ca suma a două cuburi în două moduri diferite».</a:t>
            </a:r>
          </a:p>
          <a:p>
            <a:endParaRPr lang="ro-RO" sz="2000" dirty="0"/>
          </a:p>
          <a:p>
            <a:r>
              <a:rPr lang="ro-RO" sz="2000" dirty="0"/>
              <a:t>Se spunea că fiecare număr întreg pozitiv era unul dintre prietenii săi personali. </a:t>
            </a:r>
          </a:p>
          <a:p>
            <a:r>
              <a:rPr lang="ro-RO" sz="2000" dirty="0"/>
              <a:t>Pătratul său magic apare pe următorul diapozitiv. </a:t>
            </a:r>
            <a:endParaRPr lang="en-US" sz="2000" dirty="0"/>
          </a:p>
        </p:txBody>
      </p:sp>
    </p:spTree>
    <p:extLst>
      <p:ext uri="{BB962C8B-B14F-4D97-AF65-F5344CB8AC3E}">
        <p14:creationId xmlns:p14="http://schemas.microsoft.com/office/powerpoint/2010/main" val="376237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5937" y="1142195"/>
            <a:ext cx="2256264" cy="11464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9286" y="3480891"/>
            <a:ext cx="2256264" cy="11464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98899" y="2316913"/>
            <a:ext cx="2256264" cy="11464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42635" y="4673174"/>
            <a:ext cx="2256264" cy="114641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79286" y="1128544"/>
            <a:ext cx="2256264" cy="11464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35550" y="2289110"/>
            <a:ext cx="2256264" cy="11464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91814" y="4645366"/>
            <a:ext cx="2256264" cy="11464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3022" y="3467240"/>
            <a:ext cx="2256264" cy="11464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20457" y="1128538"/>
            <a:ext cx="2263349" cy="114641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68197" y="2304714"/>
            <a:ext cx="2263349" cy="114641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95356" y="3467238"/>
            <a:ext cx="2263349" cy="114641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852" y="4645871"/>
            <a:ext cx="2263349" cy="114641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033392" y="3491903"/>
            <a:ext cx="2263349" cy="11464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70043" y="4654431"/>
            <a:ext cx="2263349" cy="11464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283806" y="1146850"/>
            <a:ext cx="2263349" cy="11464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23022" y="2299820"/>
            <a:ext cx="2263349" cy="11464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49168054"/>
              </p:ext>
            </p:extLst>
          </p:nvPr>
        </p:nvGraphicFramePr>
        <p:xfrm>
          <a:off x="500845" y="-56442"/>
          <a:ext cx="9039224" cy="5858935"/>
        </p:xfrm>
        <a:graphic>
          <a:graphicData uri="http://schemas.openxmlformats.org/drawingml/2006/table">
            <a:tbl>
              <a:tblPr firstRow="1" bandRow="1">
                <a:tableStyleId>{5C22544A-7EE6-4342-B048-85BDC9FD1C3A}</a:tableStyleId>
              </a:tblPr>
              <a:tblGrid>
                <a:gridCol w="2259806">
                  <a:extLst>
                    <a:ext uri="{9D8B030D-6E8A-4147-A177-3AD203B41FA5}">
                      <a16:colId xmlns:a16="http://schemas.microsoft.com/office/drawing/2014/main" val="20000"/>
                    </a:ext>
                  </a:extLst>
                </a:gridCol>
                <a:gridCol w="2259806">
                  <a:extLst>
                    <a:ext uri="{9D8B030D-6E8A-4147-A177-3AD203B41FA5}">
                      <a16:colId xmlns:a16="http://schemas.microsoft.com/office/drawing/2014/main" val="20001"/>
                    </a:ext>
                  </a:extLst>
                </a:gridCol>
                <a:gridCol w="2259806">
                  <a:extLst>
                    <a:ext uri="{9D8B030D-6E8A-4147-A177-3AD203B41FA5}">
                      <a16:colId xmlns:a16="http://schemas.microsoft.com/office/drawing/2014/main" val="20002"/>
                    </a:ext>
                  </a:extLst>
                </a:gridCol>
                <a:gridCol w="2259806">
                  <a:extLst>
                    <a:ext uri="{9D8B030D-6E8A-4147-A177-3AD203B41FA5}">
                      <a16:colId xmlns:a16="http://schemas.microsoft.com/office/drawing/2014/main" val="20003"/>
                    </a:ext>
                  </a:extLst>
                </a:gridCol>
              </a:tblGrid>
              <a:tr h="1171787">
                <a:tc>
                  <a:txBody>
                    <a:bodyPr/>
                    <a:lstStyle/>
                    <a:p>
                      <a:pPr algn="ctr"/>
                      <a:endParaRPr lang="en-US" sz="5400" b="0" dirty="0"/>
                    </a:p>
                  </a:txBody>
                  <a:tcPr marL="74295" marR="74295" anchor="ctr">
                    <a:solidFill>
                      <a:schemeClr val="bg1"/>
                    </a:solidFill>
                  </a:tcPr>
                </a:tc>
                <a:tc>
                  <a:txBody>
                    <a:bodyPr/>
                    <a:lstStyle/>
                    <a:p>
                      <a:pPr algn="ctr"/>
                      <a:endParaRPr lang="en-US" sz="5400" b="0" dirty="0"/>
                    </a:p>
                  </a:txBody>
                  <a:tcPr marL="74295" marR="74295" anchor="ctr">
                    <a:solidFill>
                      <a:schemeClr val="bg1"/>
                    </a:solidFill>
                  </a:tcPr>
                </a:tc>
                <a:tc>
                  <a:txBody>
                    <a:bodyPr/>
                    <a:lstStyle/>
                    <a:p>
                      <a:pPr algn="ctr"/>
                      <a:endParaRPr lang="en-US" sz="5400" b="0" dirty="0"/>
                    </a:p>
                  </a:txBody>
                  <a:tcPr marL="74295" marR="74295" anchor="ctr">
                    <a:solidFill>
                      <a:schemeClr val="bg1"/>
                    </a:solidFill>
                  </a:tcPr>
                </a:tc>
                <a:tc>
                  <a:txBody>
                    <a:bodyPr/>
                    <a:lstStyle/>
                    <a:p>
                      <a:pPr algn="ctr"/>
                      <a:endParaRPr lang="en-US" sz="5400" b="0" dirty="0"/>
                    </a:p>
                  </a:txBody>
                  <a:tcPr marL="74295" marR="74295" anchor="ctr">
                    <a:solidFill>
                      <a:schemeClr val="bg1"/>
                    </a:solidFill>
                  </a:tcPr>
                </a:tc>
                <a:extLst>
                  <a:ext uri="{0D108BD9-81ED-4DB2-BD59-A6C34878D82A}">
                    <a16:rowId xmlns:a16="http://schemas.microsoft.com/office/drawing/2014/main" val="10000"/>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DD</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MM</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CC</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YY</a:t>
                      </a:r>
                    </a:p>
                  </a:txBody>
                  <a:tcPr marL="74295" marR="74295">
                    <a:noFill/>
                  </a:tcPr>
                </a:tc>
                <a:extLst>
                  <a:ext uri="{0D108BD9-81ED-4DB2-BD59-A6C34878D82A}">
                    <a16:rowId xmlns:a16="http://schemas.microsoft.com/office/drawing/2014/main" val="10001"/>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YY+1</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CC-1</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MM-3</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DD+3</a:t>
                      </a:r>
                    </a:p>
                  </a:txBody>
                  <a:tcPr marL="74295" marR="74295">
                    <a:noFill/>
                  </a:tcPr>
                </a:tc>
                <a:extLst>
                  <a:ext uri="{0D108BD9-81ED-4DB2-BD59-A6C34878D82A}">
                    <a16:rowId xmlns:a16="http://schemas.microsoft.com/office/drawing/2014/main" val="10002"/>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MM-2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DD+2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YY+2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CC-2</a:t>
                      </a:r>
                    </a:p>
                  </a:txBody>
                  <a:tcPr marL="74295" marR="74295">
                    <a:noFill/>
                  </a:tcPr>
                </a:tc>
                <a:extLst>
                  <a:ext uri="{0D108BD9-81ED-4DB2-BD59-A6C34878D82A}">
                    <a16:rowId xmlns:a16="http://schemas.microsoft.com/office/drawing/2014/main" val="10003"/>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CC+1</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YY-1</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DD+1</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MM-1</a:t>
                      </a:r>
                    </a:p>
                  </a:txBody>
                  <a:tcPr marL="74295" marR="74295">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5197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0"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98600119"/>
              </p:ext>
            </p:extLst>
          </p:nvPr>
        </p:nvGraphicFramePr>
        <p:xfrm>
          <a:off x="515938" y="592666"/>
          <a:ext cx="9039224" cy="5858935"/>
        </p:xfrm>
        <a:graphic>
          <a:graphicData uri="http://schemas.openxmlformats.org/drawingml/2006/table">
            <a:tbl>
              <a:tblPr firstRow="1" bandRow="1">
                <a:tableStyleId>{5C22544A-7EE6-4342-B048-85BDC9FD1C3A}</a:tableStyleId>
              </a:tblPr>
              <a:tblGrid>
                <a:gridCol w="2259806">
                  <a:extLst>
                    <a:ext uri="{9D8B030D-6E8A-4147-A177-3AD203B41FA5}">
                      <a16:colId xmlns:a16="http://schemas.microsoft.com/office/drawing/2014/main" val="20000"/>
                    </a:ext>
                  </a:extLst>
                </a:gridCol>
                <a:gridCol w="2259806">
                  <a:extLst>
                    <a:ext uri="{9D8B030D-6E8A-4147-A177-3AD203B41FA5}">
                      <a16:colId xmlns:a16="http://schemas.microsoft.com/office/drawing/2014/main" val="20001"/>
                    </a:ext>
                  </a:extLst>
                </a:gridCol>
                <a:gridCol w="2259806">
                  <a:extLst>
                    <a:ext uri="{9D8B030D-6E8A-4147-A177-3AD203B41FA5}">
                      <a16:colId xmlns:a16="http://schemas.microsoft.com/office/drawing/2014/main" val="20002"/>
                    </a:ext>
                  </a:extLst>
                </a:gridCol>
                <a:gridCol w="2259806">
                  <a:extLst>
                    <a:ext uri="{9D8B030D-6E8A-4147-A177-3AD203B41FA5}">
                      <a16:colId xmlns:a16="http://schemas.microsoft.com/office/drawing/2014/main" val="20003"/>
                    </a:ext>
                  </a:extLst>
                </a:gridCol>
              </a:tblGrid>
              <a:tr h="1171787">
                <a:tc>
                  <a:txBody>
                    <a:bodyPr/>
                    <a:lstStyle/>
                    <a:p>
                      <a:pPr algn="ctr"/>
                      <a:r>
                        <a:rPr lang="en-US" sz="5400" b="0" dirty="0"/>
                        <a:t>DD</a:t>
                      </a:r>
                    </a:p>
                  </a:txBody>
                  <a:tcPr marL="74295" marR="74295" anchor="ctr"/>
                </a:tc>
                <a:tc>
                  <a:txBody>
                    <a:bodyPr/>
                    <a:lstStyle/>
                    <a:p>
                      <a:pPr algn="ctr"/>
                      <a:r>
                        <a:rPr lang="en-US" sz="5400" b="0" dirty="0"/>
                        <a:t>MM</a:t>
                      </a:r>
                    </a:p>
                  </a:txBody>
                  <a:tcPr marL="74295" marR="74295" anchor="ctr"/>
                </a:tc>
                <a:tc>
                  <a:txBody>
                    <a:bodyPr/>
                    <a:lstStyle/>
                    <a:p>
                      <a:pPr algn="ctr"/>
                      <a:r>
                        <a:rPr lang="en-US" sz="5400" b="0" dirty="0"/>
                        <a:t>CC</a:t>
                      </a:r>
                    </a:p>
                  </a:txBody>
                  <a:tcPr marL="74295" marR="74295" anchor="ctr"/>
                </a:tc>
                <a:tc>
                  <a:txBody>
                    <a:bodyPr/>
                    <a:lstStyle/>
                    <a:p>
                      <a:pPr algn="ctr"/>
                      <a:r>
                        <a:rPr lang="en-US" sz="5400" b="0" dirty="0"/>
                        <a:t>YY</a:t>
                      </a:r>
                    </a:p>
                  </a:txBody>
                  <a:tcPr marL="74295" marR="74295" anchor="ctr"/>
                </a:tc>
                <a:extLst>
                  <a:ext uri="{0D108BD9-81ED-4DB2-BD59-A6C34878D82A}">
                    <a16:rowId xmlns:a16="http://schemas.microsoft.com/office/drawing/2014/main" val="10000"/>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22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18</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87</a:t>
                      </a:r>
                    </a:p>
                  </a:txBody>
                  <a:tcPr marL="74295" marR="74295">
                    <a:noFill/>
                  </a:tcPr>
                </a:tc>
                <a:extLst>
                  <a:ext uri="{0D108BD9-81ED-4DB2-BD59-A6C34878D82A}">
                    <a16:rowId xmlns:a16="http://schemas.microsoft.com/office/drawing/2014/main" val="10001"/>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88</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17</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25</a:t>
                      </a:r>
                    </a:p>
                  </a:txBody>
                  <a:tcPr marL="74295" marR="74295">
                    <a:noFill/>
                  </a:tcPr>
                </a:tc>
                <a:extLst>
                  <a:ext uri="{0D108BD9-81ED-4DB2-BD59-A6C34878D82A}">
                    <a16:rowId xmlns:a16="http://schemas.microsoft.com/office/drawing/2014/main" val="10002"/>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10</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24</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16</a:t>
                      </a:r>
                    </a:p>
                  </a:txBody>
                  <a:tcPr marL="74295" marR="74295">
                    <a:noFill/>
                  </a:tcPr>
                </a:tc>
                <a:extLst>
                  <a:ext uri="{0D108BD9-81ED-4DB2-BD59-A6C34878D82A}">
                    <a16:rowId xmlns:a16="http://schemas.microsoft.com/office/drawing/2014/main" val="10003"/>
                  </a:ext>
                </a:extLst>
              </a:tr>
              <a:tr h="1171787">
                <a:tc>
                  <a:txBody>
                    <a:bodyPr/>
                    <a:lstStyle/>
                    <a:p>
                      <a:pPr marL="0" algn="ctr" defTabSz="914400" rtl="0" eaLnBrk="1" latinLnBrk="0" hangingPunct="1"/>
                      <a:r>
                        <a:rPr lang="en-US" sz="5400" b="0" kern="1200" dirty="0">
                          <a:solidFill>
                            <a:schemeClr val="tx1"/>
                          </a:solidFill>
                          <a:latin typeface="+mn-lt"/>
                          <a:ea typeface="+mn-ea"/>
                          <a:cs typeface="+mn-cs"/>
                        </a:rPr>
                        <a:t>19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86</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23</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11</a:t>
                      </a:r>
                    </a:p>
                  </a:txBody>
                  <a:tcPr marL="74295" marR="74295">
                    <a:noFill/>
                  </a:tcPr>
                </a:tc>
                <a:extLst>
                  <a:ext uri="{0D108BD9-81ED-4DB2-BD59-A6C34878D82A}">
                    <a16:rowId xmlns:a16="http://schemas.microsoft.com/office/drawing/2014/main" val="10004"/>
                  </a:ext>
                </a:extLst>
              </a:tr>
            </a:tbl>
          </a:graphicData>
        </a:graphic>
      </p:graphicFrame>
      <p:sp>
        <p:nvSpPr>
          <p:cNvPr id="3" name="Slide Number Placeholder 2">
            <a:extLst>
              <a:ext uri="{FF2B5EF4-FFF2-40B4-BE49-F238E27FC236}">
                <a16:creationId xmlns:a16="http://schemas.microsoft.com/office/drawing/2014/main" id="{F4D7BF5F-121D-4998-996E-B7E12426569C}"/>
              </a:ext>
            </a:extLst>
          </p:cNvPr>
          <p:cNvSpPr>
            <a:spLocks noGrp="1"/>
          </p:cNvSpPr>
          <p:nvPr>
            <p:ph type="sldNum" sz="quarter" idx="12"/>
          </p:nvPr>
        </p:nvSpPr>
        <p:spPr/>
        <p:txBody>
          <a:bodyPr/>
          <a:lstStyle/>
          <a:p>
            <a:fld id="{77DC6420-9A8E-694A-8D06-3321B40299E5}" type="slidenum">
              <a:rPr lang="en-US" smtClean="0"/>
              <a:pPr/>
              <a:t>18</a:t>
            </a:fld>
            <a:endParaRPr lang="en-US"/>
          </a:p>
        </p:txBody>
      </p:sp>
    </p:spTree>
    <p:extLst>
      <p:ext uri="{BB962C8B-B14F-4D97-AF65-F5344CB8AC3E}">
        <p14:creationId xmlns:p14="http://schemas.microsoft.com/office/powerpoint/2010/main" val="7199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19310198"/>
              </p:ext>
            </p:extLst>
          </p:nvPr>
        </p:nvGraphicFramePr>
        <p:xfrm>
          <a:off x="515937" y="592666"/>
          <a:ext cx="7829290" cy="5846964"/>
        </p:xfrm>
        <a:graphic>
          <a:graphicData uri="http://schemas.openxmlformats.org/drawingml/2006/table">
            <a:tbl>
              <a:tblPr firstRow="1" bandRow="1">
                <a:tableStyleId>{5C22544A-7EE6-4342-B048-85BDC9FD1C3A}</a:tableStyleId>
              </a:tblPr>
              <a:tblGrid>
                <a:gridCol w="1565858">
                  <a:extLst>
                    <a:ext uri="{9D8B030D-6E8A-4147-A177-3AD203B41FA5}">
                      <a16:colId xmlns:a16="http://schemas.microsoft.com/office/drawing/2014/main" val="20000"/>
                    </a:ext>
                  </a:extLst>
                </a:gridCol>
                <a:gridCol w="1565858">
                  <a:extLst>
                    <a:ext uri="{9D8B030D-6E8A-4147-A177-3AD203B41FA5}">
                      <a16:colId xmlns:a16="http://schemas.microsoft.com/office/drawing/2014/main" val="20001"/>
                    </a:ext>
                  </a:extLst>
                </a:gridCol>
                <a:gridCol w="1565858">
                  <a:extLst>
                    <a:ext uri="{9D8B030D-6E8A-4147-A177-3AD203B41FA5}">
                      <a16:colId xmlns:a16="http://schemas.microsoft.com/office/drawing/2014/main" val="20002"/>
                    </a:ext>
                  </a:extLst>
                </a:gridCol>
                <a:gridCol w="1565858">
                  <a:extLst>
                    <a:ext uri="{9D8B030D-6E8A-4147-A177-3AD203B41FA5}">
                      <a16:colId xmlns:a16="http://schemas.microsoft.com/office/drawing/2014/main" val="20003"/>
                    </a:ext>
                  </a:extLst>
                </a:gridCol>
                <a:gridCol w="1565858">
                  <a:extLst>
                    <a:ext uri="{9D8B030D-6E8A-4147-A177-3AD203B41FA5}">
                      <a16:colId xmlns:a16="http://schemas.microsoft.com/office/drawing/2014/main" val="20004"/>
                    </a:ext>
                  </a:extLst>
                </a:gridCol>
              </a:tblGrid>
              <a:tr h="974494">
                <a:tc>
                  <a:txBody>
                    <a:bodyPr/>
                    <a:lstStyle/>
                    <a:p>
                      <a:pPr algn="ctr"/>
                      <a:r>
                        <a:rPr lang="en-US" sz="5400" b="0" dirty="0"/>
                        <a:t>DD</a:t>
                      </a:r>
                    </a:p>
                  </a:txBody>
                  <a:tcPr marL="74295" marR="74295" anchor="ctr"/>
                </a:tc>
                <a:tc>
                  <a:txBody>
                    <a:bodyPr/>
                    <a:lstStyle/>
                    <a:p>
                      <a:pPr algn="ctr"/>
                      <a:r>
                        <a:rPr lang="en-US" sz="5400" b="0" dirty="0"/>
                        <a:t>MM</a:t>
                      </a:r>
                    </a:p>
                  </a:txBody>
                  <a:tcPr marL="74295" marR="74295" anchor="ctr"/>
                </a:tc>
                <a:tc>
                  <a:txBody>
                    <a:bodyPr/>
                    <a:lstStyle/>
                    <a:p>
                      <a:pPr algn="ctr"/>
                      <a:r>
                        <a:rPr lang="en-US" sz="5400" b="0" dirty="0"/>
                        <a:t>CC</a:t>
                      </a:r>
                    </a:p>
                  </a:txBody>
                  <a:tcPr marL="74295" marR="74295" anchor="ctr"/>
                </a:tc>
                <a:tc>
                  <a:txBody>
                    <a:bodyPr/>
                    <a:lstStyle/>
                    <a:p>
                      <a:pPr algn="ctr"/>
                      <a:r>
                        <a:rPr lang="en-US" sz="5400" b="0" dirty="0"/>
                        <a:t>YY</a:t>
                      </a:r>
                    </a:p>
                  </a:txBody>
                  <a:tcPr marL="74295" marR="74295" anchor="ctr"/>
                </a:tc>
                <a:tc>
                  <a:txBody>
                    <a:bodyPr/>
                    <a:lstStyle/>
                    <a:p>
                      <a:pPr algn="ctr"/>
                      <a:endParaRPr lang="en-US" sz="5400" b="0" dirty="0"/>
                    </a:p>
                  </a:txBody>
                  <a:tcPr marL="74295" marR="74295" anchor="ctr"/>
                </a:tc>
                <a:extLst>
                  <a:ext uri="{0D108BD9-81ED-4DB2-BD59-A6C34878D82A}">
                    <a16:rowId xmlns:a16="http://schemas.microsoft.com/office/drawing/2014/main" val="10000"/>
                  </a:ext>
                </a:extLst>
              </a:tr>
              <a:tr h="974494">
                <a:tc>
                  <a:txBody>
                    <a:bodyPr/>
                    <a:lstStyle/>
                    <a:p>
                      <a:pPr marL="0" algn="ctr" defTabSz="914400" rtl="0" eaLnBrk="1" latinLnBrk="0" hangingPunct="1"/>
                      <a:r>
                        <a:rPr lang="en-US" sz="5400" b="0" kern="1200" dirty="0">
                          <a:solidFill>
                            <a:schemeClr val="tx1"/>
                          </a:solidFill>
                          <a:latin typeface="+mn-lt"/>
                          <a:ea typeface="+mn-ea"/>
                          <a:cs typeface="+mn-cs"/>
                        </a:rPr>
                        <a:t>22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12</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18</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87</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extLst>
                  <a:ext uri="{0D108BD9-81ED-4DB2-BD59-A6C34878D82A}">
                    <a16:rowId xmlns:a16="http://schemas.microsoft.com/office/drawing/2014/main" val="10001"/>
                  </a:ext>
                </a:extLst>
              </a:tr>
              <a:tr h="974494">
                <a:tc>
                  <a:txBody>
                    <a:bodyPr/>
                    <a:lstStyle/>
                    <a:p>
                      <a:pPr marL="0" algn="ctr" defTabSz="914400" rtl="0" eaLnBrk="1" latinLnBrk="0" hangingPunct="1"/>
                      <a:r>
                        <a:rPr lang="en-US" sz="5400" b="0" kern="1200" dirty="0">
                          <a:solidFill>
                            <a:schemeClr val="tx1"/>
                          </a:solidFill>
                          <a:latin typeface="+mn-lt"/>
                          <a:ea typeface="+mn-ea"/>
                          <a:cs typeface="+mn-cs"/>
                        </a:rPr>
                        <a:t>88</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17</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25</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extLst>
                  <a:ext uri="{0D108BD9-81ED-4DB2-BD59-A6C34878D82A}">
                    <a16:rowId xmlns:a16="http://schemas.microsoft.com/office/drawing/2014/main" val="10002"/>
                  </a:ext>
                </a:extLst>
              </a:tr>
              <a:tr h="974494">
                <a:tc>
                  <a:txBody>
                    <a:bodyPr/>
                    <a:lstStyle/>
                    <a:p>
                      <a:pPr marL="0" algn="ctr" defTabSz="914400" rtl="0" eaLnBrk="1" latinLnBrk="0" hangingPunct="1"/>
                      <a:r>
                        <a:rPr lang="en-US" sz="5400" b="0" kern="1200" dirty="0">
                          <a:solidFill>
                            <a:schemeClr val="tx1"/>
                          </a:solidFill>
                          <a:latin typeface="+mn-lt"/>
                          <a:ea typeface="+mn-ea"/>
                          <a:cs typeface="+mn-cs"/>
                        </a:rPr>
                        <a:t>10</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24</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16</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extLst>
                  <a:ext uri="{0D108BD9-81ED-4DB2-BD59-A6C34878D82A}">
                    <a16:rowId xmlns:a16="http://schemas.microsoft.com/office/drawing/2014/main" val="10003"/>
                  </a:ext>
                </a:extLst>
              </a:tr>
              <a:tr h="974494">
                <a:tc>
                  <a:txBody>
                    <a:bodyPr/>
                    <a:lstStyle/>
                    <a:p>
                      <a:pPr marL="0" algn="ctr" defTabSz="914400" rtl="0" eaLnBrk="1" latinLnBrk="0" hangingPunct="1"/>
                      <a:r>
                        <a:rPr lang="en-US" sz="5400" b="0" kern="1200" dirty="0">
                          <a:solidFill>
                            <a:schemeClr val="tx1"/>
                          </a:solidFill>
                          <a:latin typeface="+mn-lt"/>
                          <a:ea typeface="+mn-ea"/>
                          <a:cs typeface="+mn-cs"/>
                        </a:rPr>
                        <a:t>19</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86</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23</a:t>
                      </a:r>
                    </a:p>
                  </a:txBody>
                  <a:tcPr marL="74295" marR="74295">
                    <a:noFill/>
                  </a:tcPr>
                </a:tc>
                <a:tc>
                  <a:txBody>
                    <a:bodyPr/>
                    <a:lstStyle/>
                    <a:p>
                      <a:pPr marL="0" algn="ctr" defTabSz="914400" rtl="0" eaLnBrk="1" latinLnBrk="0" hangingPunct="1"/>
                      <a:r>
                        <a:rPr lang="en-US" sz="5400" b="0" kern="1200" dirty="0">
                          <a:solidFill>
                            <a:schemeClr val="tx1"/>
                          </a:solidFill>
                          <a:latin typeface="+mn-lt"/>
                          <a:ea typeface="+mn-ea"/>
                          <a:cs typeface="+mn-cs"/>
                        </a:rPr>
                        <a:t>11</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extLst>
                  <a:ext uri="{0D108BD9-81ED-4DB2-BD59-A6C34878D82A}">
                    <a16:rowId xmlns:a16="http://schemas.microsoft.com/office/drawing/2014/main" val="10004"/>
                  </a:ext>
                </a:extLst>
              </a:tr>
              <a:tr h="974494">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tc>
                  <a:txBody>
                    <a:bodyPr/>
                    <a:lstStyle/>
                    <a:p>
                      <a:pPr marL="0" algn="ctr" defTabSz="914400" rtl="0" eaLnBrk="1" latinLnBrk="0" hangingPunct="1"/>
                      <a:r>
                        <a:rPr lang="en-US" sz="5400" b="1" kern="1200" dirty="0">
                          <a:solidFill>
                            <a:schemeClr val="tx1"/>
                          </a:solidFill>
                          <a:latin typeface="+mn-lt"/>
                          <a:ea typeface="+mn-ea"/>
                          <a:cs typeface="+mn-cs"/>
                        </a:rPr>
                        <a:t>139</a:t>
                      </a:r>
                    </a:p>
                  </a:txBody>
                  <a:tcPr marL="74295" marR="74295">
                    <a:noFill/>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CD50C607-26A4-4935-A01B-A66B8EA77345}"/>
              </a:ext>
            </a:extLst>
          </p:cNvPr>
          <p:cNvSpPr>
            <a:spLocks noGrp="1"/>
          </p:cNvSpPr>
          <p:nvPr>
            <p:ph type="sldNum" sz="quarter" idx="12"/>
          </p:nvPr>
        </p:nvSpPr>
        <p:spPr/>
        <p:txBody>
          <a:bodyPr/>
          <a:lstStyle/>
          <a:p>
            <a:fld id="{77DC6420-9A8E-694A-8D06-3321B40299E5}" type="slidenum">
              <a:rPr lang="en-US" smtClean="0"/>
              <a:pPr/>
              <a:t>19</a:t>
            </a:fld>
            <a:endParaRPr lang="en-US"/>
          </a:p>
        </p:txBody>
      </p:sp>
    </p:spTree>
    <p:extLst>
      <p:ext uri="{BB962C8B-B14F-4D97-AF65-F5344CB8AC3E}">
        <p14:creationId xmlns:p14="http://schemas.microsoft.com/office/powerpoint/2010/main" val="101402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4200" y="12197"/>
            <a:ext cx="6781800" cy="6846902"/>
          </a:xfrm>
          <a:prstGeom prst="rect">
            <a:avLst/>
          </a:prstGeom>
        </p:spPr>
      </p:pic>
      <p:sp>
        <p:nvSpPr>
          <p:cNvPr id="5" name="Rectangle 4"/>
          <p:cNvSpPr/>
          <p:nvPr/>
        </p:nvSpPr>
        <p:spPr>
          <a:xfrm>
            <a:off x="103192" y="269180"/>
            <a:ext cx="3021007" cy="1938992"/>
          </a:xfrm>
          <a:prstGeom prst="rect">
            <a:avLst/>
          </a:prstGeom>
        </p:spPr>
        <p:txBody>
          <a:bodyPr wrap="square">
            <a:spAutoFit/>
          </a:bodyPr>
          <a:lstStyle/>
          <a:p>
            <a:r>
              <a:rPr lang="ro-RO" sz="4000" dirty="0"/>
              <a:t>Împăratul </a:t>
            </a:r>
            <a:r>
              <a:rPr lang="en-US" sz="4000" dirty="0"/>
              <a:t>Yu </a:t>
            </a:r>
            <a:endParaRPr lang="ro-RO" sz="4000" dirty="0"/>
          </a:p>
          <a:p>
            <a:r>
              <a:rPr lang="ro-RO" sz="4000" dirty="0"/>
              <a:t>și </a:t>
            </a:r>
          </a:p>
          <a:p>
            <a:r>
              <a:rPr lang="ro-RO" sz="4000" dirty="0"/>
              <a:t>Țestoasa</a:t>
            </a:r>
            <a:endParaRPr lang="en-US" sz="4000" dirty="0"/>
          </a:p>
        </p:txBody>
      </p:sp>
      <p:sp>
        <p:nvSpPr>
          <p:cNvPr id="4" name="TextBox 3"/>
          <p:cNvSpPr txBox="1"/>
          <p:nvPr/>
        </p:nvSpPr>
        <p:spPr>
          <a:xfrm>
            <a:off x="1424823" y="6366207"/>
            <a:ext cx="1314192" cy="369332"/>
          </a:xfrm>
          <a:prstGeom prst="rect">
            <a:avLst/>
          </a:prstGeom>
          <a:noFill/>
        </p:spPr>
        <p:txBody>
          <a:bodyPr wrap="none" rtlCol="0">
            <a:spAutoFit/>
          </a:bodyPr>
          <a:lstStyle/>
          <a:p>
            <a:r>
              <a:rPr lang="en-US" sz="1000" dirty="0"/>
              <a:t>© Teresa Robertson</a:t>
            </a:r>
          </a:p>
        </p:txBody>
      </p:sp>
    </p:spTree>
    <p:extLst>
      <p:ext uri="{BB962C8B-B14F-4D97-AF65-F5344CB8AC3E}">
        <p14:creationId xmlns:p14="http://schemas.microsoft.com/office/powerpoint/2010/main" val="9667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532766"/>
            <a:ext cx="8543925" cy="1325563"/>
          </a:xfrm>
        </p:spPr>
        <p:txBody>
          <a:bodyPr>
            <a:noAutofit/>
          </a:bodyPr>
          <a:lstStyle/>
          <a:p>
            <a:pPr algn="ctr"/>
            <a:r>
              <a:rPr lang="ro-RO" sz="3200" b="1" i="1" dirty="0"/>
              <a:t>Câte alte moduri puteți găsi pentru a ajunge la </a:t>
            </a:r>
            <a:r>
              <a:rPr lang="en-GB" sz="3200" b="1" i="1" dirty="0"/>
              <a:t>139 </a:t>
            </a:r>
            <a:r>
              <a:rPr lang="ro-RO" sz="3200" b="1" i="1" dirty="0"/>
              <a:t>î</a:t>
            </a:r>
            <a:r>
              <a:rPr lang="en-GB" sz="3200" b="1" i="1" dirty="0"/>
              <a:t>n</a:t>
            </a:r>
            <a:r>
              <a:rPr lang="ro-RO" sz="3200" b="1" i="1" dirty="0"/>
              <a:t> pătratul magic al lui</a:t>
            </a:r>
            <a:r>
              <a:rPr lang="en-GB" sz="3200" b="1" i="1" dirty="0"/>
              <a:t> Ramanujan?</a:t>
            </a:r>
            <a:br>
              <a:rPr lang="en-GB" sz="3200" b="1" i="1" dirty="0"/>
            </a:br>
            <a:endParaRPr lang="en-US" sz="3200" b="1" i="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9158" y="1643381"/>
            <a:ext cx="8172450" cy="4971393"/>
          </a:xfrm>
          <a:prstGeom prst="rect">
            <a:avLst/>
          </a:prstGeom>
        </p:spPr>
      </p:pic>
      <p:sp>
        <p:nvSpPr>
          <p:cNvPr id="4" name="Slide Number Placeholder 3">
            <a:extLst>
              <a:ext uri="{FF2B5EF4-FFF2-40B4-BE49-F238E27FC236}">
                <a16:creationId xmlns:a16="http://schemas.microsoft.com/office/drawing/2014/main" id="{2320B7B7-9600-4CD4-99F0-C7159C74913D}"/>
              </a:ext>
            </a:extLst>
          </p:cNvPr>
          <p:cNvSpPr>
            <a:spLocks noGrp="1"/>
          </p:cNvSpPr>
          <p:nvPr>
            <p:ph type="sldNum" sz="quarter" idx="12"/>
          </p:nvPr>
        </p:nvSpPr>
        <p:spPr/>
        <p:txBody>
          <a:bodyPr/>
          <a:lstStyle/>
          <a:p>
            <a:fld id="{77DC6420-9A8E-694A-8D06-3321B40299E5}" type="slidenum">
              <a:rPr lang="en-US" smtClean="0"/>
              <a:pPr/>
              <a:t>20</a:t>
            </a:fld>
            <a:endParaRPr lang="en-US"/>
          </a:p>
        </p:txBody>
      </p:sp>
    </p:spTree>
    <p:extLst>
      <p:ext uri="{BB962C8B-B14F-4D97-AF65-F5344CB8AC3E}">
        <p14:creationId xmlns:p14="http://schemas.microsoft.com/office/powerpoint/2010/main" val="21266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48" y="1127668"/>
            <a:ext cx="3582089" cy="4602664"/>
          </a:xfrm>
        </p:spPr>
        <p:txBody>
          <a:bodyPr>
            <a:noAutofit/>
          </a:bodyPr>
          <a:lstStyle/>
          <a:p>
            <a:r>
              <a:rPr lang="ro-RO" sz="3200" i="1" dirty="0"/>
              <a:t>Ce remarcați la tiparul cuvintelor în această inscripție romană?</a:t>
            </a:r>
            <a:r>
              <a:rPr lang="en-GB" sz="3200" i="1" dirty="0"/>
              <a:t> </a:t>
            </a:r>
            <a:br>
              <a:rPr lang="ro-RO" sz="3200" i="1" dirty="0"/>
            </a:br>
            <a:br>
              <a:rPr lang="ro-RO" sz="3200" i="1" dirty="0"/>
            </a:br>
            <a:r>
              <a:rPr lang="ro-RO" sz="3200" i="1" dirty="0"/>
              <a:t>Urmează regula unui pătrat magic</a:t>
            </a:r>
            <a:r>
              <a:rPr lang="en-GB" sz="3200" i="1" dirty="0"/>
              <a:t>?</a:t>
            </a:r>
          </a:p>
        </p:txBody>
      </p:sp>
      <p:pic>
        <p:nvPicPr>
          <p:cNvPr id="4" name="Picture 3" descr="Sator_Square_at_Oppède.jpg"/>
          <p:cNvPicPr>
            <a:picLocks noChangeAspect="1"/>
          </p:cNvPicPr>
          <p:nvPr/>
        </p:nvPicPr>
        <p:blipFill>
          <a:blip r:embed="rId3"/>
          <a:stretch>
            <a:fillRect/>
          </a:stretch>
        </p:blipFill>
        <p:spPr>
          <a:xfrm>
            <a:off x="4284689" y="0"/>
            <a:ext cx="5621311" cy="6858000"/>
          </a:xfrm>
          <a:prstGeom prst="rect">
            <a:avLst/>
          </a:prstGeom>
        </p:spPr>
      </p:pic>
      <p:sp>
        <p:nvSpPr>
          <p:cNvPr id="3" name="TextBox 2"/>
          <p:cNvSpPr txBox="1"/>
          <p:nvPr/>
        </p:nvSpPr>
        <p:spPr>
          <a:xfrm>
            <a:off x="3559385" y="6611779"/>
            <a:ext cx="725304" cy="246221"/>
          </a:xfrm>
          <a:prstGeom prst="rect">
            <a:avLst/>
          </a:prstGeom>
          <a:noFill/>
        </p:spPr>
        <p:txBody>
          <a:bodyPr wrap="none" rtlCol="0">
            <a:spAutoFit/>
          </a:bodyPr>
          <a:lstStyle/>
          <a:p>
            <a:r>
              <a:rPr lang="en-US" sz="1000" dirty="0"/>
              <a:t>M </a:t>
            </a:r>
            <a:r>
              <a:rPr lang="en-US" sz="1000" dirty="0" err="1"/>
              <a:t>Disdero</a:t>
            </a:r>
            <a:endParaRPr lang="en-US" sz="1000" dirty="0"/>
          </a:p>
        </p:txBody>
      </p:sp>
      <p:sp>
        <p:nvSpPr>
          <p:cNvPr id="6" name="Slide Number Placeholder 5">
            <a:extLst>
              <a:ext uri="{FF2B5EF4-FFF2-40B4-BE49-F238E27FC236}">
                <a16:creationId xmlns:a16="http://schemas.microsoft.com/office/drawing/2014/main" id="{66CA2547-0DAA-4600-8C39-9A2427C5A421}"/>
              </a:ext>
            </a:extLst>
          </p:cNvPr>
          <p:cNvSpPr>
            <a:spLocks noGrp="1"/>
          </p:cNvSpPr>
          <p:nvPr>
            <p:ph type="sldNum" sz="quarter" idx="12"/>
          </p:nvPr>
        </p:nvSpPr>
        <p:spPr/>
        <p:txBody>
          <a:bodyPr/>
          <a:lstStyle/>
          <a:p>
            <a:fld id="{77DC6420-9A8E-694A-8D06-3321B40299E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b="1" dirty="0"/>
              <a:t>Pătrat latin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1373152"/>
              </p:ext>
            </p:extLst>
          </p:nvPr>
        </p:nvGraphicFramePr>
        <p:xfrm>
          <a:off x="3007444" y="1892300"/>
          <a:ext cx="3841896" cy="3054318"/>
        </p:xfrm>
        <a:graphic>
          <a:graphicData uri="http://schemas.openxmlformats.org/drawingml/2006/table">
            <a:tbl>
              <a:tblPr firstRow="1" bandRow="1">
                <a:tableStyleId>{D113A9D2-9D6B-4929-AA2D-F23B5EE8CBE7}</a:tableStyleId>
              </a:tblPr>
              <a:tblGrid>
                <a:gridCol w="1280632">
                  <a:extLst>
                    <a:ext uri="{9D8B030D-6E8A-4147-A177-3AD203B41FA5}">
                      <a16:colId xmlns:a16="http://schemas.microsoft.com/office/drawing/2014/main" val="20000"/>
                    </a:ext>
                  </a:extLst>
                </a:gridCol>
                <a:gridCol w="1280632">
                  <a:extLst>
                    <a:ext uri="{9D8B030D-6E8A-4147-A177-3AD203B41FA5}">
                      <a16:colId xmlns:a16="http://schemas.microsoft.com/office/drawing/2014/main" val="20001"/>
                    </a:ext>
                  </a:extLst>
                </a:gridCol>
                <a:gridCol w="1280632">
                  <a:extLst>
                    <a:ext uri="{9D8B030D-6E8A-4147-A177-3AD203B41FA5}">
                      <a16:colId xmlns:a16="http://schemas.microsoft.com/office/drawing/2014/main" val="20002"/>
                    </a:ext>
                  </a:extLst>
                </a:gridCol>
              </a:tblGrid>
              <a:tr h="1018106">
                <a:tc>
                  <a:txBody>
                    <a:bodyPr/>
                    <a:lstStyle/>
                    <a:p>
                      <a:pPr algn="ctr">
                        <a:lnSpc>
                          <a:spcPct val="150000"/>
                        </a:lnSpc>
                      </a:pPr>
                      <a:r>
                        <a:rPr lang="en-US" sz="3200" b="1" dirty="0"/>
                        <a:t>1</a:t>
                      </a:r>
                    </a:p>
                  </a:txBody>
                  <a:tcPr marL="74295" marR="7429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b="1" dirty="0"/>
                        <a:t>2</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b="1" dirty="0"/>
                        <a:t>3</a:t>
                      </a:r>
                    </a:p>
                  </a:txBody>
                  <a:tcPr marL="74295" marR="7429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18106">
                <a:tc>
                  <a:txBody>
                    <a:bodyPr/>
                    <a:lstStyle/>
                    <a:p>
                      <a:pPr algn="ctr">
                        <a:lnSpc>
                          <a:spcPct val="150000"/>
                        </a:lnSpc>
                      </a:pPr>
                      <a:r>
                        <a:rPr lang="en-US" sz="3200" b="1" dirty="0"/>
                        <a:t>3</a:t>
                      </a:r>
                    </a:p>
                  </a:txBody>
                  <a:tcPr marL="74295" marR="7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b="1" dirty="0"/>
                        <a:t>1</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b="1" dirty="0"/>
                        <a:t>2</a:t>
                      </a:r>
                    </a:p>
                  </a:txBody>
                  <a:tcPr marL="74295" marR="7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8106">
                <a:tc>
                  <a:txBody>
                    <a:bodyPr/>
                    <a:lstStyle/>
                    <a:p>
                      <a:pPr algn="ctr">
                        <a:lnSpc>
                          <a:spcPct val="150000"/>
                        </a:lnSpc>
                      </a:pPr>
                      <a:r>
                        <a:rPr lang="en-US" sz="3200" b="1" dirty="0"/>
                        <a:t>2</a:t>
                      </a:r>
                    </a:p>
                  </a:txBody>
                  <a:tcPr marL="74295" marR="7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3200" b="1" dirty="0"/>
                        <a:t>3</a:t>
                      </a:r>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3200" b="1" dirty="0"/>
                        <a:t>1</a:t>
                      </a:r>
                    </a:p>
                  </a:txBody>
                  <a:tcPr marL="74295" marR="7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5" name="Slide Number Placeholder 4">
            <a:extLst>
              <a:ext uri="{FF2B5EF4-FFF2-40B4-BE49-F238E27FC236}">
                <a16:creationId xmlns:a16="http://schemas.microsoft.com/office/drawing/2014/main" id="{1716364B-AF93-4603-BC40-3261AF7B68C3}"/>
              </a:ext>
            </a:extLst>
          </p:cNvPr>
          <p:cNvSpPr>
            <a:spLocks noGrp="1"/>
          </p:cNvSpPr>
          <p:nvPr>
            <p:ph type="sldNum" sz="quarter" idx="12"/>
          </p:nvPr>
        </p:nvSpPr>
        <p:spPr/>
        <p:txBody>
          <a:bodyPr/>
          <a:lstStyle/>
          <a:p>
            <a:fld id="{77DC6420-9A8E-694A-8D06-3321B40299E5}" type="slidenum">
              <a:rPr lang="en-US" smtClean="0"/>
              <a:pPr/>
              <a:t>22</a:t>
            </a:fld>
            <a:endParaRPr lang="en-US"/>
          </a:p>
        </p:txBody>
      </p:sp>
    </p:spTree>
    <p:extLst>
      <p:ext uri="{BB962C8B-B14F-4D97-AF65-F5344CB8AC3E}">
        <p14:creationId xmlns:p14="http://schemas.microsoft.com/office/powerpoint/2010/main" val="806482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636608"/>
            <a:ext cx="8543925" cy="5540355"/>
          </a:xfrm>
        </p:spPr>
        <p:txBody>
          <a:bodyPr>
            <a:normAutofit/>
          </a:bodyPr>
          <a:lstStyle/>
          <a:p>
            <a:pPr marL="0" indent="0">
              <a:buNone/>
            </a:pPr>
            <a:r>
              <a:rPr lang="ro-RO" sz="2200" b="1" dirty="0">
                <a:latin typeface="+mj-lt"/>
              </a:rPr>
              <a:t>Puteți realiza puzzle-uri din pătrate latine, numite </a:t>
            </a:r>
            <a:r>
              <a:rPr lang="en-GB" sz="2200" b="1" dirty="0">
                <a:latin typeface="+mj-lt"/>
              </a:rPr>
              <a:t>Sudoku. </a:t>
            </a:r>
            <a:endParaRPr lang="ro-RO" sz="2200" b="1" dirty="0">
              <a:latin typeface="+mj-lt"/>
            </a:endParaRPr>
          </a:p>
          <a:p>
            <a:pPr marL="0" indent="0">
              <a:buNone/>
            </a:pPr>
            <a:r>
              <a:rPr lang="ro-RO" sz="2200" b="1" dirty="0">
                <a:latin typeface="+mj-lt"/>
              </a:rPr>
              <a:t>Un </a:t>
            </a:r>
            <a:r>
              <a:rPr lang="en-GB" sz="2200" b="1" dirty="0">
                <a:latin typeface="+mj-lt"/>
              </a:rPr>
              <a:t>Sudoku</a:t>
            </a:r>
            <a:r>
              <a:rPr lang="ro-RO" sz="2200" b="1" dirty="0">
                <a:latin typeface="+mj-lt"/>
              </a:rPr>
              <a:t> bun este unul care are soluție unică</a:t>
            </a:r>
            <a:r>
              <a:rPr lang="en-GB" sz="2200" b="1" dirty="0">
                <a:latin typeface="+mj-lt"/>
              </a:rPr>
              <a:t>.</a:t>
            </a:r>
            <a:endParaRPr lang="ro-RO" sz="2200" b="1" dirty="0">
              <a:latin typeface="+mj-lt"/>
            </a:endParaRPr>
          </a:p>
          <a:p>
            <a:pPr marL="0" indent="0">
              <a:buNone/>
            </a:pPr>
            <a:endParaRPr lang="ro-RO"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endParaRPr lang="en-GB" sz="2200" b="1" dirty="0">
              <a:latin typeface="+mj-lt"/>
            </a:endParaRPr>
          </a:p>
          <a:p>
            <a:pPr marL="0" indent="0">
              <a:buNone/>
            </a:pPr>
            <a:r>
              <a:rPr lang="ro-RO" sz="2200" b="1" dirty="0">
                <a:latin typeface="+mj-lt"/>
              </a:rPr>
              <a:t>Dintre pătratele de mai sus, unul este un </a:t>
            </a:r>
            <a:r>
              <a:rPr lang="ro-RO" sz="2200" b="1" dirty="0" err="1">
                <a:latin typeface="+mj-lt"/>
              </a:rPr>
              <a:t>Sudoku</a:t>
            </a:r>
            <a:r>
              <a:rPr lang="ro-RO" sz="2200" b="1" dirty="0">
                <a:latin typeface="+mj-lt"/>
              </a:rPr>
              <a:t> bun</a:t>
            </a:r>
            <a:r>
              <a:rPr lang="en-GB" sz="2200" b="1" dirty="0">
                <a:latin typeface="+mj-lt"/>
              </a:rPr>
              <a:t>, </a:t>
            </a:r>
            <a:r>
              <a:rPr lang="ro-RO" sz="2200" b="1" dirty="0">
                <a:latin typeface="+mj-lt"/>
              </a:rPr>
              <a:t>unul are mai mult de o soluție, iar unul este imposibil</a:t>
            </a:r>
            <a:r>
              <a:rPr lang="en-GB" sz="2200" b="1" dirty="0">
                <a:latin typeface="+mj-lt"/>
              </a:rPr>
              <a:t>.</a:t>
            </a:r>
          </a:p>
          <a:p>
            <a:pPr marL="0" indent="0">
              <a:buNone/>
            </a:pPr>
            <a:r>
              <a:rPr lang="ro-RO" sz="2200" b="1" i="1" dirty="0">
                <a:latin typeface="+mj-lt"/>
              </a:rPr>
              <a:t>Care sunt acestea</a:t>
            </a:r>
            <a:r>
              <a:rPr lang="en-GB" sz="2200" b="1" i="1" dirty="0">
                <a:latin typeface="+mj-lt"/>
              </a:rPr>
              <a:t>?</a:t>
            </a:r>
          </a:p>
        </p:txBody>
      </p:sp>
      <p:graphicFrame>
        <p:nvGraphicFramePr>
          <p:cNvPr id="7" name="Table 6"/>
          <p:cNvGraphicFramePr>
            <a:graphicFrameLocks noGrp="1"/>
          </p:cNvGraphicFramePr>
          <p:nvPr>
            <p:extLst>
              <p:ext uri="{D42A27DB-BD31-4B8C-83A1-F6EECF244321}">
                <p14:modId xmlns:p14="http://schemas.microsoft.com/office/powerpoint/2010/main" val="999814852"/>
              </p:ext>
            </p:extLst>
          </p:nvPr>
        </p:nvGraphicFramePr>
        <p:xfrm>
          <a:off x="1098630" y="2022676"/>
          <a:ext cx="1828800" cy="222313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609600">
                <a:tc>
                  <a:txBody>
                    <a:bodyPr/>
                    <a:lstStyle/>
                    <a:p>
                      <a:pPr algn="ctr" fontAlgn="ctr"/>
                      <a:r>
                        <a:rPr lang="en-GB" sz="4800" u="none" strike="noStrike" dirty="0">
                          <a:effectLst/>
                        </a:rPr>
                        <a:t>1</a:t>
                      </a:r>
                      <a:endParaRPr lang="en-GB" sz="4800" b="0" i="0" u="none" strike="noStrike" dirty="0">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 </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3</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 </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1246874"/>
              </p:ext>
            </p:extLst>
          </p:nvPr>
        </p:nvGraphicFramePr>
        <p:xfrm>
          <a:off x="3859514" y="2008288"/>
          <a:ext cx="1828800" cy="222313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609600">
                <a:tc>
                  <a:txBody>
                    <a:bodyPr/>
                    <a:lstStyle/>
                    <a:p>
                      <a:pPr algn="ctr" fontAlgn="ctr"/>
                      <a:r>
                        <a:rPr lang="en-GB" sz="4800" u="none" strike="noStrike">
                          <a:effectLst/>
                        </a:rPr>
                        <a:t>1</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3</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 </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 </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24628683"/>
              </p:ext>
            </p:extLst>
          </p:nvPr>
        </p:nvGraphicFramePr>
        <p:xfrm>
          <a:off x="6677628" y="2008288"/>
          <a:ext cx="1828800" cy="222313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609600">
                <a:tc>
                  <a:txBody>
                    <a:bodyPr/>
                    <a:lstStyle/>
                    <a:p>
                      <a:pPr algn="ctr" fontAlgn="ctr"/>
                      <a:r>
                        <a:rPr lang="en-GB" sz="4800" u="none" strike="noStrike">
                          <a:effectLst/>
                        </a:rPr>
                        <a:t>1</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3</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609600">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a:effectLst/>
                        </a:rPr>
                        <a:t> </a:t>
                      </a:r>
                      <a:endParaRPr lang="en-GB" sz="4800" b="0" i="0" u="none" strike="noStrike">
                        <a:solidFill>
                          <a:srgbClr val="000000"/>
                        </a:solidFill>
                        <a:effectLst/>
                        <a:latin typeface="Calibri"/>
                      </a:endParaRPr>
                    </a:p>
                  </a:txBody>
                  <a:tcPr marL="9525" marR="9525" marT="9525" marB="0" anchor="ctr"/>
                </a:tc>
                <a:tc>
                  <a:txBody>
                    <a:bodyPr/>
                    <a:lstStyle/>
                    <a:p>
                      <a:pPr algn="ctr" fontAlgn="ctr"/>
                      <a:r>
                        <a:rPr lang="en-GB" sz="4800" u="none" strike="noStrike" dirty="0">
                          <a:effectLst/>
                        </a:rPr>
                        <a:t> </a:t>
                      </a:r>
                      <a:endParaRPr lang="en-GB" sz="4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17E0618F-565C-4176-BB94-E94E4EE86F52}"/>
              </a:ext>
            </a:extLst>
          </p:cNvPr>
          <p:cNvSpPr>
            <a:spLocks noGrp="1"/>
          </p:cNvSpPr>
          <p:nvPr>
            <p:ph type="sldNum" sz="quarter" idx="12"/>
          </p:nvPr>
        </p:nvSpPr>
        <p:spPr/>
        <p:txBody>
          <a:bodyPr/>
          <a:lstStyle/>
          <a:p>
            <a:fld id="{77DC6420-9A8E-694A-8D06-3321B40299E5}" type="slidenum">
              <a:rPr lang="en-US" smtClean="0"/>
              <a:pPr/>
              <a:t>23</a:t>
            </a:fld>
            <a:endParaRPr lang="en-US"/>
          </a:p>
        </p:txBody>
      </p:sp>
    </p:spTree>
    <p:extLst>
      <p:ext uri="{BB962C8B-B14F-4D97-AF65-F5344CB8AC3E}">
        <p14:creationId xmlns:p14="http://schemas.microsoft.com/office/powerpoint/2010/main" val="992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76251"/>
            <a:ext cx="8543925" cy="863600"/>
          </a:xfrm>
        </p:spPr>
        <p:txBody>
          <a:bodyPr>
            <a:normAutofit fontScale="90000"/>
          </a:bodyPr>
          <a:lstStyle/>
          <a:p>
            <a:pPr algn="ctr"/>
            <a:r>
              <a:rPr lang="ro-RO" sz="2400" b="1" dirty="0"/>
              <a:t>Uitați-vă la propriul orar</a:t>
            </a:r>
            <a:r>
              <a:rPr lang="en-US" sz="2400" b="1" dirty="0"/>
              <a:t>. </a:t>
            </a:r>
            <a:r>
              <a:rPr lang="ro-RO" sz="2400" b="1" dirty="0"/>
              <a:t>Remarcați că funcționează ca un pătrat latin (cu fiecare disciplină apărând o singură dată într-un interval orar al unei zile).</a:t>
            </a:r>
            <a:endParaRPr lang="en-US" sz="2400" b="1" dirty="0"/>
          </a:p>
        </p:txBody>
      </p:sp>
      <p:sp>
        <p:nvSpPr>
          <p:cNvPr id="4" name="Slide Number Placeholder 3">
            <a:extLst>
              <a:ext uri="{FF2B5EF4-FFF2-40B4-BE49-F238E27FC236}">
                <a16:creationId xmlns:a16="http://schemas.microsoft.com/office/drawing/2014/main" id="{CD1E83D7-10F7-4506-B0F9-95BA57ADCFC7}"/>
              </a:ext>
            </a:extLst>
          </p:cNvPr>
          <p:cNvSpPr>
            <a:spLocks noGrp="1"/>
          </p:cNvSpPr>
          <p:nvPr>
            <p:ph type="sldNum" sz="quarter" idx="12"/>
          </p:nvPr>
        </p:nvSpPr>
        <p:spPr/>
        <p:txBody>
          <a:bodyPr/>
          <a:lstStyle/>
          <a:p>
            <a:fld id="{77DC6420-9A8E-694A-8D06-3321B40299E5}" type="slidenum">
              <a:rPr lang="en-US" smtClean="0"/>
              <a:pPr/>
              <a:t>24</a:t>
            </a:fld>
            <a:endParaRPr lang="en-US"/>
          </a:p>
        </p:txBody>
      </p:sp>
      <p:pic>
        <p:nvPicPr>
          <p:cNvPr id="3" name="Picture 2">
            <a:extLst>
              <a:ext uri="{FF2B5EF4-FFF2-40B4-BE49-F238E27FC236}">
                <a16:creationId xmlns:a16="http://schemas.microsoft.com/office/drawing/2014/main" id="{72E62A63-FD01-4F61-9B1F-896A7121829C}"/>
              </a:ext>
            </a:extLst>
          </p:cNvPr>
          <p:cNvPicPr>
            <a:picLocks noChangeAspect="1"/>
          </p:cNvPicPr>
          <p:nvPr/>
        </p:nvPicPr>
        <p:blipFill>
          <a:blip r:embed="rId3"/>
          <a:stretch>
            <a:fillRect/>
          </a:stretch>
        </p:blipFill>
        <p:spPr>
          <a:xfrm>
            <a:off x="1592262" y="1608140"/>
            <a:ext cx="6721475" cy="4152971"/>
          </a:xfrm>
          <a:prstGeom prst="rect">
            <a:avLst/>
          </a:prstGeom>
        </p:spPr>
      </p:pic>
      <p:sp>
        <p:nvSpPr>
          <p:cNvPr id="6" name="Title 1">
            <a:extLst>
              <a:ext uri="{FF2B5EF4-FFF2-40B4-BE49-F238E27FC236}">
                <a16:creationId xmlns:a16="http://schemas.microsoft.com/office/drawing/2014/main" id="{CA73A1F2-7C70-4510-BC78-77CE16E9E5B0}"/>
              </a:ext>
            </a:extLst>
          </p:cNvPr>
          <p:cNvSpPr txBox="1">
            <a:spLocks/>
          </p:cNvSpPr>
          <p:nvPr/>
        </p:nvSpPr>
        <p:spPr>
          <a:xfrm>
            <a:off x="639763" y="5819772"/>
            <a:ext cx="8543925" cy="863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400" b="1" i="1" dirty="0"/>
              <a:t>Ce ați mai putea planifica astfel?</a:t>
            </a:r>
            <a:endParaRPr lang="en-US" sz="2400" b="1" i="1" dirty="0"/>
          </a:p>
        </p:txBody>
      </p:sp>
    </p:spTree>
    <p:extLst>
      <p:ext uri="{BB962C8B-B14F-4D97-AF65-F5344CB8AC3E}">
        <p14:creationId xmlns:p14="http://schemas.microsoft.com/office/powerpoint/2010/main" val="1028551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6694" y="434790"/>
            <a:ext cx="3145938" cy="5730036"/>
          </a:xfrm>
        </p:spPr>
        <p:txBody>
          <a:bodyPr anchor="t">
            <a:normAutofit fontScale="90000"/>
          </a:bodyPr>
          <a:lstStyle/>
          <a:p>
            <a:pPr fontAlgn="t"/>
            <a:r>
              <a:rPr lang="en-GB" sz="3200" b="1" dirty="0"/>
              <a:t>Sudoku 2</a:t>
            </a:r>
            <a:br>
              <a:rPr lang="en-GB" sz="3200" b="1" dirty="0"/>
            </a:br>
            <a:br>
              <a:rPr lang="ro-RO" sz="3200" b="1" dirty="0"/>
            </a:br>
            <a:br>
              <a:rPr lang="ro-RO" sz="3200" b="1" dirty="0"/>
            </a:br>
            <a:br>
              <a:rPr lang="en-US" sz="3200" b="1" dirty="0"/>
            </a:br>
            <a:r>
              <a:rPr lang="ro-RO" sz="3200" b="1" i="1" dirty="0"/>
              <a:t>Puteți umple această grilă 9x9 cu numere astfel încât fiecare linie, fiecare coloană și fiecare secțiune 3x3 (marcată cu gri sau alb) să conțină toate cifrele de la 1 la 9?</a:t>
            </a:r>
            <a:endParaRPr lang="en-US" sz="3200" b="1" i="1" dirty="0"/>
          </a:p>
        </p:txBody>
      </p:sp>
      <p:graphicFrame>
        <p:nvGraphicFramePr>
          <p:cNvPr id="4" name="Table 3"/>
          <p:cNvGraphicFramePr>
            <a:graphicFrameLocks noGrp="1"/>
          </p:cNvGraphicFramePr>
          <p:nvPr>
            <p:extLst>
              <p:ext uri="{D42A27DB-BD31-4B8C-83A1-F6EECF244321}">
                <p14:modId xmlns:p14="http://schemas.microsoft.com/office/powerpoint/2010/main" val="3163477300"/>
              </p:ext>
            </p:extLst>
          </p:nvPr>
        </p:nvGraphicFramePr>
        <p:xfrm>
          <a:off x="3480619" y="471948"/>
          <a:ext cx="5949225" cy="5884614"/>
        </p:xfrm>
        <a:graphic>
          <a:graphicData uri="http://schemas.openxmlformats.org/drawingml/2006/table">
            <a:tbl>
              <a:tblPr firstRow="1" bandRow="1">
                <a:tableStyleId>{5C22544A-7EE6-4342-B048-85BDC9FD1C3A}</a:tableStyleId>
              </a:tblPr>
              <a:tblGrid>
                <a:gridCol w="661025">
                  <a:extLst>
                    <a:ext uri="{9D8B030D-6E8A-4147-A177-3AD203B41FA5}">
                      <a16:colId xmlns:a16="http://schemas.microsoft.com/office/drawing/2014/main" val="20000"/>
                    </a:ext>
                  </a:extLst>
                </a:gridCol>
                <a:gridCol w="661025">
                  <a:extLst>
                    <a:ext uri="{9D8B030D-6E8A-4147-A177-3AD203B41FA5}">
                      <a16:colId xmlns:a16="http://schemas.microsoft.com/office/drawing/2014/main" val="20001"/>
                    </a:ext>
                  </a:extLst>
                </a:gridCol>
                <a:gridCol w="661025">
                  <a:extLst>
                    <a:ext uri="{9D8B030D-6E8A-4147-A177-3AD203B41FA5}">
                      <a16:colId xmlns:a16="http://schemas.microsoft.com/office/drawing/2014/main" val="20002"/>
                    </a:ext>
                  </a:extLst>
                </a:gridCol>
                <a:gridCol w="661025">
                  <a:extLst>
                    <a:ext uri="{9D8B030D-6E8A-4147-A177-3AD203B41FA5}">
                      <a16:colId xmlns:a16="http://schemas.microsoft.com/office/drawing/2014/main" val="20003"/>
                    </a:ext>
                  </a:extLst>
                </a:gridCol>
                <a:gridCol w="661025">
                  <a:extLst>
                    <a:ext uri="{9D8B030D-6E8A-4147-A177-3AD203B41FA5}">
                      <a16:colId xmlns:a16="http://schemas.microsoft.com/office/drawing/2014/main" val="20004"/>
                    </a:ext>
                  </a:extLst>
                </a:gridCol>
                <a:gridCol w="661025">
                  <a:extLst>
                    <a:ext uri="{9D8B030D-6E8A-4147-A177-3AD203B41FA5}">
                      <a16:colId xmlns:a16="http://schemas.microsoft.com/office/drawing/2014/main" val="20005"/>
                    </a:ext>
                  </a:extLst>
                </a:gridCol>
                <a:gridCol w="661025">
                  <a:extLst>
                    <a:ext uri="{9D8B030D-6E8A-4147-A177-3AD203B41FA5}">
                      <a16:colId xmlns:a16="http://schemas.microsoft.com/office/drawing/2014/main" val="20006"/>
                    </a:ext>
                  </a:extLst>
                </a:gridCol>
                <a:gridCol w="661025">
                  <a:extLst>
                    <a:ext uri="{9D8B030D-6E8A-4147-A177-3AD203B41FA5}">
                      <a16:colId xmlns:a16="http://schemas.microsoft.com/office/drawing/2014/main" val="20007"/>
                    </a:ext>
                  </a:extLst>
                </a:gridCol>
                <a:gridCol w="661025">
                  <a:extLst>
                    <a:ext uri="{9D8B030D-6E8A-4147-A177-3AD203B41FA5}">
                      <a16:colId xmlns:a16="http://schemas.microsoft.com/office/drawing/2014/main" val="20008"/>
                    </a:ext>
                  </a:extLst>
                </a:gridCol>
              </a:tblGrid>
              <a:tr h="653846">
                <a:tc>
                  <a:txBody>
                    <a:bodyPr/>
                    <a:lstStyle/>
                    <a:p>
                      <a:pPr algn="ctr"/>
                      <a:r>
                        <a:rPr lang="en-GB" sz="3200" b="1" i="0" dirty="0">
                          <a:solidFill>
                            <a:schemeClr val="tx1"/>
                          </a:solidFill>
                          <a:latin typeface="Arial"/>
                          <a:cs typeface="Arial"/>
                        </a:rPr>
                        <a:t>2</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9</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1</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4</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5</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7</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3846">
                <a:tc>
                  <a:txBody>
                    <a:bodyPr/>
                    <a:lstStyle/>
                    <a:p>
                      <a:pPr algn="ctr"/>
                      <a:r>
                        <a:rPr lang="en-GB" sz="3200" b="1" i="0" dirty="0">
                          <a:solidFill>
                            <a:schemeClr val="tx1"/>
                          </a:solidFill>
                          <a:latin typeface="Arial"/>
                          <a:cs typeface="Arial"/>
                        </a:rPr>
                        <a:t>8</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7</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9</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2</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1</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846">
                <a:tc>
                  <a:txBody>
                    <a:bodyPr/>
                    <a:lstStyle/>
                    <a:p>
                      <a:pPr algn="ctr"/>
                      <a:r>
                        <a:rPr lang="en-GB" sz="3200" b="1" i="0" dirty="0">
                          <a:solidFill>
                            <a:schemeClr val="tx1"/>
                          </a:solidFill>
                          <a:latin typeface="Arial"/>
                          <a:cs typeface="Arial"/>
                        </a:rPr>
                        <a:t>6</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7</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3</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2"/>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2</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2"/>
                    </a:solidFill>
                  </a:tcPr>
                </a:tc>
                <a:tc>
                  <a:txBody>
                    <a:bodyPr/>
                    <a:lstStyle/>
                    <a:p>
                      <a:pPr algn="ctr"/>
                      <a:r>
                        <a:rPr lang="en-GB" sz="3200" b="1" i="0" dirty="0">
                          <a:solidFill>
                            <a:schemeClr val="tx1"/>
                          </a:solidFill>
                          <a:latin typeface="Arial"/>
                          <a:cs typeface="Arial"/>
                        </a:rPr>
                        <a:t>4</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8</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3846">
                <a:tc>
                  <a:txBody>
                    <a:bodyPr/>
                    <a:lstStyle/>
                    <a:p>
                      <a:pPr algn="ctr"/>
                      <a:r>
                        <a:rPr lang="en-GB" sz="3200" b="1" i="0" dirty="0">
                          <a:solidFill>
                            <a:schemeClr val="tx1"/>
                          </a:solidFill>
                          <a:latin typeface="Arial"/>
                          <a:cs typeface="Arial"/>
                        </a:rPr>
                        <a:t>9</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3</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8</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5</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7</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1</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653846">
                <a:tc>
                  <a:txBody>
                    <a:bodyPr/>
                    <a:lstStyle/>
                    <a:p>
                      <a:pPr algn="ctr"/>
                      <a:r>
                        <a:rPr lang="en-GB" sz="3200" b="1" i="0" dirty="0">
                          <a:solidFill>
                            <a:schemeClr val="tx1"/>
                          </a:solidFill>
                          <a:latin typeface="Arial"/>
                          <a:cs typeface="Arial"/>
                        </a:rPr>
                        <a:t>4</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2</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6</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3</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extLst>
                  <a:ext uri="{0D108BD9-81ED-4DB2-BD59-A6C34878D82A}">
                    <a16:rowId xmlns:a16="http://schemas.microsoft.com/office/drawing/2014/main" val="10004"/>
                  </a:ext>
                </a:extLst>
              </a:tr>
              <a:tr h="653846">
                <a:tc>
                  <a:txBody>
                    <a:bodyPr/>
                    <a:lstStyle/>
                    <a:p>
                      <a:pPr algn="ctr"/>
                      <a:r>
                        <a:rPr lang="en-GB" sz="3200" b="1" i="0" dirty="0">
                          <a:solidFill>
                            <a:schemeClr val="tx1"/>
                          </a:solidFill>
                          <a:latin typeface="Arial"/>
                          <a:cs typeface="Arial"/>
                        </a:rPr>
                        <a:t>1</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8</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9</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6</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653846">
                <a:tc>
                  <a:txBody>
                    <a:bodyPr/>
                    <a:lstStyle/>
                    <a:p>
                      <a:pPr algn="ctr"/>
                      <a:r>
                        <a:rPr lang="en-GB" sz="3200" b="1" i="0" dirty="0">
                          <a:solidFill>
                            <a:schemeClr val="tx1"/>
                          </a:solidFill>
                          <a:latin typeface="Arial"/>
                          <a:cs typeface="Arial"/>
                        </a:rPr>
                        <a:t>7</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1</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2</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3</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6</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53846">
                <a:tc>
                  <a:txBody>
                    <a:bodyPr/>
                    <a:lstStyle/>
                    <a:p>
                      <a:pPr algn="ctr"/>
                      <a:endParaRPr lang="en-GB" sz="3200" b="1" i="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9</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4</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1</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dirty="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53846">
                <a:tc>
                  <a:txBody>
                    <a:bodyPr/>
                    <a:lstStyle/>
                    <a:p>
                      <a:pPr algn="ctr"/>
                      <a:r>
                        <a:rPr lang="en-GB" sz="3200" b="1" i="0" dirty="0">
                          <a:solidFill>
                            <a:schemeClr val="tx1"/>
                          </a:solidFill>
                          <a:latin typeface="Arial"/>
                          <a:cs typeface="Arial"/>
                        </a:rPr>
                        <a:t>3</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6</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9</a:t>
                      </a: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r>
                        <a:rPr lang="en-GB" sz="3200" b="1" i="0" dirty="0">
                          <a:solidFill>
                            <a:schemeClr val="tx1"/>
                          </a:solidFill>
                          <a:latin typeface="Arial"/>
                          <a:cs typeface="Arial"/>
                        </a:rPr>
                        <a:t>7</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rgbClr val="E7E6E6"/>
                    </a:solidFill>
                  </a:tcPr>
                </a:tc>
                <a:tc>
                  <a:txBody>
                    <a:bodyPr/>
                    <a:lstStyle/>
                    <a:p>
                      <a:pPr algn="ctr"/>
                      <a:endParaRPr lang="en-GB" sz="3200" b="1" i="0">
                        <a:solidFill>
                          <a:schemeClr val="tx1"/>
                        </a:solidFill>
                        <a:latin typeface="Arial"/>
                        <a:cs typeface="Arial"/>
                      </a:endParaRPr>
                    </a:p>
                  </a:txBody>
                  <a:tcPr marL="74295" marR="74295" anchor="ctr">
                    <a:lnL w="3810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5</a:t>
                      </a:r>
                    </a:p>
                  </a:txBody>
                  <a:tcPr marL="74295" marR="74295" anchor="ct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tc>
                  <a:txBody>
                    <a:bodyPr/>
                    <a:lstStyle/>
                    <a:p>
                      <a:pPr algn="ctr"/>
                      <a:r>
                        <a:rPr lang="en-GB" sz="3200" b="1" i="0" dirty="0">
                          <a:solidFill>
                            <a:schemeClr val="tx1"/>
                          </a:solidFill>
                          <a:latin typeface="Arial"/>
                          <a:cs typeface="Arial"/>
                        </a:rPr>
                        <a:t>4</a:t>
                      </a:r>
                    </a:p>
                  </a:txBody>
                  <a:tcPr marL="74295" marR="74295" anchor="ctr">
                    <a:lnL w="1905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026EC334-ED73-4A50-8607-E38E1A910836}"/>
              </a:ext>
            </a:extLst>
          </p:cNvPr>
          <p:cNvSpPr>
            <a:spLocks noGrp="1"/>
          </p:cNvSpPr>
          <p:nvPr>
            <p:ph type="sldNum" sz="quarter" idx="12"/>
          </p:nvPr>
        </p:nvSpPr>
        <p:spPr/>
        <p:txBody>
          <a:bodyPr/>
          <a:lstStyle/>
          <a:p>
            <a:fld id="{77DC6420-9A8E-694A-8D06-3321B40299E5}" type="slidenum">
              <a:rPr lang="en-US" smtClean="0"/>
              <a:pPr/>
              <a:t>25</a:t>
            </a:fld>
            <a:endParaRPr lang="en-US"/>
          </a:p>
        </p:txBody>
      </p:sp>
    </p:spTree>
    <p:extLst>
      <p:ext uri="{BB962C8B-B14F-4D97-AF65-F5344CB8AC3E}">
        <p14:creationId xmlns:p14="http://schemas.microsoft.com/office/powerpoint/2010/main" val="99816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70290" y="1485656"/>
            <a:ext cx="2863066" cy="1473443"/>
          </a:xfrm>
        </p:spPr>
        <p:txBody>
          <a:bodyPr>
            <a:normAutofit/>
          </a:bodyPr>
          <a:lstStyle/>
          <a:p>
            <a:pPr algn="ctr"/>
            <a:r>
              <a:rPr lang="ro-RO" sz="2800" i="1" dirty="0"/>
              <a:t>Ce observați la numerele din acest pătrat</a:t>
            </a:r>
            <a:r>
              <a:rPr lang="en-US" sz="2800" i="1" dirty="0"/>
              <a:t>?</a:t>
            </a:r>
          </a:p>
        </p:txBody>
      </p:sp>
      <p:sp>
        <p:nvSpPr>
          <p:cNvPr id="8" name="TextBox 7"/>
          <p:cNvSpPr txBox="1"/>
          <p:nvPr/>
        </p:nvSpPr>
        <p:spPr>
          <a:xfrm>
            <a:off x="223839" y="269631"/>
            <a:ext cx="9116932" cy="769441"/>
          </a:xfrm>
          <a:prstGeom prst="rect">
            <a:avLst/>
          </a:prstGeom>
          <a:noFill/>
        </p:spPr>
        <p:txBody>
          <a:bodyPr wrap="square" rtlCol="0">
            <a:spAutoFit/>
          </a:bodyPr>
          <a:lstStyle/>
          <a:p>
            <a:pPr algn="ctr"/>
            <a:r>
              <a:rPr lang="ro-RO" sz="4400" dirty="0"/>
              <a:t>Construirea unui pătrat vedic</a:t>
            </a:r>
            <a:endParaRPr lang="en-US" sz="4400" dirty="0"/>
          </a:p>
        </p:txBody>
      </p:sp>
      <p:graphicFrame>
        <p:nvGraphicFramePr>
          <p:cNvPr id="9" name="Table 8"/>
          <p:cNvGraphicFramePr>
            <a:graphicFrameLocks noGrp="1"/>
          </p:cNvGraphicFramePr>
          <p:nvPr>
            <p:extLst>
              <p:ext uri="{D42A27DB-BD31-4B8C-83A1-F6EECF244321}">
                <p14:modId xmlns:p14="http://schemas.microsoft.com/office/powerpoint/2010/main" val="1712682453"/>
              </p:ext>
            </p:extLst>
          </p:nvPr>
        </p:nvGraphicFramePr>
        <p:xfrm>
          <a:off x="3862388" y="1485656"/>
          <a:ext cx="4967287" cy="4114800"/>
        </p:xfrm>
        <a:graphic>
          <a:graphicData uri="http://schemas.openxmlformats.org/drawingml/2006/table">
            <a:tbl>
              <a:tblPr firstRow="1" bandRow="1">
                <a:tableStyleId>{5940675A-B579-460E-94D1-54222C63F5DA}</a:tableStyleId>
              </a:tblPr>
              <a:tblGrid>
                <a:gridCol w="954112">
                  <a:extLst>
                    <a:ext uri="{9D8B030D-6E8A-4147-A177-3AD203B41FA5}">
                      <a16:colId xmlns:a16="http://schemas.microsoft.com/office/drawing/2014/main" val="20000"/>
                    </a:ext>
                  </a:extLst>
                </a:gridCol>
                <a:gridCol w="963949">
                  <a:extLst>
                    <a:ext uri="{9D8B030D-6E8A-4147-A177-3AD203B41FA5}">
                      <a16:colId xmlns:a16="http://schemas.microsoft.com/office/drawing/2014/main" val="20001"/>
                    </a:ext>
                  </a:extLst>
                </a:gridCol>
                <a:gridCol w="1081983">
                  <a:extLst>
                    <a:ext uri="{9D8B030D-6E8A-4147-A177-3AD203B41FA5}">
                      <a16:colId xmlns:a16="http://schemas.microsoft.com/office/drawing/2014/main" val="20002"/>
                    </a:ext>
                  </a:extLst>
                </a:gridCol>
                <a:gridCol w="1042638">
                  <a:extLst>
                    <a:ext uri="{9D8B030D-6E8A-4147-A177-3AD203B41FA5}">
                      <a16:colId xmlns:a16="http://schemas.microsoft.com/office/drawing/2014/main" val="20003"/>
                    </a:ext>
                  </a:extLst>
                </a:gridCol>
                <a:gridCol w="924605">
                  <a:extLst>
                    <a:ext uri="{9D8B030D-6E8A-4147-A177-3AD203B41FA5}">
                      <a16:colId xmlns:a16="http://schemas.microsoft.com/office/drawing/2014/main" val="20004"/>
                    </a:ext>
                  </a:extLst>
                </a:gridCol>
              </a:tblGrid>
              <a:tr h="370840">
                <a:tc>
                  <a:txBody>
                    <a:bodyPr/>
                    <a:lstStyle/>
                    <a:p>
                      <a:pPr algn="ctr"/>
                      <a:r>
                        <a:rPr lang="en-US" sz="4800" dirty="0">
                          <a:solidFill>
                            <a:schemeClr val="accent2">
                              <a:lumMod val="75000"/>
                            </a:schemeClr>
                          </a:solidFill>
                        </a:rPr>
                        <a:t>0</a:t>
                      </a:r>
                    </a:p>
                  </a:txBody>
                  <a:tcPr marL="74295" marR="74295" anchor="ctr"/>
                </a:tc>
                <a:tc>
                  <a:txBody>
                    <a:bodyPr/>
                    <a:lstStyle/>
                    <a:p>
                      <a:pPr algn="ctr"/>
                      <a:r>
                        <a:rPr lang="en-US" sz="4800" dirty="0">
                          <a:solidFill>
                            <a:schemeClr val="accent2">
                              <a:lumMod val="75000"/>
                            </a:schemeClr>
                          </a:solidFill>
                        </a:rPr>
                        <a:t>1</a:t>
                      </a:r>
                    </a:p>
                  </a:txBody>
                  <a:tcPr marL="74295" marR="74295" anchor="ctr"/>
                </a:tc>
                <a:tc>
                  <a:txBody>
                    <a:bodyPr/>
                    <a:lstStyle/>
                    <a:p>
                      <a:pPr algn="ctr"/>
                      <a:r>
                        <a:rPr lang="en-US" sz="4800" dirty="0">
                          <a:solidFill>
                            <a:schemeClr val="accent2">
                              <a:lumMod val="75000"/>
                            </a:schemeClr>
                          </a:solidFill>
                        </a:rPr>
                        <a:t>2</a:t>
                      </a:r>
                    </a:p>
                  </a:txBody>
                  <a:tcPr marL="74295" marR="74295" anchor="ctr"/>
                </a:tc>
                <a:tc>
                  <a:txBody>
                    <a:bodyPr/>
                    <a:lstStyle/>
                    <a:p>
                      <a:pPr algn="ctr"/>
                      <a:r>
                        <a:rPr lang="en-US" sz="4800" dirty="0">
                          <a:solidFill>
                            <a:schemeClr val="accent2">
                              <a:lumMod val="75000"/>
                            </a:schemeClr>
                          </a:solidFill>
                        </a:rPr>
                        <a:t>3</a:t>
                      </a:r>
                    </a:p>
                  </a:txBody>
                  <a:tcPr marL="74295" marR="74295" anchor="ctr"/>
                </a:tc>
                <a:tc>
                  <a:txBody>
                    <a:bodyPr/>
                    <a:lstStyle/>
                    <a:p>
                      <a:pPr algn="ctr"/>
                      <a:r>
                        <a:rPr lang="en-US" sz="4800" dirty="0">
                          <a:solidFill>
                            <a:schemeClr val="accent2">
                              <a:lumMod val="75000"/>
                            </a:schemeClr>
                          </a:solidFill>
                        </a:rPr>
                        <a:t>4</a:t>
                      </a:r>
                    </a:p>
                  </a:txBody>
                  <a:tcPr marL="74295" marR="74295" anchor="ctr"/>
                </a:tc>
                <a:extLst>
                  <a:ext uri="{0D108BD9-81ED-4DB2-BD59-A6C34878D82A}">
                    <a16:rowId xmlns:a16="http://schemas.microsoft.com/office/drawing/2014/main" val="10000"/>
                  </a:ext>
                </a:extLst>
              </a:tr>
              <a:tr h="370840">
                <a:tc>
                  <a:txBody>
                    <a:bodyPr/>
                    <a:lstStyle/>
                    <a:p>
                      <a:pPr algn="ctr"/>
                      <a:r>
                        <a:rPr lang="en-US" sz="4800" dirty="0">
                          <a:solidFill>
                            <a:schemeClr val="accent2">
                              <a:lumMod val="75000"/>
                            </a:schemeClr>
                          </a:solidFill>
                        </a:rPr>
                        <a:t>1</a:t>
                      </a:r>
                    </a:p>
                  </a:txBody>
                  <a:tcPr marL="74295" marR="74295" anchor="ctr"/>
                </a:tc>
                <a:tc>
                  <a:txBody>
                    <a:bodyPr/>
                    <a:lstStyle/>
                    <a:p>
                      <a:pPr algn="ctr"/>
                      <a:r>
                        <a:rPr lang="en-US" sz="4800" dirty="0"/>
                        <a:t>1</a:t>
                      </a:r>
                    </a:p>
                  </a:txBody>
                  <a:tcPr marL="74295" marR="74295" anchor="ctr"/>
                </a:tc>
                <a:tc>
                  <a:txBody>
                    <a:bodyPr/>
                    <a:lstStyle/>
                    <a:p>
                      <a:pPr algn="ctr"/>
                      <a:r>
                        <a:rPr lang="en-US" sz="4800" dirty="0"/>
                        <a:t>2</a:t>
                      </a:r>
                    </a:p>
                  </a:txBody>
                  <a:tcPr marL="74295" marR="74295" anchor="ctr"/>
                </a:tc>
                <a:tc>
                  <a:txBody>
                    <a:bodyPr/>
                    <a:lstStyle/>
                    <a:p>
                      <a:pPr algn="ctr"/>
                      <a:r>
                        <a:rPr lang="en-US" sz="4800" dirty="0"/>
                        <a:t>3</a:t>
                      </a:r>
                    </a:p>
                  </a:txBody>
                  <a:tcPr marL="74295" marR="74295" anchor="ctr"/>
                </a:tc>
                <a:tc>
                  <a:txBody>
                    <a:bodyPr/>
                    <a:lstStyle/>
                    <a:p>
                      <a:pPr algn="ctr"/>
                      <a:r>
                        <a:rPr lang="en-US" sz="4800" dirty="0"/>
                        <a:t>4</a:t>
                      </a:r>
                    </a:p>
                  </a:txBody>
                  <a:tcPr marL="74295" marR="74295" anchor="ctr"/>
                </a:tc>
                <a:extLst>
                  <a:ext uri="{0D108BD9-81ED-4DB2-BD59-A6C34878D82A}">
                    <a16:rowId xmlns:a16="http://schemas.microsoft.com/office/drawing/2014/main" val="10001"/>
                  </a:ext>
                </a:extLst>
              </a:tr>
              <a:tr h="370840">
                <a:tc>
                  <a:txBody>
                    <a:bodyPr/>
                    <a:lstStyle/>
                    <a:p>
                      <a:pPr algn="ctr"/>
                      <a:r>
                        <a:rPr lang="en-US" sz="4800" dirty="0">
                          <a:solidFill>
                            <a:schemeClr val="accent2">
                              <a:lumMod val="75000"/>
                            </a:schemeClr>
                          </a:solidFill>
                        </a:rPr>
                        <a:t>2</a:t>
                      </a:r>
                    </a:p>
                  </a:txBody>
                  <a:tcPr marL="74295" marR="74295" anchor="ctr"/>
                </a:tc>
                <a:tc>
                  <a:txBody>
                    <a:bodyPr/>
                    <a:lstStyle/>
                    <a:p>
                      <a:pPr algn="ctr"/>
                      <a:r>
                        <a:rPr lang="en-US" sz="4800" dirty="0"/>
                        <a:t>2</a:t>
                      </a:r>
                    </a:p>
                  </a:txBody>
                  <a:tcPr marL="74295" marR="74295" anchor="ctr"/>
                </a:tc>
                <a:tc>
                  <a:txBody>
                    <a:bodyPr/>
                    <a:lstStyle/>
                    <a:p>
                      <a:pPr algn="ctr"/>
                      <a:r>
                        <a:rPr lang="en-US" sz="4800" dirty="0"/>
                        <a:t>4</a:t>
                      </a:r>
                    </a:p>
                  </a:txBody>
                  <a:tcPr marL="74295" marR="74295" anchor="ctr"/>
                </a:tc>
                <a:tc>
                  <a:txBody>
                    <a:bodyPr/>
                    <a:lstStyle/>
                    <a:p>
                      <a:pPr algn="ctr"/>
                      <a:r>
                        <a:rPr lang="en-US" sz="4800" dirty="0"/>
                        <a:t>6</a:t>
                      </a:r>
                    </a:p>
                  </a:txBody>
                  <a:tcPr marL="74295" marR="74295" anchor="ctr"/>
                </a:tc>
                <a:tc>
                  <a:txBody>
                    <a:bodyPr/>
                    <a:lstStyle/>
                    <a:p>
                      <a:pPr algn="ctr"/>
                      <a:r>
                        <a:rPr lang="en-US" sz="4800" dirty="0"/>
                        <a:t>8</a:t>
                      </a:r>
                    </a:p>
                  </a:txBody>
                  <a:tcPr marL="74295" marR="74295" anchor="ctr"/>
                </a:tc>
                <a:extLst>
                  <a:ext uri="{0D108BD9-81ED-4DB2-BD59-A6C34878D82A}">
                    <a16:rowId xmlns:a16="http://schemas.microsoft.com/office/drawing/2014/main" val="10002"/>
                  </a:ext>
                </a:extLst>
              </a:tr>
              <a:tr h="370840">
                <a:tc>
                  <a:txBody>
                    <a:bodyPr/>
                    <a:lstStyle/>
                    <a:p>
                      <a:pPr algn="ctr"/>
                      <a:r>
                        <a:rPr lang="en-US" sz="4800" dirty="0">
                          <a:solidFill>
                            <a:schemeClr val="accent2">
                              <a:lumMod val="75000"/>
                            </a:schemeClr>
                          </a:solidFill>
                        </a:rPr>
                        <a:t>3</a:t>
                      </a:r>
                    </a:p>
                  </a:txBody>
                  <a:tcPr marL="74295" marR="74295" anchor="ctr"/>
                </a:tc>
                <a:tc>
                  <a:txBody>
                    <a:bodyPr/>
                    <a:lstStyle/>
                    <a:p>
                      <a:pPr algn="ctr"/>
                      <a:r>
                        <a:rPr lang="en-US" sz="4800" dirty="0"/>
                        <a:t>3</a:t>
                      </a:r>
                    </a:p>
                  </a:txBody>
                  <a:tcPr marL="74295" marR="74295" anchor="ctr"/>
                </a:tc>
                <a:tc>
                  <a:txBody>
                    <a:bodyPr/>
                    <a:lstStyle/>
                    <a:p>
                      <a:pPr algn="ctr"/>
                      <a:r>
                        <a:rPr lang="en-US" sz="4800" dirty="0"/>
                        <a:t>6</a:t>
                      </a:r>
                    </a:p>
                  </a:txBody>
                  <a:tcPr marL="74295" marR="74295" anchor="ctr"/>
                </a:tc>
                <a:tc>
                  <a:txBody>
                    <a:bodyPr/>
                    <a:lstStyle/>
                    <a:p>
                      <a:pPr algn="ctr"/>
                      <a:r>
                        <a:rPr lang="en-US" sz="4800" dirty="0"/>
                        <a:t>9</a:t>
                      </a:r>
                    </a:p>
                  </a:txBody>
                  <a:tcPr marL="74295" marR="74295" anchor="ctr"/>
                </a:tc>
                <a:tc>
                  <a:txBody>
                    <a:bodyPr/>
                    <a:lstStyle/>
                    <a:p>
                      <a:pPr algn="ctr"/>
                      <a:r>
                        <a:rPr lang="en-US" sz="4800" dirty="0"/>
                        <a:t>3</a:t>
                      </a:r>
                    </a:p>
                  </a:txBody>
                  <a:tcPr marL="74295" marR="74295" anchor="ctr">
                    <a:solidFill>
                      <a:schemeClr val="bg1">
                        <a:lumMod val="95000"/>
                      </a:schemeClr>
                    </a:solidFill>
                  </a:tcPr>
                </a:tc>
                <a:extLst>
                  <a:ext uri="{0D108BD9-81ED-4DB2-BD59-A6C34878D82A}">
                    <a16:rowId xmlns:a16="http://schemas.microsoft.com/office/drawing/2014/main" val="10003"/>
                  </a:ext>
                </a:extLst>
              </a:tr>
              <a:tr h="370840">
                <a:tc>
                  <a:txBody>
                    <a:bodyPr/>
                    <a:lstStyle/>
                    <a:p>
                      <a:pPr algn="ctr"/>
                      <a:r>
                        <a:rPr lang="en-US" sz="4800" dirty="0">
                          <a:solidFill>
                            <a:schemeClr val="accent2">
                              <a:lumMod val="75000"/>
                            </a:schemeClr>
                          </a:solidFill>
                        </a:rPr>
                        <a:t>4</a:t>
                      </a:r>
                    </a:p>
                  </a:txBody>
                  <a:tcPr marL="74295" marR="74295" anchor="ctr"/>
                </a:tc>
                <a:tc>
                  <a:txBody>
                    <a:bodyPr/>
                    <a:lstStyle/>
                    <a:p>
                      <a:pPr algn="ctr"/>
                      <a:r>
                        <a:rPr lang="en-US" sz="4800" dirty="0"/>
                        <a:t>4</a:t>
                      </a:r>
                    </a:p>
                  </a:txBody>
                  <a:tcPr marL="74295" marR="74295" anchor="ctr"/>
                </a:tc>
                <a:tc>
                  <a:txBody>
                    <a:bodyPr/>
                    <a:lstStyle/>
                    <a:p>
                      <a:pPr algn="ctr"/>
                      <a:r>
                        <a:rPr lang="en-US" sz="4800" dirty="0"/>
                        <a:t>8</a:t>
                      </a:r>
                    </a:p>
                  </a:txBody>
                  <a:tcPr marL="74295" marR="74295" anchor="ctr"/>
                </a:tc>
                <a:tc>
                  <a:txBody>
                    <a:bodyPr/>
                    <a:lstStyle/>
                    <a:p>
                      <a:pPr algn="ctr"/>
                      <a:r>
                        <a:rPr lang="en-US" sz="4800" dirty="0"/>
                        <a:t>3</a:t>
                      </a:r>
                    </a:p>
                  </a:txBody>
                  <a:tcPr marL="74295" marR="74295" anchor="ctr">
                    <a:solidFill>
                      <a:schemeClr val="bg1">
                        <a:lumMod val="95000"/>
                      </a:schemeClr>
                    </a:solidFill>
                  </a:tcPr>
                </a:tc>
                <a:tc>
                  <a:txBody>
                    <a:bodyPr/>
                    <a:lstStyle/>
                    <a:p>
                      <a:pPr algn="ctr"/>
                      <a:r>
                        <a:rPr lang="en-US" sz="4800" dirty="0"/>
                        <a:t>7</a:t>
                      </a:r>
                    </a:p>
                  </a:txBody>
                  <a:tcPr marL="74295" marR="74295"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42703558"/>
              </p:ext>
            </p:extLst>
          </p:nvPr>
        </p:nvGraphicFramePr>
        <p:xfrm>
          <a:off x="3862388" y="1485656"/>
          <a:ext cx="4967287" cy="4114800"/>
        </p:xfrm>
        <a:graphic>
          <a:graphicData uri="http://schemas.openxmlformats.org/drawingml/2006/table">
            <a:tbl>
              <a:tblPr firstRow="1" bandRow="1">
                <a:tableStyleId>{5940675A-B579-460E-94D1-54222C63F5DA}</a:tableStyleId>
              </a:tblPr>
              <a:tblGrid>
                <a:gridCol w="954112">
                  <a:extLst>
                    <a:ext uri="{9D8B030D-6E8A-4147-A177-3AD203B41FA5}">
                      <a16:colId xmlns:a16="http://schemas.microsoft.com/office/drawing/2014/main" val="20000"/>
                    </a:ext>
                  </a:extLst>
                </a:gridCol>
                <a:gridCol w="963949">
                  <a:extLst>
                    <a:ext uri="{9D8B030D-6E8A-4147-A177-3AD203B41FA5}">
                      <a16:colId xmlns:a16="http://schemas.microsoft.com/office/drawing/2014/main" val="20001"/>
                    </a:ext>
                  </a:extLst>
                </a:gridCol>
                <a:gridCol w="1081983">
                  <a:extLst>
                    <a:ext uri="{9D8B030D-6E8A-4147-A177-3AD203B41FA5}">
                      <a16:colId xmlns:a16="http://schemas.microsoft.com/office/drawing/2014/main" val="20002"/>
                    </a:ext>
                  </a:extLst>
                </a:gridCol>
                <a:gridCol w="1042638">
                  <a:extLst>
                    <a:ext uri="{9D8B030D-6E8A-4147-A177-3AD203B41FA5}">
                      <a16:colId xmlns:a16="http://schemas.microsoft.com/office/drawing/2014/main" val="20003"/>
                    </a:ext>
                  </a:extLst>
                </a:gridCol>
                <a:gridCol w="924605">
                  <a:extLst>
                    <a:ext uri="{9D8B030D-6E8A-4147-A177-3AD203B41FA5}">
                      <a16:colId xmlns:a16="http://schemas.microsoft.com/office/drawing/2014/main" val="20004"/>
                    </a:ext>
                  </a:extLst>
                </a:gridCol>
              </a:tblGrid>
              <a:tr h="370840">
                <a:tc>
                  <a:txBody>
                    <a:bodyPr/>
                    <a:lstStyle/>
                    <a:p>
                      <a:pPr algn="ctr"/>
                      <a:r>
                        <a:rPr lang="en-US" sz="4800" dirty="0">
                          <a:solidFill>
                            <a:schemeClr val="accent2">
                              <a:lumMod val="75000"/>
                            </a:schemeClr>
                          </a:solidFill>
                        </a:rPr>
                        <a:t>0</a:t>
                      </a:r>
                    </a:p>
                  </a:txBody>
                  <a:tcPr marL="74295" marR="74295" anchor="ctr"/>
                </a:tc>
                <a:tc>
                  <a:txBody>
                    <a:bodyPr/>
                    <a:lstStyle/>
                    <a:p>
                      <a:pPr algn="ctr"/>
                      <a:r>
                        <a:rPr lang="en-US" sz="4800" dirty="0">
                          <a:solidFill>
                            <a:schemeClr val="accent2">
                              <a:lumMod val="75000"/>
                            </a:schemeClr>
                          </a:solidFill>
                        </a:rPr>
                        <a:t>1</a:t>
                      </a:r>
                    </a:p>
                  </a:txBody>
                  <a:tcPr marL="74295" marR="74295" anchor="ctr"/>
                </a:tc>
                <a:tc>
                  <a:txBody>
                    <a:bodyPr/>
                    <a:lstStyle/>
                    <a:p>
                      <a:pPr algn="ctr"/>
                      <a:r>
                        <a:rPr lang="en-US" sz="4800" dirty="0">
                          <a:solidFill>
                            <a:schemeClr val="accent2">
                              <a:lumMod val="75000"/>
                            </a:schemeClr>
                          </a:solidFill>
                        </a:rPr>
                        <a:t>2</a:t>
                      </a:r>
                    </a:p>
                  </a:txBody>
                  <a:tcPr marL="74295" marR="74295" anchor="ctr"/>
                </a:tc>
                <a:tc>
                  <a:txBody>
                    <a:bodyPr/>
                    <a:lstStyle/>
                    <a:p>
                      <a:pPr algn="ctr"/>
                      <a:r>
                        <a:rPr lang="en-US" sz="4800" dirty="0">
                          <a:solidFill>
                            <a:schemeClr val="accent2">
                              <a:lumMod val="75000"/>
                            </a:schemeClr>
                          </a:solidFill>
                        </a:rPr>
                        <a:t>3</a:t>
                      </a:r>
                    </a:p>
                  </a:txBody>
                  <a:tcPr marL="74295" marR="74295" anchor="ctr"/>
                </a:tc>
                <a:tc>
                  <a:txBody>
                    <a:bodyPr/>
                    <a:lstStyle/>
                    <a:p>
                      <a:pPr algn="ctr"/>
                      <a:r>
                        <a:rPr lang="en-US" sz="4800" dirty="0">
                          <a:solidFill>
                            <a:schemeClr val="accent2">
                              <a:lumMod val="75000"/>
                            </a:schemeClr>
                          </a:solidFill>
                        </a:rPr>
                        <a:t>4</a:t>
                      </a:r>
                    </a:p>
                  </a:txBody>
                  <a:tcPr marL="74295" marR="74295" anchor="ctr"/>
                </a:tc>
                <a:extLst>
                  <a:ext uri="{0D108BD9-81ED-4DB2-BD59-A6C34878D82A}">
                    <a16:rowId xmlns:a16="http://schemas.microsoft.com/office/drawing/2014/main" val="10000"/>
                  </a:ext>
                </a:extLst>
              </a:tr>
              <a:tr h="370840">
                <a:tc>
                  <a:txBody>
                    <a:bodyPr/>
                    <a:lstStyle/>
                    <a:p>
                      <a:pPr algn="ctr"/>
                      <a:r>
                        <a:rPr lang="en-US" sz="4800" dirty="0">
                          <a:solidFill>
                            <a:schemeClr val="accent2">
                              <a:lumMod val="75000"/>
                            </a:schemeClr>
                          </a:solidFill>
                        </a:rPr>
                        <a:t>1</a:t>
                      </a:r>
                    </a:p>
                  </a:txBody>
                  <a:tcPr marL="74295" marR="74295" anchor="ctr"/>
                </a:tc>
                <a:tc>
                  <a:txBody>
                    <a:bodyPr/>
                    <a:lstStyle/>
                    <a:p>
                      <a:pPr algn="ctr"/>
                      <a:r>
                        <a:rPr lang="en-US" sz="4800" dirty="0"/>
                        <a:t>1</a:t>
                      </a:r>
                    </a:p>
                  </a:txBody>
                  <a:tcPr marL="74295" marR="74295" anchor="ctr"/>
                </a:tc>
                <a:tc>
                  <a:txBody>
                    <a:bodyPr/>
                    <a:lstStyle/>
                    <a:p>
                      <a:pPr algn="ctr"/>
                      <a:r>
                        <a:rPr lang="en-US" sz="4800" dirty="0"/>
                        <a:t>2</a:t>
                      </a:r>
                    </a:p>
                  </a:txBody>
                  <a:tcPr marL="74295" marR="74295" anchor="ctr"/>
                </a:tc>
                <a:tc>
                  <a:txBody>
                    <a:bodyPr/>
                    <a:lstStyle/>
                    <a:p>
                      <a:pPr algn="ctr"/>
                      <a:r>
                        <a:rPr lang="en-US" sz="4800" dirty="0"/>
                        <a:t>3</a:t>
                      </a:r>
                    </a:p>
                  </a:txBody>
                  <a:tcPr marL="74295" marR="74295" anchor="ctr"/>
                </a:tc>
                <a:tc>
                  <a:txBody>
                    <a:bodyPr/>
                    <a:lstStyle/>
                    <a:p>
                      <a:pPr algn="ctr"/>
                      <a:r>
                        <a:rPr lang="en-US" sz="4800" dirty="0"/>
                        <a:t>4</a:t>
                      </a:r>
                    </a:p>
                  </a:txBody>
                  <a:tcPr marL="74295" marR="74295" anchor="ctr"/>
                </a:tc>
                <a:extLst>
                  <a:ext uri="{0D108BD9-81ED-4DB2-BD59-A6C34878D82A}">
                    <a16:rowId xmlns:a16="http://schemas.microsoft.com/office/drawing/2014/main" val="10001"/>
                  </a:ext>
                </a:extLst>
              </a:tr>
              <a:tr h="370840">
                <a:tc>
                  <a:txBody>
                    <a:bodyPr/>
                    <a:lstStyle/>
                    <a:p>
                      <a:pPr algn="ctr"/>
                      <a:r>
                        <a:rPr lang="en-US" sz="4800" dirty="0">
                          <a:solidFill>
                            <a:schemeClr val="accent2">
                              <a:lumMod val="75000"/>
                            </a:schemeClr>
                          </a:solidFill>
                        </a:rPr>
                        <a:t>2</a:t>
                      </a:r>
                    </a:p>
                  </a:txBody>
                  <a:tcPr marL="74295" marR="74295" anchor="ctr"/>
                </a:tc>
                <a:tc>
                  <a:txBody>
                    <a:bodyPr/>
                    <a:lstStyle/>
                    <a:p>
                      <a:pPr algn="ctr"/>
                      <a:r>
                        <a:rPr lang="en-US" sz="4800" dirty="0"/>
                        <a:t>2</a:t>
                      </a:r>
                    </a:p>
                  </a:txBody>
                  <a:tcPr marL="74295" marR="74295" anchor="ctr"/>
                </a:tc>
                <a:tc>
                  <a:txBody>
                    <a:bodyPr/>
                    <a:lstStyle/>
                    <a:p>
                      <a:pPr algn="ctr"/>
                      <a:r>
                        <a:rPr lang="en-US" sz="4800" dirty="0"/>
                        <a:t>4</a:t>
                      </a:r>
                    </a:p>
                  </a:txBody>
                  <a:tcPr marL="74295" marR="74295" anchor="ctr"/>
                </a:tc>
                <a:tc>
                  <a:txBody>
                    <a:bodyPr/>
                    <a:lstStyle/>
                    <a:p>
                      <a:pPr algn="ctr"/>
                      <a:r>
                        <a:rPr lang="en-US" sz="4800" dirty="0"/>
                        <a:t>6</a:t>
                      </a:r>
                    </a:p>
                  </a:txBody>
                  <a:tcPr marL="74295" marR="74295" anchor="ctr"/>
                </a:tc>
                <a:tc>
                  <a:txBody>
                    <a:bodyPr/>
                    <a:lstStyle/>
                    <a:p>
                      <a:pPr algn="ctr"/>
                      <a:r>
                        <a:rPr lang="en-US" sz="4800" dirty="0"/>
                        <a:t>8</a:t>
                      </a:r>
                    </a:p>
                  </a:txBody>
                  <a:tcPr marL="74295" marR="74295" anchor="ctr"/>
                </a:tc>
                <a:extLst>
                  <a:ext uri="{0D108BD9-81ED-4DB2-BD59-A6C34878D82A}">
                    <a16:rowId xmlns:a16="http://schemas.microsoft.com/office/drawing/2014/main" val="10002"/>
                  </a:ext>
                </a:extLst>
              </a:tr>
              <a:tr h="370840">
                <a:tc>
                  <a:txBody>
                    <a:bodyPr/>
                    <a:lstStyle/>
                    <a:p>
                      <a:pPr algn="ctr"/>
                      <a:r>
                        <a:rPr lang="en-US" sz="4800" dirty="0">
                          <a:solidFill>
                            <a:schemeClr val="accent2">
                              <a:lumMod val="75000"/>
                            </a:schemeClr>
                          </a:solidFill>
                        </a:rPr>
                        <a:t>3</a:t>
                      </a:r>
                    </a:p>
                  </a:txBody>
                  <a:tcPr marL="74295" marR="74295" anchor="ctr"/>
                </a:tc>
                <a:tc>
                  <a:txBody>
                    <a:bodyPr/>
                    <a:lstStyle/>
                    <a:p>
                      <a:pPr algn="ctr"/>
                      <a:r>
                        <a:rPr lang="en-US" sz="4800" dirty="0"/>
                        <a:t>3</a:t>
                      </a:r>
                    </a:p>
                  </a:txBody>
                  <a:tcPr marL="74295" marR="74295" anchor="ctr"/>
                </a:tc>
                <a:tc>
                  <a:txBody>
                    <a:bodyPr/>
                    <a:lstStyle/>
                    <a:p>
                      <a:pPr algn="ctr"/>
                      <a:r>
                        <a:rPr lang="en-US" sz="4800" dirty="0"/>
                        <a:t>6</a:t>
                      </a:r>
                    </a:p>
                  </a:txBody>
                  <a:tcPr marL="74295" marR="74295" anchor="ctr"/>
                </a:tc>
                <a:tc>
                  <a:txBody>
                    <a:bodyPr/>
                    <a:lstStyle/>
                    <a:p>
                      <a:pPr algn="ctr"/>
                      <a:r>
                        <a:rPr lang="en-US" sz="4800" dirty="0"/>
                        <a:t>9</a:t>
                      </a:r>
                    </a:p>
                  </a:txBody>
                  <a:tcPr marL="74295" marR="74295" anchor="ctr"/>
                </a:tc>
                <a:tc>
                  <a:txBody>
                    <a:bodyPr/>
                    <a:lstStyle/>
                    <a:p>
                      <a:pPr algn="ctr"/>
                      <a:r>
                        <a:rPr lang="en-US" sz="4800" dirty="0"/>
                        <a:t>3</a:t>
                      </a:r>
                    </a:p>
                  </a:txBody>
                  <a:tcPr marL="74295" marR="74295" anchor="ctr">
                    <a:solidFill>
                      <a:schemeClr val="bg1">
                        <a:lumMod val="95000"/>
                      </a:schemeClr>
                    </a:solidFill>
                  </a:tcPr>
                </a:tc>
                <a:extLst>
                  <a:ext uri="{0D108BD9-81ED-4DB2-BD59-A6C34878D82A}">
                    <a16:rowId xmlns:a16="http://schemas.microsoft.com/office/drawing/2014/main" val="10003"/>
                  </a:ext>
                </a:extLst>
              </a:tr>
              <a:tr h="370840">
                <a:tc>
                  <a:txBody>
                    <a:bodyPr/>
                    <a:lstStyle/>
                    <a:p>
                      <a:pPr algn="ctr"/>
                      <a:r>
                        <a:rPr lang="en-US" sz="4800" dirty="0">
                          <a:solidFill>
                            <a:schemeClr val="accent2">
                              <a:lumMod val="75000"/>
                            </a:schemeClr>
                          </a:solidFill>
                        </a:rPr>
                        <a:t>4</a:t>
                      </a:r>
                    </a:p>
                  </a:txBody>
                  <a:tcPr marL="74295" marR="74295" anchor="ctr"/>
                </a:tc>
                <a:tc>
                  <a:txBody>
                    <a:bodyPr/>
                    <a:lstStyle/>
                    <a:p>
                      <a:pPr algn="ctr"/>
                      <a:r>
                        <a:rPr lang="en-US" sz="4800" dirty="0"/>
                        <a:t>4</a:t>
                      </a:r>
                    </a:p>
                  </a:txBody>
                  <a:tcPr marL="74295" marR="74295" anchor="ctr"/>
                </a:tc>
                <a:tc>
                  <a:txBody>
                    <a:bodyPr/>
                    <a:lstStyle/>
                    <a:p>
                      <a:pPr algn="ctr"/>
                      <a:r>
                        <a:rPr lang="en-US" sz="4800" dirty="0"/>
                        <a:t>8</a:t>
                      </a:r>
                    </a:p>
                  </a:txBody>
                  <a:tcPr marL="74295" marR="74295" anchor="ctr"/>
                </a:tc>
                <a:tc>
                  <a:txBody>
                    <a:bodyPr/>
                    <a:lstStyle/>
                    <a:p>
                      <a:pPr algn="ctr"/>
                      <a:r>
                        <a:rPr lang="en-US" sz="4800" dirty="0"/>
                        <a:t>3</a:t>
                      </a:r>
                    </a:p>
                  </a:txBody>
                  <a:tcPr marL="74295" marR="74295" anchor="ctr">
                    <a:solidFill>
                      <a:schemeClr val="bg1">
                        <a:lumMod val="95000"/>
                      </a:schemeClr>
                    </a:solidFill>
                  </a:tcPr>
                </a:tc>
                <a:tc>
                  <a:txBody>
                    <a:bodyPr/>
                    <a:lstStyle/>
                    <a:p>
                      <a:pPr algn="ctr"/>
                      <a:r>
                        <a:rPr lang="en-US" sz="4800" dirty="0"/>
                        <a:t>7</a:t>
                      </a:r>
                    </a:p>
                  </a:txBody>
                  <a:tcPr marL="74295" marR="74295" anchor="c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1" name="Title 1"/>
          <p:cNvSpPr txBox="1">
            <a:spLocks/>
          </p:cNvSpPr>
          <p:nvPr/>
        </p:nvSpPr>
        <p:spPr>
          <a:xfrm>
            <a:off x="516742" y="4394921"/>
            <a:ext cx="2570162" cy="147344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800" i="1" dirty="0">
                <a:solidFill>
                  <a:schemeClr val="accent2">
                    <a:lumMod val="75000"/>
                  </a:schemeClr>
                </a:solidFill>
              </a:rPr>
              <a:t>Dar de unde vin 3-urile și 7 din dreapta jos? </a:t>
            </a:r>
            <a:endParaRPr lang="en-US" sz="2800" i="1" dirty="0">
              <a:solidFill>
                <a:schemeClr val="accent2">
                  <a:lumMod val="75000"/>
                </a:schemeClr>
              </a:solidFill>
            </a:endParaRPr>
          </a:p>
        </p:txBody>
      </p:sp>
      <p:sp>
        <p:nvSpPr>
          <p:cNvPr id="3" name="Slide Number Placeholder 2">
            <a:extLst>
              <a:ext uri="{FF2B5EF4-FFF2-40B4-BE49-F238E27FC236}">
                <a16:creationId xmlns:a16="http://schemas.microsoft.com/office/drawing/2014/main" id="{6AD28663-4E2B-4F73-97B2-311D1C3D16A2}"/>
              </a:ext>
            </a:extLst>
          </p:cNvPr>
          <p:cNvSpPr>
            <a:spLocks noGrp="1"/>
          </p:cNvSpPr>
          <p:nvPr>
            <p:ph type="sldNum" sz="quarter" idx="12"/>
          </p:nvPr>
        </p:nvSpPr>
        <p:spPr/>
        <p:txBody>
          <a:bodyPr/>
          <a:lstStyle/>
          <a:p>
            <a:fld id="{77DC6420-9A8E-694A-8D06-3321B40299E5}" type="slidenum">
              <a:rPr lang="en-US" smtClean="0"/>
              <a:pPr/>
              <a:t>26</a:t>
            </a:fld>
            <a:endParaRPr lang="en-US"/>
          </a:p>
        </p:txBody>
      </p:sp>
    </p:spTree>
    <p:extLst>
      <p:ext uri="{BB962C8B-B14F-4D97-AF65-F5344CB8AC3E}">
        <p14:creationId xmlns:p14="http://schemas.microsoft.com/office/powerpoint/2010/main" val="103993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052" y="257664"/>
            <a:ext cx="5100638" cy="678229"/>
          </a:xfrm>
        </p:spPr>
        <p:txBody>
          <a:bodyPr>
            <a:noAutofit/>
          </a:bodyPr>
          <a:lstStyle/>
          <a:p>
            <a:pPr algn="ctr"/>
            <a:r>
              <a:rPr lang="ro-RO" dirty="0">
                <a:latin typeface="+mn-lt"/>
              </a:rPr>
              <a:t>Pătrat vedic</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0463797"/>
              </p:ext>
            </p:extLst>
          </p:nvPr>
        </p:nvGraphicFramePr>
        <p:xfrm>
          <a:off x="3224213" y="1148857"/>
          <a:ext cx="6367463" cy="5310560"/>
        </p:xfrm>
        <a:graphic>
          <a:graphicData uri="http://schemas.openxmlformats.org/drawingml/2006/table">
            <a:tbl>
              <a:tblPr firstRow="1" bandRow="1">
                <a:tableStyleId>{5940675A-B579-460E-94D1-54222C63F5DA}</a:tableStyleId>
              </a:tblPr>
              <a:tblGrid>
                <a:gridCol w="612134">
                  <a:extLst>
                    <a:ext uri="{9D8B030D-6E8A-4147-A177-3AD203B41FA5}">
                      <a16:colId xmlns:a16="http://schemas.microsoft.com/office/drawing/2014/main" val="20000"/>
                    </a:ext>
                  </a:extLst>
                </a:gridCol>
                <a:gridCol w="618446">
                  <a:extLst>
                    <a:ext uri="{9D8B030D-6E8A-4147-A177-3AD203B41FA5}">
                      <a16:colId xmlns:a16="http://schemas.microsoft.com/office/drawing/2014/main" val="20001"/>
                    </a:ext>
                  </a:extLst>
                </a:gridCol>
                <a:gridCol w="694173">
                  <a:extLst>
                    <a:ext uri="{9D8B030D-6E8A-4147-A177-3AD203B41FA5}">
                      <a16:colId xmlns:a16="http://schemas.microsoft.com/office/drawing/2014/main" val="20002"/>
                    </a:ext>
                  </a:extLst>
                </a:gridCol>
                <a:gridCol w="668931">
                  <a:extLst>
                    <a:ext uri="{9D8B030D-6E8A-4147-A177-3AD203B41FA5}">
                      <a16:colId xmlns:a16="http://schemas.microsoft.com/office/drawing/2014/main" val="20003"/>
                    </a:ext>
                  </a:extLst>
                </a:gridCol>
                <a:gridCol w="593203">
                  <a:extLst>
                    <a:ext uri="{9D8B030D-6E8A-4147-A177-3AD203B41FA5}">
                      <a16:colId xmlns:a16="http://schemas.microsoft.com/office/drawing/2014/main" val="20004"/>
                    </a:ext>
                  </a:extLst>
                </a:gridCol>
                <a:gridCol w="580581">
                  <a:extLst>
                    <a:ext uri="{9D8B030D-6E8A-4147-A177-3AD203B41FA5}">
                      <a16:colId xmlns:a16="http://schemas.microsoft.com/office/drawing/2014/main" val="20005"/>
                    </a:ext>
                  </a:extLst>
                </a:gridCol>
                <a:gridCol w="618446">
                  <a:extLst>
                    <a:ext uri="{9D8B030D-6E8A-4147-A177-3AD203B41FA5}">
                      <a16:colId xmlns:a16="http://schemas.microsoft.com/office/drawing/2014/main" val="20006"/>
                    </a:ext>
                  </a:extLst>
                </a:gridCol>
                <a:gridCol w="656309">
                  <a:extLst>
                    <a:ext uri="{9D8B030D-6E8A-4147-A177-3AD203B41FA5}">
                      <a16:colId xmlns:a16="http://schemas.microsoft.com/office/drawing/2014/main" val="20007"/>
                    </a:ext>
                  </a:extLst>
                </a:gridCol>
                <a:gridCol w="694173">
                  <a:extLst>
                    <a:ext uri="{9D8B030D-6E8A-4147-A177-3AD203B41FA5}">
                      <a16:colId xmlns:a16="http://schemas.microsoft.com/office/drawing/2014/main" val="20008"/>
                    </a:ext>
                  </a:extLst>
                </a:gridCol>
                <a:gridCol w="631067">
                  <a:extLst>
                    <a:ext uri="{9D8B030D-6E8A-4147-A177-3AD203B41FA5}">
                      <a16:colId xmlns:a16="http://schemas.microsoft.com/office/drawing/2014/main" val="20009"/>
                    </a:ext>
                  </a:extLst>
                </a:gridCol>
              </a:tblGrid>
              <a:tr h="531056">
                <a:tc>
                  <a:txBody>
                    <a:bodyPr/>
                    <a:lstStyle/>
                    <a:p>
                      <a:pPr algn="ctr"/>
                      <a:r>
                        <a:rPr lang="en-US" dirty="0">
                          <a:solidFill>
                            <a:schemeClr val="accent2">
                              <a:lumMod val="75000"/>
                            </a:schemeClr>
                          </a:solidFill>
                        </a:rPr>
                        <a:t>0</a:t>
                      </a:r>
                    </a:p>
                  </a:txBody>
                  <a:tcPr marL="74295" marR="74295" anchor="ctr"/>
                </a:tc>
                <a:tc>
                  <a:txBody>
                    <a:bodyPr/>
                    <a:lstStyle/>
                    <a:p>
                      <a:pPr algn="ctr"/>
                      <a:r>
                        <a:rPr lang="en-US" dirty="0">
                          <a:solidFill>
                            <a:schemeClr val="accent2">
                              <a:lumMod val="75000"/>
                            </a:schemeClr>
                          </a:solidFill>
                        </a:rPr>
                        <a:t>1</a:t>
                      </a:r>
                    </a:p>
                  </a:txBody>
                  <a:tcPr marL="74295" marR="74295" anchor="ctr"/>
                </a:tc>
                <a:tc>
                  <a:txBody>
                    <a:bodyPr/>
                    <a:lstStyle/>
                    <a:p>
                      <a:pPr algn="ctr"/>
                      <a:r>
                        <a:rPr lang="en-US" dirty="0">
                          <a:solidFill>
                            <a:schemeClr val="accent2">
                              <a:lumMod val="75000"/>
                            </a:schemeClr>
                          </a:solidFill>
                        </a:rPr>
                        <a:t>2</a:t>
                      </a:r>
                    </a:p>
                  </a:txBody>
                  <a:tcPr marL="74295" marR="74295" anchor="ctr"/>
                </a:tc>
                <a:tc>
                  <a:txBody>
                    <a:bodyPr/>
                    <a:lstStyle/>
                    <a:p>
                      <a:pPr algn="ctr"/>
                      <a:r>
                        <a:rPr lang="en-US" dirty="0">
                          <a:solidFill>
                            <a:schemeClr val="accent2">
                              <a:lumMod val="75000"/>
                            </a:schemeClr>
                          </a:solidFill>
                        </a:rPr>
                        <a:t>3</a:t>
                      </a:r>
                    </a:p>
                  </a:txBody>
                  <a:tcPr marL="74295" marR="74295" anchor="ctr"/>
                </a:tc>
                <a:tc>
                  <a:txBody>
                    <a:bodyPr/>
                    <a:lstStyle/>
                    <a:p>
                      <a:pPr algn="ctr"/>
                      <a:r>
                        <a:rPr lang="en-US" dirty="0">
                          <a:solidFill>
                            <a:schemeClr val="accent2">
                              <a:lumMod val="75000"/>
                            </a:schemeClr>
                          </a:solidFill>
                        </a:rPr>
                        <a:t>4</a:t>
                      </a:r>
                    </a:p>
                  </a:txBody>
                  <a:tcPr marL="74295" marR="74295" anchor="ctr"/>
                </a:tc>
                <a:tc>
                  <a:txBody>
                    <a:bodyPr/>
                    <a:lstStyle/>
                    <a:p>
                      <a:pPr algn="ctr"/>
                      <a:r>
                        <a:rPr lang="en-US" dirty="0">
                          <a:solidFill>
                            <a:schemeClr val="accent2">
                              <a:lumMod val="75000"/>
                            </a:schemeClr>
                          </a:solidFill>
                        </a:rPr>
                        <a:t>5</a:t>
                      </a:r>
                    </a:p>
                  </a:txBody>
                  <a:tcPr marL="74295" marR="74295" anchor="ctr"/>
                </a:tc>
                <a:tc>
                  <a:txBody>
                    <a:bodyPr/>
                    <a:lstStyle/>
                    <a:p>
                      <a:pPr algn="ctr"/>
                      <a:r>
                        <a:rPr lang="en-US" dirty="0">
                          <a:solidFill>
                            <a:schemeClr val="accent2">
                              <a:lumMod val="75000"/>
                            </a:schemeClr>
                          </a:solidFill>
                        </a:rPr>
                        <a:t>6</a:t>
                      </a:r>
                    </a:p>
                  </a:txBody>
                  <a:tcPr marL="74295" marR="74295" anchor="ctr"/>
                </a:tc>
                <a:tc>
                  <a:txBody>
                    <a:bodyPr/>
                    <a:lstStyle/>
                    <a:p>
                      <a:pPr algn="ctr"/>
                      <a:r>
                        <a:rPr lang="en-US" dirty="0">
                          <a:solidFill>
                            <a:schemeClr val="accent2">
                              <a:lumMod val="75000"/>
                            </a:schemeClr>
                          </a:solidFill>
                        </a:rPr>
                        <a:t>7</a:t>
                      </a:r>
                    </a:p>
                  </a:txBody>
                  <a:tcPr marL="74295" marR="74295" anchor="ctr"/>
                </a:tc>
                <a:tc>
                  <a:txBody>
                    <a:bodyPr/>
                    <a:lstStyle/>
                    <a:p>
                      <a:pPr algn="ctr"/>
                      <a:r>
                        <a:rPr lang="en-US" dirty="0">
                          <a:solidFill>
                            <a:schemeClr val="accent2">
                              <a:lumMod val="75000"/>
                            </a:schemeClr>
                          </a:solidFill>
                        </a:rPr>
                        <a:t>8</a:t>
                      </a:r>
                    </a:p>
                  </a:txBody>
                  <a:tcPr marL="74295" marR="74295" anchor="ctr"/>
                </a:tc>
                <a:tc>
                  <a:txBody>
                    <a:bodyPr/>
                    <a:lstStyle/>
                    <a:p>
                      <a:pPr algn="ctr"/>
                      <a:r>
                        <a:rPr lang="en-US" dirty="0">
                          <a:solidFill>
                            <a:schemeClr val="accent2">
                              <a:lumMod val="75000"/>
                            </a:schemeClr>
                          </a:solidFill>
                        </a:rPr>
                        <a:t>9</a:t>
                      </a:r>
                    </a:p>
                  </a:txBody>
                  <a:tcPr marL="74295" marR="74295" anchor="ctr"/>
                </a:tc>
                <a:extLst>
                  <a:ext uri="{0D108BD9-81ED-4DB2-BD59-A6C34878D82A}">
                    <a16:rowId xmlns:a16="http://schemas.microsoft.com/office/drawing/2014/main" val="10000"/>
                  </a:ext>
                </a:extLst>
              </a:tr>
              <a:tr h="531056">
                <a:tc>
                  <a:txBody>
                    <a:bodyPr/>
                    <a:lstStyle/>
                    <a:p>
                      <a:pPr algn="ctr"/>
                      <a:r>
                        <a:rPr lang="en-US" dirty="0">
                          <a:solidFill>
                            <a:schemeClr val="accent2">
                              <a:lumMod val="75000"/>
                            </a:schemeClr>
                          </a:solidFill>
                        </a:rPr>
                        <a:t>1</a:t>
                      </a:r>
                    </a:p>
                  </a:txBody>
                  <a:tcPr marL="74295" marR="74295" anchor="ctr"/>
                </a:tc>
                <a:tc>
                  <a:txBody>
                    <a:bodyPr/>
                    <a:lstStyle/>
                    <a:p>
                      <a:pPr algn="ctr"/>
                      <a:r>
                        <a:rPr lang="en-US" dirty="0"/>
                        <a:t>1</a:t>
                      </a:r>
                    </a:p>
                  </a:txBody>
                  <a:tcPr marL="74295" marR="74295" anchor="ctr"/>
                </a:tc>
                <a:tc>
                  <a:txBody>
                    <a:bodyPr/>
                    <a:lstStyle/>
                    <a:p>
                      <a:pPr algn="ctr"/>
                      <a:r>
                        <a:rPr lang="en-US" dirty="0"/>
                        <a:t>2</a:t>
                      </a:r>
                    </a:p>
                  </a:txBody>
                  <a:tcPr marL="74295" marR="74295" anchor="ctr"/>
                </a:tc>
                <a:tc>
                  <a:txBody>
                    <a:bodyPr/>
                    <a:lstStyle/>
                    <a:p>
                      <a:pPr algn="ctr"/>
                      <a:r>
                        <a:rPr lang="en-US" dirty="0"/>
                        <a:t>3</a:t>
                      </a:r>
                    </a:p>
                  </a:txBody>
                  <a:tcPr marL="74295" marR="74295" anchor="ctr"/>
                </a:tc>
                <a:tc>
                  <a:txBody>
                    <a:bodyPr/>
                    <a:lstStyle/>
                    <a:p>
                      <a:pPr algn="ctr"/>
                      <a:r>
                        <a:rPr lang="en-US" dirty="0"/>
                        <a:t>4</a:t>
                      </a:r>
                    </a:p>
                  </a:txBody>
                  <a:tcPr marL="74295" marR="74295" anchor="ctr"/>
                </a:tc>
                <a:tc>
                  <a:txBody>
                    <a:bodyPr/>
                    <a:lstStyle/>
                    <a:p>
                      <a:pPr algn="ctr"/>
                      <a:r>
                        <a:rPr lang="en-US" dirty="0"/>
                        <a:t>5</a:t>
                      </a:r>
                    </a:p>
                  </a:txBody>
                  <a:tcPr marL="74295" marR="74295" anchor="ctr"/>
                </a:tc>
                <a:tc>
                  <a:txBody>
                    <a:bodyPr/>
                    <a:lstStyle/>
                    <a:p>
                      <a:pPr algn="ctr"/>
                      <a:r>
                        <a:rPr lang="en-US" dirty="0"/>
                        <a:t>6</a:t>
                      </a:r>
                    </a:p>
                  </a:txBody>
                  <a:tcPr marL="74295" marR="74295" anchor="ctr"/>
                </a:tc>
                <a:tc>
                  <a:txBody>
                    <a:bodyPr/>
                    <a:lstStyle/>
                    <a:p>
                      <a:pPr algn="ctr"/>
                      <a:r>
                        <a:rPr lang="en-US" dirty="0"/>
                        <a:t>7</a:t>
                      </a:r>
                    </a:p>
                  </a:txBody>
                  <a:tcPr marL="74295" marR="74295" anchor="ctr"/>
                </a:tc>
                <a:tc>
                  <a:txBody>
                    <a:bodyPr/>
                    <a:lstStyle/>
                    <a:p>
                      <a:pPr algn="ctr"/>
                      <a:r>
                        <a:rPr lang="en-US" dirty="0"/>
                        <a:t>8</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1"/>
                  </a:ext>
                </a:extLst>
              </a:tr>
              <a:tr h="531056">
                <a:tc>
                  <a:txBody>
                    <a:bodyPr/>
                    <a:lstStyle/>
                    <a:p>
                      <a:pPr algn="ctr"/>
                      <a:r>
                        <a:rPr lang="en-US" dirty="0">
                          <a:solidFill>
                            <a:schemeClr val="accent2">
                              <a:lumMod val="75000"/>
                            </a:schemeClr>
                          </a:solidFill>
                        </a:rPr>
                        <a:t>2</a:t>
                      </a:r>
                    </a:p>
                  </a:txBody>
                  <a:tcPr marL="74295" marR="74295" anchor="ctr"/>
                </a:tc>
                <a:tc>
                  <a:txBody>
                    <a:bodyPr/>
                    <a:lstStyle/>
                    <a:p>
                      <a:pPr algn="ctr"/>
                      <a:r>
                        <a:rPr lang="en-US" dirty="0"/>
                        <a:t>2</a:t>
                      </a:r>
                    </a:p>
                  </a:txBody>
                  <a:tcPr marL="74295" marR="74295" anchor="ctr"/>
                </a:tc>
                <a:tc>
                  <a:txBody>
                    <a:bodyPr/>
                    <a:lstStyle/>
                    <a:p>
                      <a:pPr algn="ctr"/>
                      <a:r>
                        <a:rPr lang="en-US" dirty="0"/>
                        <a:t>4</a:t>
                      </a:r>
                    </a:p>
                  </a:txBody>
                  <a:tcPr marL="74295" marR="74295" anchor="ctr"/>
                </a:tc>
                <a:tc>
                  <a:txBody>
                    <a:bodyPr/>
                    <a:lstStyle/>
                    <a:p>
                      <a:pPr algn="ctr"/>
                      <a:r>
                        <a:rPr lang="en-US" dirty="0"/>
                        <a:t>6</a:t>
                      </a:r>
                    </a:p>
                  </a:txBody>
                  <a:tcPr marL="74295" marR="74295" anchor="ctr"/>
                </a:tc>
                <a:tc>
                  <a:txBody>
                    <a:bodyPr/>
                    <a:lstStyle/>
                    <a:p>
                      <a:pPr algn="ctr"/>
                      <a:r>
                        <a:rPr lang="en-US" dirty="0"/>
                        <a:t>8</a:t>
                      </a:r>
                    </a:p>
                  </a:txBody>
                  <a:tcPr marL="74295" marR="74295" anchor="ctr"/>
                </a:tc>
                <a:tc>
                  <a:txBody>
                    <a:bodyPr/>
                    <a:lstStyle/>
                    <a:p>
                      <a:pPr algn="ctr"/>
                      <a:r>
                        <a:rPr lang="en-US" dirty="0"/>
                        <a:t>1</a:t>
                      </a:r>
                    </a:p>
                  </a:txBody>
                  <a:tcPr marL="74295" marR="74295" anchor="ctr"/>
                </a:tc>
                <a:tc>
                  <a:txBody>
                    <a:bodyPr/>
                    <a:lstStyle/>
                    <a:p>
                      <a:pPr algn="ctr"/>
                      <a:r>
                        <a:rPr lang="en-US" dirty="0"/>
                        <a:t>3</a:t>
                      </a:r>
                    </a:p>
                  </a:txBody>
                  <a:tcPr marL="74295" marR="74295" anchor="ctr"/>
                </a:tc>
                <a:tc>
                  <a:txBody>
                    <a:bodyPr/>
                    <a:lstStyle/>
                    <a:p>
                      <a:pPr algn="ctr"/>
                      <a:r>
                        <a:rPr lang="en-US" dirty="0"/>
                        <a:t>5</a:t>
                      </a:r>
                    </a:p>
                  </a:txBody>
                  <a:tcPr marL="74295" marR="74295" anchor="ctr"/>
                </a:tc>
                <a:tc>
                  <a:txBody>
                    <a:bodyPr/>
                    <a:lstStyle/>
                    <a:p>
                      <a:pPr algn="ctr"/>
                      <a:r>
                        <a:rPr lang="en-US" dirty="0"/>
                        <a:t>7</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2"/>
                  </a:ext>
                </a:extLst>
              </a:tr>
              <a:tr h="531056">
                <a:tc>
                  <a:txBody>
                    <a:bodyPr/>
                    <a:lstStyle/>
                    <a:p>
                      <a:pPr algn="ctr"/>
                      <a:r>
                        <a:rPr lang="en-US" dirty="0">
                          <a:solidFill>
                            <a:schemeClr val="accent2">
                              <a:lumMod val="75000"/>
                            </a:schemeClr>
                          </a:solidFill>
                        </a:rPr>
                        <a:t>3</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3"/>
                  </a:ext>
                </a:extLst>
              </a:tr>
              <a:tr h="531056">
                <a:tc>
                  <a:txBody>
                    <a:bodyPr/>
                    <a:lstStyle/>
                    <a:p>
                      <a:pPr algn="ctr"/>
                      <a:r>
                        <a:rPr lang="en-US" dirty="0">
                          <a:solidFill>
                            <a:schemeClr val="accent2">
                              <a:lumMod val="75000"/>
                            </a:schemeClr>
                          </a:solidFill>
                        </a:rPr>
                        <a:t>4</a:t>
                      </a:r>
                    </a:p>
                  </a:txBody>
                  <a:tcPr marL="74295" marR="74295" anchor="ctr"/>
                </a:tc>
                <a:tc>
                  <a:txBody>
                    <a:bodyPr/>
                    <a:lstStyle/>
                    <a:p>
                      <a:pPr algn="ctr"/>
                      <a:r>
                        <a:rPr lang="en-US" dirty="0"/>
                        <a:t>4</a:t>
                      </a:r>
                    </a:p>
                  </a:txBody>
                  <a:tcPr marL="74295" marR="74295" anchor="ctr"/>
                </a:tc>
                <a:tc>
                  <a:txBody>
                    <a:bodyPr/>
                    <a:lstStyle/>
                    <a:p>
                      <a:pPr algn="ctr"/>
                      <a:r>
                        <a:rPr lang="en-US" dirty="0"/>
                        <a:t>8</a:t>
                      </a:r>
                    </a:p>
                  </a:txBody>
                  <a:tcPr marL="74295" marR="74295" anchor="ctr"/>
                </a:tc>
                <a:tc>
                  <a:txBody>
                    <a:bodyPr/>
                    <a:lstStyle/>
                    <a:p>
                      <a:pPr algn="ctr"/>
                      <a:r>
                        <a:rPr lang="en-US" dirty="0"/>
                        <a:t>3</a:t>
                      </a:r>
                    </a:p>
                  </a:txBody>
                  <a:tcPr marL="74295" marR="74295" anchor="ctr"/>
                </a:tc>
                <a:tc>
                  <a:txBody>
                    <a:bodyPr/>
                    <a:lstStyle/>
                    <a:p>
                      <a:pPr algn="ctr"/>
                      <a:r>
                        <a:rPr lang="en-US" dirty="0"/>
                        <a:t>7</a:t>
                      </a:r>
                    </a:p>
                  </a:txBody>
                  <a:tcPr marL="74295" marR="74295" anchor="ctr"/>
                </a:tc>
                <a:tc>
                  <a:txBody>
                    <a:bodyPr/>
                    <a:lstStyle/>
                    <a:p>
                      <a:pPr algn="ctr"/>
                      <a:r>
                        <a:rPr lang="en-US" dirty="0"/>
                        <a:t>2</a:t>
                      </a:r>
                    </a:p>
                  </a:txBody>
                  <a:tcPr marL="74295" marR="74295" anchor="ctr"/>
                </a:tc>
                <a:tc>
                  <a:txBody>
                    <a:bodyPr/>
                    <a:lstStyle/>
                    <a:p>
                      <a:pPr algn="ctr"/>
                      <a:r>
                        <a:rPr lang="en-US" dirty="0"/>
                        <a:t>6</a:t>
                      </a:r>
                    </a:p>
                  </a:txBody>
                  <a:tcPr marL="74295" marR="74295" anchor="ctr"/>
                </a:tc>
                <a:tc>
                  <a:txBody>
                    <a:bodyPr/>
                    <a:lstStyle/>
                    <a:p>
                      <a:pPr algn="ctr"/>
                      <a:r>
                        <a:rPr lang="en-US" dirty="0"/>
                        <a:t>1</a:t>
                      </a:r>
                    </a:p>
                  </a:txBody>
                  <a:tcPr marL="74295" marR="74295" anchor="ctr"/>
                </a:tc>
                <a:tc>
                  <a:txBody>
                    <a:bodyPr/>
                    <a:lstStyle/>
                    <a:p>
                      <a:pPr algn="ctr"/>
                      <a:r>
                        <a:rPr lang="en-US" dirty="0"/>
                        <a:t>5</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4"/>
                  </a:ext>
                </a:extLst>
              </a:tr>
              <a:tr h="531056">
                <a:tc>
                  <a:txBody>
                    <a:bodyPr/>
                    <a:lstStyle/>
                    <a:p>
                      <a:pPr algn="ctr"/>
                      <a:r>
                        <a:rPr lang="en-US" dirty="0">
                          <a:solidFill>
                            <a:schemeClr val="accent2">
                              <a:lumMod val="75000"/>
                            </a:schemeClr>
                          </a:solidFill>
                        </a:rPr>
                        <a:t>5</a:t>
                      </a:r>
                    </a:p>
                  </a:txBody>
                  <a:tcPr marL="74295" marR="74295" anchor="ctr"/>
                </a:tc>
                <a:tc>
                  <a:txBody>
                    <a:bodyPr/>
                    <a:lstStyle/>
                    <a:p>
                      <a:pPr algn="ctr"/>
                      <a:r>
                        <a:rPr lang="en-US" dirty="0"/>
                        <a:t>5</a:t>
                      </a:r>
                    </a:p>
                  </a:txBody>
                  <a:tcPr marL="74295" marR="74295" anchor="ctr"/>
                </a:tc>
                <a:tc>
                  <a:txBody>
                    <a:bodyPr/>
                    <a:lstStyle/>
                    <a:p>
                      <a:pPr algn="ctr"/>
                      <a:r>
                        <a:rPr lang="en-US" dirty="0"/>
                        <a:t>1</a:t>
                      </a:r>
                    </a:p>
                  </a:txBody>
                  <a:tcPr marL="74295" marR="74295" anchor="ctr"/>
                </a:tc>
                <a:tc>
                  <a:txBody>
                    <a:bodyPr/>
                    <a:lstStyle/>
                    <a:p>
                      <a:pPr algn="ctr"/>
                      <a:r>
                        <a:rPr lang="en-US" dirty="0"/>
                        <a:t>6</a:t>
                      </a:r>
                    </a:p>
                  </a:txBody>
                  <a:tcPr marL="74295" marR="74295" anchor="ctr"/>
                </a:tc>
                <a:tc>
                  <a:txBody>
                    <a:bodyPr/>
                    <a:lstStyle/>
                    <a:p>
                      <a:pPr algn="ctr"/>
                      <a:r>
                        <a:rPr lang="en-US" dirty="0"/>
                        <a:t>2</a:t>
                      </a:r>
                    </a:p>
                  </a:txBody>
                  <a:tcPr marL="74295" marR="74295" anchor="ctr"/>
                </a:tc>
                <a:tc>
                  <a:txBody>
                    <a:bodyPr/>
                    <a:lstStyle/>
                    <a:p>
                      <a:pPr algn="ctr"/>
                      <a:r>
                        <a:rPr lang="en-US" dirty="0"/>
                        <a:t>7</a:t>
                      </a:r>
                    </a:p>
                  </a:txBody>
                  <a:tcPr marL="74295" marR="74295" anchor="ctr"/>
                </a:tc>
                <a:tc>
                  <a:txBody>
                    <a:bodyPr/>
                    <a:lstStyle/>
                    <a:p>
                      <a:pPr algn="ctr"/>
                      <a:r>
                        <a:rPr lang="en-US" dirty="0"/>
                        <a:t>3</a:t>
                      </a:r>
                    </a:p>
                  </a:txBody>
                  <a:tcPr marL="74295" marR="74295" anchor="ctr"/>
                </a:tc>
                <a:tc>
                  <a:txBody>
                    <a:bodyPr/>
                    <a:lstStyle/>
                    <a:p>
                      <a:pPr algn="ctr"/>
                      <a:r>
                        <a:rPr lang="en-US" dirty="0"/>
                        <a:t>8</a:t>
                      </a:r>
                    </a:p>
                  </a:txBody>
                  <a:tcPr marL="74295" marR="74295" anchor="ctr"/>
                </a:tc>
                <a:tc>
                  <a:txBody>
                    <a:bodyPr/>
                    <a:lstStyle/>
                    <a:p>
                      <a:pPr algn="ctr"/>
                      <a:r>
                        <a:rPr lang="en-US" dirty="0"/>
                        <a:t>4</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5"/>
                  </a:ext>
                </a:extLst>
              </a:tr>
              <a:tr h="531056">
                <a:tc>
                  <a:txBody>
                    <a:bodyPr/>
                    <a:lstStyle/>
                    <a:p>
                      <a:pPr algn="ctr"/>
                      <a:r>
                        <a:rPr lang="en-US" dirty="0">
                          <a:solidFill>
                            <a:schemeClr val="accent2">
                              <a:lumMod val="75000"/>
                            </a:schemeClr>
                          </a:solidFill>
                        </a:rPr>
                        <a:t>6</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6"/>
                  </a:ext>
                </a:extLst>
              </a:tr>
              <a:tr h="531056">
                <a:tc>
                  <a:txBody>
                    <a:bodyPr/>
                    <a:lstStyle/>
                    <a:p>
                      <a:pPr algn="ctr"/>
                      <a:r>
                        <a:rPr lang="en-US" dirty="0">
                          <a:solidFill>
                            <a:schemeClr val="accent2">
                              <a:lumMod val="75000"/>
                            </a:schemeClr>
                          </a:solidFill>
                        </a:rPr>
                        <a:t>7</a:t>
                      </a:r>
                    </a:p>
                  </a:txBody>
                  <a:tcPr marL="74295" marR="74295" anchor="ctr"/>
                </a:tc>
                <a:tc>
                  <a:txBody>
                    <a:bodyPr/>
                    <a:lstStyle/>
                    <a:p>
                      <a:pPr algn="ctr"/>
                      <a:r>
                        <a:rPr lang="en-US" dirty="0"/>
                        <a:t>7</a:t>
                      </a:r>
                    </a:p>
                  </a:txBody>
                  <a:tcPr marL="74295" marR="74295" anchor="ctr"/>
                </a:tc>
                <a:tc>
                  <a:txBody>
                    <a:bodyPr/>
                    <a:lstStyle/>
                    <a:p>
                      <a:pPr algn="ctr"/>
                      <a:r>
                        <a:rPr lang="en-US" dirty="0"/>
                        <a:t>5</a:t>
                      </a:r>
                    </a:p>
                  </a:txBody>
                  <a:tcPr marL="74295" marR="74295" anchor="ctr"/>
                </a:tc>
                <a:tc>
                  <a:txBody>
                    <a:bodyPr/>
                    <a:lstStyle/>
                    <a:p>
                      <a:pPr algn="ctr"/>
                      <a:r>
                        <a:rPr lang="en-US" dirty="0"/>
                        <a:t>3</a:t>
                      </a:r>
                    </a:p>
                  </a:txBody>
                  <a:tcPr marL="74295" marR="74295" anchor="ctr"/>
                </a:tc>
                <a:tc>
                  <a:txBody>
                    <a:bodyPr/>
                    <a:lstStyle/>
                    <a:p>
                      <a:pPr algn="ctr"/>
                      <a:r>
                        <a:rPr lang="en-US" dirty="0"/>
                        <a:t>1</a:t>
                      </a:r>
                    </a:p>
                  </a:txBody>
                  <a:tcPr marL="74295" marR="74295" anchor="ctr"/>
                </a:tc>
                <a:tc>
                  <a:txBody>
                    <a:bodyPr/>
                    <a:lstStyle/>
                    <a:p>
                      <a:pPr algn="ctr"/>
                      <a:r>
                        <a:rPr lang="en-US" dirty="0"/>
                        <a:t>8</a:t>
                      </a:r>
                    </a:p>
                  </a:txBody>
                  <a:tcPr marL="74295" marR="74295" anchor="ctr"/>
                </a:tc>
                <a:tc>
                  <a:txBody>
                    <a:bodyPr/>
                    <a:lstStyle/>
                    <a:p>
                      <a:pPr algn="ctr"/>
                      <a:r>
                        <a:rPr lang="en-US" dirty="0"/>
                        <a:t>6</a:t>
                      </a:r>
                    </a:p>
                  </a:txBody>
                  <a:tcPr marL="74295" marR="74295" anchor="ctr"/>
                </a:tc>
                <a:tc>
                  <a:txBody>
                    <a:bodyPr/>
                    <a:lstStyle/>
                    <a:p>
                      <a:pPr algn="ctr"/>
                      <a:r>
                        <a:rPr lang="en-US" dirty="0"/>
                        <a:t>4</a:t>
                      </a:r>
                    </a:p>
                  </a:txBody>
                  <a:tcPr marL="74295" marR="74295" anchor="ctr"/>
                </a:tc>
                <a:tc>
                  <a:txBody>
                    <a:bodyPr/>
                    <a:lstStyle/>
                    <a:p>
                      <a:pPr algn="ctr"/>
                      <a:r>
                        <a:rPr lang="en-US" dirty="0"/>
                        <a:t>2</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7"/>
                  </a:ext>
                </a:extLst>
              </a:tr>
              <a:tr h="531056">
                <a:tc>
                  <a:txBody>
                    <a:bodyPr/>
                    <a:lstStyle/>
                    <a:p>
                      <a:pPr algn="ctr"/>
                      <a:r>
                        <a:rPr lang="en-US" dirty="0">
                          <a:solidFill>
                            <a:schemeClr val="accent2">
                              <a:lumMod val="75000"/>
                            </a:schemeClr>
                          </a:solidFill>
                        </a:rPr>
                        <a:t>8</a:t>
                      </a:r>
                    </a:p>
                  </a:txBody>
                  <a:tcPr marL="74295" marR="74295" anchor="ctr"/>
                </a:tc>
                <a:tc>
                  <a:txBody>
                    <a:bodyPr/>
                    <a:lstStyle/>
                    <a:p>
                      <a:pPr algn="ctr"/>
                      <a:r>
                        <a:rPr lang="en-US" dirty="0"/>
                        <a:t>8</a:t>
                      </a:r>
                    </a:p>
                  </a:txBody>
                  <a:tcPr marL="74295" marR="74295" anchor="ctr"/>
                </a:tc>
                <a:tc>
                  <a:txBody>
                    <a:bodyPr/>
                    <a:lstStyle/>
                    <a:p>
                      <a:pPr algn="ctr"/>
                      <a:r>
                        <a:rPr lang="en-US" dirty="0"/>
                        <a:t>7</a:t>
                      </a:r>
                    </a:p>
                  </a:txBody>
                  <a:tcPr marL="74295" marR="74295" anchor="ctr"/>
                </a:tc>
                <a:tc>
                  <a:txBody>
                    <a:bodyPr/>
                    <a:lstStyle/>
                    <a:p>
                      <a:pPr algn="ctr"/>
                      <a:r>
                        <a:rPr lang="en-US" dirty="0"/>
                        <a:t>6</a:t>
                      </a:r>
                    </a:p>
                  </a:txBody>
                  <a:tcPr marL="74295" marR="74295" anchor="ctr"/>
                </a:tc>
                <a:tc>
                  <a:txBody>
                    <a:bodyPr/>
                    <a:lstStyle/>
                    <a:p>
                      <a:pPr algn="ctr"/>
                      <a:r>
                        <a:rPr lang="en-US" dirty="0"/>
                        <a:t>5</a:t>
                      </a:r>
                    </a:p>
                  </a:txBody>
                  <a:tcPr marL="74295" marR="74295" anchor="ctr"/>
                </a:tc>
                <a:tc>
                  <a:txBody>
                    <a:bodyPr/>
                    <a:lstStyle/>
                    <a:p>
                      <a:pPr algn="ctr"/>
                      <a:r>
                        <a:rPr lang="en-US" dirty="0"/>
                        <a:t>4</a:t>
                      </a:r>
                    </a:p>
                  </a:txBody>
                  <a:tcPr marL="74295" marR="74295" anchor="ctr"/>
                </a:tc>
                <a:tc>
                  <a:txBody>
                    <a:bodyPr/>
                    <a:lstStyle/>
                    <a:p>
                      <a:pPr algn="ctr"/>
                      <a:r>
                        <a:rPr lang="en-US" dirty="0"/>
                        <a:t>3</a:t>
                      </a:r>
                    </a:p>
                  </a:txBody>
                  <a:tcPr marL="74295" marR="74295" anchor="ctr"/>
                </a:tc>
                <a:tc>
                  <a:txBody>
                    <a:bodyPr/>
                    <a:lstStyle/>
                    <a:p>
                      <a:pPr algn="ctr"/>
                      <a:r>
                        <a:rPr lang="en-US" dirty="0"/>
                        <a:t>2</a:t>
                      </a:r>
                    </a:p>
                  </a:txBody>
                  <a:tcPr marL="74295" marR="74295" anchor="ctr"/>
                </a:tc>
                <a:tc>
                  <a:txBody>
                    <a:bodyPr/>
                    <a:lstStyle/>
                    <a:p>
                      <a:pPr algn="ctr"/>
                      <a:r>
                        <a:rPr lang="en-US" dirty="0"/>
                        <a:t>1</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8"/>
                  </a:ext>
                </a:extLst>
              </a:tr>
              <a:tr h="531056">
                <a:tc>
                  <a:txBody>
                    <a:bodyPr/>
                    <a:lstStyle/>
                    <a:p>
                      <a:pPr algn="ctr"/>
                      <a:r>
                        <a:rPr lang="en-US" dirty="0">
                          <a:solidFill>
                            <a:schemeClr val="accent2">
                              <a:lumMod val="75000"/>
                            </a:schemeClr>
                          </a:solidFill>
                        </a:rPr>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9"/>
                  </a:ext>
                </a:extLst>
              </a:tr>
            </a:tbl>
          </a:graphicData>
        </a:graphic>
      </p:graphicFrame>
      <p:sp>
        <p:nvSpPr>
          <p:cNvPr id="6" name="TextBox 5"/>
          <p:cNvSpPr txBox="1"/>
          <p:nvPr/>
        </p:nvSpPr>
        <p:spPr>
          <a:xfrm>
            <a:off x="314325" y="1186168"/>
            <a:ext cx="2619375" cy="3785652"/>
          </a:xfrm>
          <a:prstGeom prst="rect">
            <a:avLst/>
          </a:prstGeom>
          <a:noFill/>
        </p:spPr>
        <p:txBody>
          <a:bodyPr wrap="square" rtlCol="0">
            <a:spAutoFit/>
          </a:bodyPr>
          <a:lstStyle/>
          <a:p>
            <a:r>
              <a:rPr lang="ro-RO" sz="2400" i="1" noProof="1"/>
              <a:t>Puteți completa numerele lipsă din acest pătrat vedic prin înmulțirea numerelor din fiecare coloană și din prima linie, apoi însumând toate rezultatele de două cifre?</a:t>
            </a:r>
          </a:p>
        </p:txBody>
      </p:sp>
      <p:graphicFrame>
        <p:nvGraphicFramePr>
          <p:cNvPr id="7" name="Table 6"/>
          <p:cNvGraphicFramePr>
            <a:graphicFrameLocks noGrp="1"/>
          </p:cNvGraphicFramePr>
          <p:nvPr>
            <p:extLst>
              <p:ext uri="{D42A27DB-BD31-4B8C-83A1-F6EECF244321}">
                <p14:modId xmlns:p14="http://schemas.microsoft.com/office/powerpoint/2010/main" val="2940996556"/>
              </p:ext>
            </p:extLst>
          </p:nvPr>
        </p:nvGraphicFramePr>
        <p:xfrm>
          <a:off x="3224213" y="1148857"/>
          <a:ext cx="6367463" cy="5310560"/>
        </p:xfrm>
        <a:graphic>
          <a:graphicData uri="http://schemas.openxmlformats.org/drawingml/2006/table">
            <a:tbl>
              <a:tblPr firstRow="1" bandRow="1">
                <a:tableStyleId>{5940675A-B579-460E-94D1-54222C63F5DA}</a:tableStyleId>
              </a:tblPr>
              <a:tblGrid>
                <a:gridCol w="612134">
                  <a:extLst>
                    <a:ext uri="{9D8B030D-6E8A-4147-A177-3AD203B41FA5}">
                      <a16:colId xmlns:a16="http://schemas.microsoft.com/office/drawing/2014/main" val="20000"/>
                    </a:ext>
                  </a:extLst>
                </a:gridCol>
                <a:gridCol w="618446">
                  <a:extLst>
                    <a:ext uri="{9D8B030D-6E8A-4147-A177-3AD203B41FA5}">
                      <a16:colId xmlns:a16="http://schemas.microsoft.com/office/drawing/2014/main" val="20001"/>
                    </a:ext>
                  </a:extLst>
                </a:gridCol>
                <a:gridCol w="694173">
                  <a:extLst>
                    <a:ext uri="{9D8B030D-6E8A-4147-A177-3AD203B41FA5}">
                      <a16:colId xmlns:a16="http://schemas.microsoft.com/office/drawing/2014/main" val="20002"/>
                    </a:ext>
                  </a:extLst>
                </a:gridCol>
                <a:gridCol w="668931">
                  <a:extLst>
                    <a:ext uri="{9D8B030D-6E8A-4147-A177-3AD203B41FA5}">
                      <a16:colId xmlns:a16="http://schemas.microsoft.com/office/drawing/2014/main" val="20003"/>
                    </a:ext>
                  </a:extLst>
                </a:gridCol>
                <a:gridCol w="593203">
                  <a:extLst>
                    <a:ext uri="{9D8B030D-6E8A-4147-A177-3AD203B41FA5}">
                      <a16:colId xmlns:a16="http://schemas.microsoft.com/office/drawing/2014/main" val="20004"/>
                    </a:ext>
                  </a:extLst>
                </a:gridCol>
                <a:gridCol w="580581">
                  <a:extLst>
                    <a:ext uri="{9D8B030D-6E8A-4147-A177-3AD203B41FA5}">
                      <a16:colId xmlns:a16="http://schemas.microsoft.com/office/drawing/2014/main" val="20005"/>
                    </a:ext>
                  </a:extLst>
                </a:gridCol>
                <a:gridCol w="618446">
                  <a:extLst>
                    <a:ext uri="{9D8B030D-6E8A-4147-A177-3AD203B41FA5}">
                      <a16:colId xmlns:a16="http://schemas.microsoft.com/office/drawing/2014/main" val="20006"/>
                    </a:ext>
                  </a:extLst>
                </a:gridCol>
                <a:gridCol w="656309">
                  <a:extLst>
                    <a:ext uri="{9D8B030D-6E8A-4147-A177-3AD203B41FA5}">
                      <a16:colId xmlns:a16="http://schemas.microsoft.com/office/drawing/2014/main" val="20007"/>
                    </a:ext>
                  </a:extLst>
                </a:gridCol>
                <a:gridCol w="694173">
                  <a:extLst>
                    <a:ext uri="{9D8B030D-6E8A-4147-A177-3AD203B41FA5}">
                      <a16:colId xmlns:a16="http://schemas.microsoft.com/office/drawing/2014/main" val="20008"/>
                    </a:ext>
                  </a:extLst>
                </a:gridCol>
                <a:gridCol w="631067">
                  <a:extLst>
                    <a:ext uri="{9D8B030D-6E8A-4147-A177-3AD203B41FA5}">
                      <a16:colId xmlns:a16="http://schemas.microsoft.com/office/drawing/2014/main" val="20009"/>
                    </a:ext>
                  </a:extLst>
                </a:gridCol>
              </a:tblGrid>
              <a:tr h="531056">
                <a:tc>
                  <a:txBody>
                    <a:bodyPr/>
                    <a:lstStyle/>
                    <a:p>
                      <a:pPr algn="ctr"/>
                      <a:r>
                        <a:rPr lang="en-US" dirty="0">
                          <a:solidFill>
                            <a:schemeClr val="accent2">
                              <a:lumMod val="75000"/>
                            </a:schemeClr>
                          </a:solidFill>
                        </a:rPr>
                        <a:t>0</a:t>
                      </a:r>
                    </a:p>
                  </a:txBody>
                  <a:tcPr marL="74295" marR="74295" anchor="ctr"/>
                </a:tc>
                <a:tc>
                  <a:txBody>
                    <a:bodyPr/>
                    <a:lstStyle/>
                    <a:p>
                      <a:pPr algn="ctr"/>
                      <a:r>
                        <a:rPr lang="en-US" dirty="0">
                          <a:solidFill>
                            <a:schemeClr val="accent2">
                              <a:lumMod val="75000"/>
                            </a:schemeClr>
                          </a:solidFill>
                        </a:rPr>
                        <a:t>1</a:t>
                      </a:r>
                    </a:p>
                  </a:txBody>
                  <a:tcPr marL="74295" marR="74295" anchor="ctr"/>
                </a:tc>
                <a:tc>
                  <a:txBody>
                    <a:bodyPr/>
                    <a:lstStyle/>
                    <a:p>
                      <a:pPr algn="ctr"/>
                      <a:r>
                        <a:rPr lang="en-US" dirty="0">
                          <a:solidFill>
                            <a:schemeClr val="accent2">
                              <a:lumMod val="75000"/>
                            </a:schemeClr>
                          </a:solidFill>
                        </a:rPr>
                        <a:t>2</a:t>
                      </a:r>
                    </a:p>
                  </a:txBody>
                  <a:tcPr marL="74295" marR="74295" anchor="ctr"/>
                </a:tc>
                <a:tc>
                  <a:txBody>
                    <a:bodyPr/>
                    <a:lstStyle/>
                    <a:p>
                      <a:pPr algn="ctr"/>
                      <a:r>
                        <a:rPr lang="en-US" dirty="0">
                          <a:solidFill>
                            <a:schemeClr val="accent2">
                              <a:lumMod val="75000"/>
                            </a:schemeClr>
                          </a:solidFill>
                        </a:rPr>
                        <a:t>3</a:t>
                      </a:r>
                    </a:p>
                  </a:txBody>
                  <a:tcPr marL="74295" marR="74295" anchor="ctr"/>
                </a:tc>
                <a:tc>
                  <a:txBody>
                    <a:bodyPr/>
                    <a:lstStyle/>
                    <a:p>
                      <a:pPr algn="ctr"/>
                      <a:r>
                        <a:rPr lang="en-US" dirty="0">
                          <a:solidFill>
                            <a:schemeClr val="accent2">
                              <a:lumMod val="75000"/>
                            </a:schemeClr>
                          </a:solidFill>
                        </a:rPr>
                        <a:t>4</a:t>
                      </a:r>
                    </a:p>
                  </a:txBody>
                  <a:tcPr marL="74295" marR="74295" anchor="ctr"/>
                </a:tc>
                <a:tc>
                  <a:txBody>
                    <a:bodyPr/>
                    <a:lstStyle/>
                    <a:p>
                      <a:pPr algn="ctr"/>
                      <a:r>
                        <a:rPr lang="en-US" dirty="0">
                          <a:solidFill>
                            <a:schemeClr val="accent2">
                              <a:lumMod val="75000"/>
                            </a:schemeClr>
                          </a:solidFill>
                        </a:rPr>
                        <a:t>5</a:t>
                      </a:r>
                    </a:p>
                  </a:txBody>
                  <a:tcPr marL="74295" marR="74295" anchor="ctr">
                    <a:solidFill>
                      <a:schemeClr val="bg1"/>
                    </a:solidFill>
                  </a:tcPr>
                </a:tc>
                <a:tc>
                  <a:txBody>
                    <a:bodyPr/>
                    <a:lstStyle/>
                    <a:p>
                      <a:pPr algn="ctr"/>
                      <a:r>
                        <a:rPr lang="en-US" dirty="0">
                          <a:solidFill>
                            <a:schemeClr val="accent2">
                              <a:lumMod val="75000"/>
                            </a:schemeClr>
                          </a:solidFill>
                        </a:rPr>
                        <a:t>6</a:t>
                      </a:r>
                    </a:p>
                  </a:txBody>
                  <a:tcPr marL="74295" marR="74295" anchor="ctr">
                    <a:solidFill>
                      <a:schemeClr val="bg1"/>
                    </a:solidFill>
                  </a:tcPr>
                </a:tc>
                <a:tc>
                  <a:txBody>
                    <a:bodyPr/>
                    <a:lstStyle/>
                    <a:p>
                      <a:pPr algn="ctr"/>
                      <a:r>
                        <a:rPr lang="en-US" dirty="0">
                          <a:solidFill>
                            <a:schemeClr val="accent2">
                              <a:lumMod val="75000"/>
                            </a:schemeClr>
                          </a:solidFill>
                        </a:rPr>
                        <a:t>7</a:t>
                      </a:r>
                    </a:p>
                  </a:txBody>
                  <a:tcPr marL="74295" marR="74295" anchor="ctr">
                    <a:solidFill>
                      <a:schemeClr val="bg1"/>
                    </a:solidFill>
                  </a:tcPr>
                </a:tc>
                <a:tc>
                  <a:txBody>
                    <a:bodyPr/>
                    <a:lstStyle/>
                    <a:p>
                      <a:pPr algn="ctr"/>
                      <a:r>
                        <a:rPr lang="en-US" dirty="0">
                          <a:solidFill>
                            <a:schemeClr val="accent2">
                              <a:lumMod val="75000"/>
                            </a:schemeClr>
                          </a:solidFill>
                        </a:rPr>
                        <a:t>8</a:t>
                      </a:r>
                    </a:p>
                  </a:txBody>
                  <a:tcPr marL="74295" marR="74295" anchor="ctr">
                    <a:solidFill>
                      <a:schemeClr val="bg1"/>
                    </a:solidFill>
                  </a:tcPr>
                </a:tc>
                <a:tc>
                  <a:txBody>
                    <a:bodyPr/>
                    <a:lstStyle/>
                    <a:p>
                      <a:pPr algn="ctr"/>
                      <a:r>
                        <a:rPr lang="en-US" dirty="0">
                          <a:solidFill>
                            <a:schemeClr val="accent2">
                              <a:lumMod val="75000"/>
                            </a:schemeClr>
                          </a:solidFill>
                        </a:rPr>
                        <a:t>9</a:t>
                      </a:r>
                    </a:p>
                  </a:txBody>
                  <a:tcPr marL="74295" marR="74295" anchor="ctr">
                    <a:solidFill>
                      <a:schemeClr val="bg1"/>
                    </a:solidFill>
                  </a:tcPr>
                </a:tc>
                <a:extLst>
                  <a:ext uri="{0D108BD9-81ED-4DB2-BD59-A6C34878D82A}">
                    <a16:rowId xmlns:a16="http://schemas.microsoft.com/office/drawing/2014/main" val="10000"/>
                  </a:ext>
                </a:extLst>
              </a:tr>
              <a:tr h="531056">
                <a:tc>
                  <a:txBody>
                    <a:bodyPr/>
                    <a:lstStyle/>
                    <a:p>
                      <a:pPr algn="ctr"/>
                      <a:r>
                        <a:rPr lang="en-US" dirty="0">
                          <a:solidFill>
                            <a:schemeClr val="accent2">
                              <a:lumMod val="75000"/>
                            </a:schemeClr>
                          </a:solidFill>
                        </a:rPr>
                        <a:t>1</a:t>
                      </a:r>
                    </a:p>
                  </a:txBody>
                  <a:tcPr marL="74295" marR="74295" anchor="ctr"/>
                </a:tc>
                <a:tc>
                  <a:txBody>
                    <a:bodyPr/>
                    <a:lstStyle/>
                    <a:p>
                      <a:pPr algn="ctr"/>
                      <a:r>
                        <a:rPr lang="en-US" dirty="0"/>
                        <a:t>1</a:t>
                      </a:r>
                    </a:p>
                  </a:txBody>
                  <a:tcPr marL="74295" marR="74295" anchor="ctr"/>
                </a:tc>
                <a:tc>
                  <a:txBody>
                    <a:bodyPr/>
                    <a:lstStyle/>
                    <a:p>
                      <a:pPr algn="ctr"/>
                      <a:r>
                        <a:rPr lang="en-US" dirty="0"/>
                        <a:t>2</a:t>
                      </a:r>
                    </a:p>
                  </a:txBody>
                  <a:tcPr marL="74295" marR="74295" anchor="ctr"/>
                </a:tc>
                <a:tc>
                  <a:txBody>
                    <a:bodyPr/>
                    <a:lstStyle/>
                    <a:p>
                      <a:pPr algn="ctr"/>
                      <a:r>
                        <a:rPr lang="en-US" dirty="0"/>
                        <a:t>3</a:t>
                      </a:r>
                    </a:p>
                  </a:txBody>
                  <a:tcPr marL="74295" marR="74295" anchor="ctr"/>
                </a:tc>
                <a:tc>
                  <a:txBody>
                    <a:bodyPr/>
                    <a:lstStyle/>
                    <a:p>
                      <a:pPr algn="ctr"/>
                      <a:r>
                        <a:rPr lang="en-US" dirty="0"/>
                        <a:t>4</a:t>
                      </a:r>
                    </a:p>
                  </a:txBody>
                  <a:tcPr marL="74295" marR="74295" anchor="ct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1"/>
                  </a:ext>
                </a:extLst>
              </a:tr>
              <a:tr h="531056">
                <a:tc>
                  <a:txBody>
                    <a:bodyPr/>
                    <a:lstStyle/>
                    <a:p>
                      <a:pPr algn="ctr"/>
                      <a:r>
                        <a:rPr lang="en-US" dirty="0">
                          <a:solidFill>
                            <a:schemeClr val="accent2">
                              <a:lumMod val="75000"/>
                            </a:schemeClr>
                          </a:solidFill>
                        </a:rPr>
                        <a:t>2</a:t>
                      </a:r>
                    </a:p>
                  </a:txBody>
                  <a:tcPr marL="74295" marR="74295" anchor="ctr"/>
                </a:tc>
                <a:tc>
                  <a:txBody>
                    <a:bodyPr/>
                    <a:lstStyle/>
                    <a:p>
                      <a:pPr algn="ctr"/>
                      <a:r>
                        <a:rPr lang="en-US" dirty="0"/>
                        <a:t>2</a:t>
                      </a:r>
                    </a:p>
                  </a:txBody>
                  <a:tcPr marL="74295" marR="74295" anchor="ctr"/>
                </a:tc>
                <a:tc>
                  <a:txBody>
                    <a:bodyPr/>
                    <a:lstStyle/>
                    <a:p>
                      <a:pPr algn="ctr"/>
                      <a:r>
                        <a:rPr lang="en-US" dirty="0"/>
                        <a:t>4</a:t>
                      </a:r>
                    </a:p>
                  </a:txBody>
                  <a:tcPr marL="74295" marR="74295" anchor="ctr"/>
                </a:tc>
                <a:tc>
                  <a:txBody>
                    <a:bodyPr/>
                    <a:lstStyle/>
                    <a:p>
                      <a:pPr algn="ctr"/>
                      <a:r>
                        <a:rPr lang="en-US" dirty="0"/>
                        <a:t>6</a:t>
                      </a:r>
                    </a:p>
                  </a:txBody>
                  <a:tcPr marL="74295" marR="74295" anchor="ctr"/>
                </a:tc>
                <a:tc>
                  <a:txBody>
                    <a:bodyPr/>
                    <a:lstStyle/>
                    <a:p>
                      <a:pPr algn="ctr"/>
                      <a:r>
                        <a:rPr lang="en-US" dirty="0"/>
                        <a:t>8</a:t>
                      </a:r>
                    </a:p>
                  </a:txBody>
                  <a:tcPr marL="74295" marR="74295" anchor="ct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2"/>
                  </a:ext>
                </a:extLst>
              </a:tr>
              <a:tr h="531056">
                <a:tc>
                  <a:txBody>
                    <a:bodyPr/>
                    <a:lstStyle/>
                    <a:p>
                      <a:pPr algn="ctr"/>
                      <a:r>
                        <a:rPr lang="en-US" dirty="0">
                          <a:solidFill>
                            <a:schemeClr val="accent2">
                              <a:lumMod val="75000"/>
                            </a:schemeClr>
                          </a:solidFill>
                        </a:rPr>
                        <a:t>3</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tc>
                  <a:txBody>
                    <a:bodyPr/>
                    <a:lstStyle/>
                    <a:p>
                      <a:pPr algn="ctr"/>
                      <a:r>
                        <a:rPr lang="en-US" dirty="0"/>
                        <a:t>3</a:t>
                      </a:r>
                    </a:p>
                  </a:txBody>
                  <a:tcPr marL="74295" marR="74295" anchor="ctr">
                    <a:solidFill>
                      <a:schemeClr val="bg1">
                        <a:lumMod val="95000"/>
                      </a:schemeClr>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3"/>
                  </a:ext>
                </a:extLst>
              </a:tr>
              <a:tr h="531056">
                <a:tc>
                  <a:txBody>
                    <a:bodyPr/>
                    <a:lstStyle/>
                    <a:p>
                      <a:pPr algn="ctr"/>
                      <a:r>
                        <a:rPr lang="en-US" dirty="0">
                          <a:solidFill>
                            <a:schemeClr val="accent2">
                              <a:lumMod val="75000"/>
                            </a:schemeClr>
                          </a:solidFill>
                        </a:rPr>
                        <a:t>4</a:t>
                      </a:r>
                    </a:p>
                  </a:txBody>
                  <a:tcPr marL="74295" marR="74295" anchor="ctr"/>
                </a:tc>
                <a:tc>
                  <a:txBody>
                    <a:bodyPr/>
                    <a:lstStyle/>
                    <a:p>
                      <a:pPr algn="ctr"/>
                      <a:r>
                        <a:rPr lang="en-US" dirty="0"/>
                        <a:t>4</a:t>
                      </a:r>
                    </a:p>
                  </a:txBody>
                  <a:tcPr marL="74295" marR="74295" anchor="ctr"/>
                </a:tc>
                <a:tc>
                  <a:txBody>
                    <a:bodyPr/>
                    <a:lstStyle/>
                    <a:p>
                      <a:pPr algn="ctr"/>
                      <a:r>
                        <a:rPr lang="en-US" dirty="0"/>
                        <a:t>8</a:t>
                      </a:r>
                    </a:p>
                  </a:txBody>
                  <a:tcPr marL="74295" marR="74295" anchor="ctr"/>
                </a:tc>
                <a:tc>
                  <a:txBody>
                    <a:bodyPr/>
                    <a:lstStyle/>
                    <a:p>
                      <a:pPr algn="ctr"/>
                      <a:r>
                        <a:rPr lang="en-US" dirty="0"/>
                        <a:t>3</a:t>
                      </a:r>
                    </a:p>
                  </a:txBody>
                  <a:tcPr marL="74295" marR="74295" anchor="ctr">
                    <a:solidFill>
                      <a:schemeClr val="bg1">
                        <a:lumMod val="95000"/>
                      </a:schemeClr>
                    </a:solidFill>
                  </a:tcPr>
                </a:tc>
                <a:tc>
                  <a:txBody>
                    <a:bodyPr/>
                    <a:lstStyle/>
                    <a:p>
                      <a:pPr algn="ctr"/>
                      <a:r>
                        <a:rPr lang="en-US" dirty="0"/>
                        <a:t>7</a:t>
                      </a:r>
                    </a:p>
                  </a:txBody>
                  <a:tcPr marL="74295" marR="74295" anchor="ctr">
                    <a:solidFill>
                      <a:schemeClr val="bg1">
                        <a:lumMod val="95000"/>
                      </a:schemeClr>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4"/>
                  </a:ext>
                </a:extLst>
              </a:tr>
              <a:tr h="531056">
                <a:tc>
                  <a:txBody>
                    <a:bodyPr/>
                    <a:lstStyle/>
                    <a:p>
                      <a:pPr algn="ctr"/>
                      <a:r>
                        <a:rPr lang="en-US" dirty="0">
                          <a:solidFill>
                            <a:schemeClr val="accent2">
                              <a:lumMod val="75000"/>
                            </a:schemeClr>
                          </a:solidFill>
                        </a:rPr>
                        <a:t>5</a:t>
                      </a:r>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5"/>
                  </a:ext>
                </a:extLst>
              </a:tr>
              <a:tr h="531056">
                <a:tc>
                  <a:txBody>
                    <a:bodyPr/>
                    <a:lstStyle/>
                    <a:p>
                      <a:pPr algn="ctr"/>
                      <a:r>
                        <a:rPr lang="en-US" dirty="0">
                          <a:solidFill>
                            <a:schemeClr val="accent2">
                              <a:lumMod val="75000"/>
                            </a:schemeClr>
                          </a:solidFill>
                        </a:rPr>
                        <a:t>6</a:t>
                      </a:r>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6"/>
                  </a:ext>
                </a:extLst>
              </a:tr>
              <a:tr h="531056">
                <a:tc>
                  <a:txBody>
                    <a:bodyPr/>
                    <a:lstStyle/>
                    <a:p>
                      <a:pPr algn="ctr"/>
                      <a:r>
                        <a:rPr lang="en-US" dirty="0">
                          <a:solidFill>
                            <a:schemeClr val="accent2">
                              <a:lumMod val="75000"/>
                            </a:schemeClr>
                          </a:solidFill>
                        </a:rPr>
                        <a:t>7</a:t>
                      </a:r>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7"/>
                  </a:ext>
                </a:extLst>
              </a:tr>
              <a:tr h="531056">
                <a:tc>
                  <a:txBody>
                    <a:bodyPr/>
                    <a:lstStyle/>
                    <a:p>
                      <a:pPr algn="ctr"/>
                      <a:r>
                        <a:rPr lang="en-US" dirty="0">
                          <a:solidFill>
                            <a:schemeClr val="accent2">
                              <a:lumMod val="75000"/>
                            </a:schemeClr>
                          </a:solidFill>
                        </a:rPr>
                        <a:t>8</a:t>
                      </a:r>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8"/>
                  </a:ext>
                </a:extLst>
              </a:tr>
              <a:tr h="531056">
                <a:tc>
                  <a:txBody>
                    <a:bodyPr/>
                    <a:lstStyle/>
                    <a:p>
                      <a:pPr algn="ctr"/>
                      <a:r>
                        <a:rPr lang="en-US" dirty="0">
                          <a:solidFill>
                            <a:schemeClr val="accent2">
                              <a:lumMod val="75000"/>
                            </a:schemeClr>
                          </a:solidFill>
                        </a:rPr>
                        <a:t>9</a:t>
                      </a:r>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tc>
                  <a:txBody>
                    <a:bodyPr/>
                    <a:lstStyle/>
                    <a:p>
                      <a:pPr algn="ctr"/>
                      <a:endParaRPr lang="en-US" dirty="0"/>
                    </a:p>
                  </a:txBody>
                  <a:tcPr marL="74295" marR="74295" anchor="ctr">
                    <a:solidFill>
                      <a:schemeClr val="bg1"/>
                    </a:solidFill>
                  </a:tcPr>
                </a:tc>
                <a:extLst>
                  <a:ext uri="{0D108BD9-81ED-4DB2-BD59-A6C34878D82A}">
                    <a16:rowId xmlns:a16="http://schemas.microsoft.com/office/drawing/2014/main" val="10009"/>
                  </a:ext>
                </a:extLst>
              </a:tr>
            </a:tbl>
          </a:graphicData>
        </a:graphic>
      </p:graphicFrame>
      <p:sp>
        <p:nvSpPr>
          <p:cNvPr id="5" name="Slide Number Placeholder 4">
            <a:extLst>
              <a:ext uri="{FF2B5EF4-FFF2-40B4-BE49-F238E27FC236}">
                <a16:creationId xmlns:a16="http://schemas.microsoft.com/office/drawing/2014/main" id="{9553D45F-18AE-4659-AED5-266258B933A4}"/>
              </a:ext>
            </a:extLst>
          </p:cNvPr>
          <p:cNvSpPr>
            <a:spLocks noGrp="1"/>
          </p:cNvSpPr>
          <p:nvPr>
            <p:ph type="sldNum" sz="quarter" idx="12"/>
          </p:nvPr>
        </p:nvSpPr>
        <p:spPr/>
        <p:txBody>
          <a:bodyPr/>
          <a:lstStyle/>
          <a:p>
            <a:fld id="{77DC6420-9A8E-694A-8D06-3321B40299E5}" type="slidenum">
              <a:rPr lang="en-US" smtClean="0"/>
              <a:pPr/>
              <a:t>27</a:t>
            </a:fld>
            <a:endParaRPr lang="en-US"/>
          </a:p>
        </p:txBody>
      </p:sp>
    </p:spTree>
    <p:extLst>
      <p:ext uri="{BB962C8B-B14F-4D97-AF65-F5344CB8AC3E}">
        <p14:creationId xmlns:p14="http://schemas.microsoft.com/office/powerpoint/2010/main" val="7988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1" y="820617"/>
            <a:ext cx="2565124" cy="5468330"/>
          </a:xfrm>
        </p:spPr>
        <p:txBody>
          <a:bodyPr anchor="t">
            <a:normAutofit fontScale="90000"/>
          </a:bodyPr>
          <a:lstStyle/>
          <a:p>
            <a:r>
              <a:rPr lang="ro-RO" sz="3200" dirty="0"/>
              <a:t>Realizarea de modele utilizând Pătratul vedic</a:t>
            </a:r>
            <a:r>
              <a:rPr lang="en-US" sz="3200" dirty="0"/>
              <a:t> </a:t>
            </a:r>
            <a:br>
              <a:rPr lang="en-US" sz="3200" dirty="0"/>
            </a:br>
            <a:br>
              <a:rPr lang="en-US" sz="3100" dirty="0"/>
            </a:br>
            <a:r>
              <a:rPr lang="ro-RO" sz="3100" i="1" dirty="0"/>
              <a:t>Uniți toate cifrele 1, utilizând linii drepte</a:t>
            </a:r>
            <a:r>
              <a:rPr lang="en-US" sz="3100" i="1" dirty="0"/>
              <a:t>. </a:t>
            </a:r>
            <a:r>
              <a:rPr lang="ro-RO" sz="3100" i="1" dirty="0"/>
              <a:t>Încercați cu celelalte cifre, utilizând culori diferite</a:t>
            </a:r>
            <a:r>
              <a:rPr lang="en-US" sz="3100" i="1" dirty="0"/>
              <a:t>. </a:t>
            </a:r>
            <a:r>
              <a:rPr lang="ro-RO" sz="3100" i="1" dirty="0"/>
              <a:t>Ce modele se obțin</a:t>
            </a:r>
            <a:r>
              <a:rPr lang="en-US" sz="3100" i="1" dirty="0"/>
              <a:t>?</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5114351"/>
              </p:ext>
            </p:extLst>
          </p:nvPr>
        </p:nvGraphicFramePr>
        <p:xfrm>
          <a:off x="2938463" y="899502"/>
          <a:ext cx="6367463" cy="5310560"/>
        </p:xfrm>
        <a:graphic>
          <a:graphicData uri="http://schemas.openxmlformats.org/drawingml/2006/table">
            <a:tbl>
              <a:tblPr firstRow="1" bandRow="1">
                <a:tableStyleId>{5940675A-B579-460E-94D1-54222C63F5DA}</a:tableStyleId>
              </a:tblPr>
              <a:tblGrid>
                <a:gridCol w="612134">
                  <a:extLst>
                    <a:ext uri="{9D8B030D-6E8A-4147-A177-3AD203B41FA5}">
                      <a16:colId xmlns:a16="http://schemas.microsoft.com/office/drawing/2014/main" val="20000"/>
                    </a:ext>
                  </a:extLst>
                </a:gridCol>
                <a:gridCol w="618446">
                  <a:extLst>
                    <a:ext uri="{9D8B030D-6E8A-4147-A177-3AD203B41FA5}">
                      <a16:colId xmlns:a16="http://schemas.microsoft.com/office/drawing/2014/main" val="20001"/>
                    </a:ext>
                  </a:extLst>
                </a:gridCol>
                <a:gridCol w="694173">
                  <a:extLst>
                    <a:ext uri="{9D8B030D-6E8A-4147-A177-3AD203B41FA5}">
                      <a16:colId xmlns:a16="http://schemas.microsoft.com/office/drawing/2014/main" val="20002"/>
                    </a:ext>
                  </a:extLst>
                </a:gridCol>
                <a:gridCol w="668931">
                  <a:extLst>
                    <a:ext uri="{9D8B030D-6E8A-4147-A177-3AD203B41FA5}">
                      <a16:colId xmlns:a16="http://schemas.microsoft.com/office/drawing/2014/main" val="20003"/>
                    </a:ext>
                  </a:extLst>
                </a:gridCol>
                <a:gridCol w="593203">
                  <a:extLst>
                    <a:ext uri="{9D8B030D-6E8A-4147-A177-3AD203B41FA5}">
                      <a16:colId xmlns:a16="http://schemas.microsoft.com/office/drawing/2014/main" val="20004"/>
                    </a:ext>
                  </a:extLst>
                </a:gridCol>
                <a:gridCol w="580581">
                  <a:extLst>
                    <a:ext uri="{9D8B030D-6E8A-4147-A177-3AD203B41FA5}">
                      <a16:colId xmlns:a16="http://schemas.microsoft.com/office/drawing/2014/main" val="20005"/>
                    </a:ext>
                  </a:extLst>
                </a:gridCol>
                <a:gridCol w="618446">
                  <a:extLst>
                    <a:ext uri="{9D8B030D-6E8A-4147-A177-3AD203B41FA5}">
                      <a16:colId xmlns:a16="http://schemas.microsoft.com/office/drawing/2014/main" val="20006"/>
                    </a:ext>
                  </a:extLst>
                </a:gridCol>
                <a:gridCol w="656309">
                  <a:extLst>
                    <a:ext uri="{9D8B030D-6E8A-4147-A177-3AD203B41FA5}">
                      <a16:colId xmlns:a16="http://schemas.microsoft.com/office/drawing/2014/main" val="20007"/>
                    </a:ext>
                  </a:extLst>
                </a:gridCol>
                <a:gridCol w="694173">
                  <a:extLst>
                    <a:ext uri="{9D8B030D-6E8A-4147-A177-3AD203B41FA5}">
                      <a16:colId xmlns:a16="http://schemas.microsoft.com/office/drawing/2014/main" val="20008"/>
                    </a:ext>
                  </a:extLst>
                </a:gridCol>
                <a:gridCol w="631067">
                  <a:extLst>
                    <a:ext uri="{9D8B030D-6E8A-4147-A177-3AD203B41FA5}">
                      <a16:colId xmlns:a16="http://schemas.microsoft.com/office/drawing/2014/main" val="20009"/>
                    </a:ext>
                  </a:extLst>
                </a:gridCol>
              </a:tblGrid>
              <a:tr h="531056">
                <a:tc>
                  <a:txBody>
                    <a:bodyPr/>
                    <a:lstStyle/>
                    <a:p>
                      <a:pPr algn="ctr"/>
                      <a:r>
                        <a:rPr lang="en-US" dirty="0">
                          <a:solidFill>
                            <a:schemeClr val="accent2">
                              <a:lumMod val="75000"/>
                            </a:schemeClr>
                          </a:solidFill>
                        </a:rPr>
                        <a:t>0</a:t>
                      </a:r>
                    </a:p>
                  </a:txBody>
                  <a:tcPr marL="74295" marR="74295" anchor="ctr"/>
                </a:tc>
                <a:tc>
                  <a:txBody>
                    <a:bodyPr/>
                    <a:lstStyle/>
                    <a:p>
                      <a:pPr algn="ctr"/>
                      <a:r>
                        <a:rPr lang="en-US" dirty="0">
                          <a:solidFill>
                            <a:schemeClr val="accent2">
                              <a:lumMod val="75000"/>
                            </a:schemeClr>
                          </a:solidFill>
                        </a:rPr>
                        <a:t>1</a:t>
                      </a:r>
                    </a:p>
                  </a:txBody>
                  <a:tcPr marL="74295" marR="74295" anchor="ctr"/>
                </a:tc>
                <a:tc>
                  <a:txBody>
                    <a:bodyPr/>
                    <a:lstStyle/>
                    <a:p>
                      <a:pPr algn="ctr"/>
                      <a:r>
                        <a:rPr lang="en-US" dirty="0">
                          <a:solidFill>
                            <a:schemeClr val="accent2">
                              <a:lumMod val="75000"/>
                            </a:schemeClr>
                          </a:solidFill>
                        </a:rPr>
                        <a:t>2</a:t>
                      </a:r>
                    </a:p>
                  </a:txBody>
                  <a:tcPr marL="74295" marR="74295" anchor="ctr"/>
                </a:tc>
                <a:tc>
                  <a:txBody>
                    <a:bodyPr/>
                    <a:lstStyle/>
                    <a:p>
                      <a:pPr algn="ctr"/>
                      <a:r>
                        <a:rPr lang="en-US" dirty="0">
                          <a:solidFill>
                            <a:schemeClr val="accent2">
                              <a:lumMod val="75000"/>
                            </a:schemeClr>
                          </a:solidFill>
                        </a:rPr>
                        <a:t>3</a:t>
                      </a:r>
                    </a:p>
                  </a:txBody>
                  <a:tcPr marL="74295" marR="74295" anchor="ctr"/>
                </a:tc>
                <a:tc>
                  <a:txBody>
                    <a:bodyPr/>
                    <a:lstStyle/>
                    <a:p>
                      <a:pPr algn="ctr"/>
                      <a:r>
                        <a:rPr lang="en-US" dirty="0">
                          <a:solidFill>
                            <a:schemeClr val="accent2">
                              <a:lumMod val="75000"/>
                            </a:schemeClr>
                          </a:solidFill>
                        </a:rPr>
                        <a:t>4</a:t>
                      </a:r>
                    </a:p>
                  </a:txBody>
                  <a:tcPr marL="74295" marR="74295" anchor="ctr"/>
                </a:tc>
                <a:tc>
                  <a:txBody>
                    <a:bodyPr/>
                    <a:lstStyle/>
                    <a:p>
                      <a:pPr algn="ctr"/>
                      <a:r>
                        <a:rPr lang="en-US" dirty="0">
                          <a:solidFill>
                            <a:schemeClr val="accent2">
                              <a:lumMod val="75000"/>
                            </a:schemeClr>
                          </a:solidFill>
                        </a:rPr>
                        <a:t>5</a:t>
                      </a:r>
                    </a:p>
                  </a:txBody>
                  <a:tcPr marL="74295" marR="74295" anchor="ctr"/>
                </a:tc>
                <a:tc>
                  <a:txBody>
                    <a:bodyPr/>
                    <a:lstStyle/>
                    <a:p>
                      <a:pPr algn="ctr"/>
                      <a:r>
                        <a:rPr lang="en-US" dirty="0">
                          <a:solidFill>
                            <a:schemeClr val="accent2">
                              <a:lumMod val="75000"/>
                            </a:schemeClr>
                          </a:solidFill>
                        </a:rPr>
                        <a:t>6</a:t>
                      </a:r>
                    </a:p>
                  </a:txBody>
                  <a:tcPr marL="74295" marR="74295" anchor="ctr"/>
                </a:tc>
                <a:tc>
                  <a:txBody>
                    <a:bodyPr/>
                    <a:lstStyle/>
                    <a:p>
                      <a:pPr algn="ctr"/>
                      <a:r>
                        <a:rPr lang="en-US" dirty="0">
                          <a:solidFill>
                            <a:schemeClr val="accent2">
                              <a:lumMod val="75000"/>
                            </a:schemeClr>
                          </a:solidFill>
                        </a:rPr>
                        <a:t>7</a:t>
                      </a:r>
                    </a:p>
                  </a:txBody>
                  <a:tcPr marL="74295" marR="74295" anchor="ctr"/>
                </a:tc>
                <a:tc>
                  <a:txBody>
                    <a:bodyPr/>
                    <a:lstStyle/>
                    <a:p>
                      <a:pPr algn="ctr"/>
                      <a:r>
                        <a:rPr lang="en-US" dirty="0">
                          <a:solidFill>
                            <a:schemeClr val="accent2">
                              <a:lumMod val="75000"/>
                            </a:schemeClr>
                          </a:solidFill>
                        </a:rPr>
                        <a:t>8</a:t>
                      </a:r>
                    </a:p>
                  </a:txBody>
                  <a:tcPr marL="74295" marR="74295" anchor="ctr"/>
                </a:tc>
                <a:tc>
                  <a:txBody>
                    <a:bodyPr/>
                    <a:lstStyle/>
                    <a:p>
                      <a:pPr algn="ctr"/>
                      <a:r>
                        <a:rPr lang="en-US" dirty="0">
                          <a:solidFill>
                            <a:schemeClr val="accent2">
                              <a:lumMod val="75000"/>
                            </a:schemeClr>
                          </a:solidFill>
                        </a:rPr>
                        <a:t>9</a:t>
                      </a:r>
                    </a:p>
                  </a:txBody>
                  <a:tcPr marL="74295" marR="74295" anchor="ctr"/>
                </a:tc>
                <a:extLst>
                  <a:ext uri="{0D108BD9-81ED-4DB2-BD59-A6C34878D82A}">
                    <a16:rowId xmlns:a16="http://schemas.microsoft.com/office/drawing/2014/main" val="10000"/>
                  </a:ext>
                </a:extLst>
              </a:tr>
              <a:tr h="531056">
                <a:tc>
                  <a:txBody>
                    <a:bodyPr/>
                    <a:lstStyle/>
                    <a:p>
                      <a:pPr algn="ctr"/>
                      <a:r>
                        <a:rPr lang="en-US" dirty="0">
                          <a:solidFill>
                            <a:schemeClr val="accent2">
                              <a:lumMod val="75000"/>
                            </a:schemeClr>
                          </a:solidFill>
                        </a:rPr>
                        <a:t>1</a:t>
                      </a:r>
                    </a:p>
                  </a:txBody>
                  <a:tcPr marL="74295" marR="74295" anchor="ctr"/>
                </a:tc>
                <a:tc>
                  <a:txBody>
                    <a:bodyPr/>
                    <a:lstStyle/>
                    <a:p>
                      <a:pPr algn="ctr"/>
                      <a:r>
                        <a:rPr lang="en-US" dirty="0"/>
                        <a:t>1</a:t>
                      </a:r>
                    </a:p>
                  </a:txBody>
                  <a:tcPr marL="74295" marR="74295" anchor="ctr"/>
                </a:tc>
                <a:tc>
                  <a:txBody>
                    <a:bodyPr/>
                    <a:lstStyle/>
                    <a:p>
                      <a:pPr algn="ctr"/>
                      <a:r>
                        <a:rPr lang="en-US" dirty="0"/>
                        <a:t>2</a:t>
                      </a:r>
                    </a:p>
                  </a:txBody>
                  <a:tcPr marL="74295" marR="74295" anchor="ctr"/>
                </a:tc>
                <a:tc>
                  <a:txBody>
                    <a:bodyPr/>
                    <a:lstStyle/>
                    <a:p>
                      <a:pPr algn="ctr"/>
                      <a:r>
                        <a:rPr lang="en-US" dirty="0"/>
                        <a:t>3</a:t>
                      </a:r>
                    </a:p>
                  </a:txBody>
                  <a:tcPr marL="74295" marR="74295" anchor="ctr"/>
                </a:tc>
                <a:tc>
                  <a:txBody>
                    <a:bodyPr/>
                    <a:lstStyle/>
                    <a:p>
                      <a:pPr algn="ctr"/>
                      <a:r>
                        <a:rPr lang="en-US" dirty="0"/>
                        <a:t>4</a:t>
                      </a:r>
                    </a:p>
                  </a:txBody>
                  <a:tcPr marL="74295" marR="74295" anchor="ctr"/>
                </a:tc>
                <a:tc>
                  <a:txBody>
                    <a:bodyPr/>
                    <a:lstStyle/>
                    <a:p>
                      <a:pPr algn="ctr"/>
                      <a:r>
                        <a:rPr lang="en-US" dirty="0"/>
                        <a:t>5</a:t>
                      </a:r>
                    </a:p>
                  </a:txBody>
                  <a:tcPr marL="74295" marR="74295" anchor="ctr"/>
                </a:tc>
                <a:tc>
                  <a:txBody>
                    <a:bodyPr/>
                    <a:lstStyle/>
                    <a:p>
                      <a:pPr algn="ctr"/>
                      <a:r>
                        <a:rPr lang="en-US" dirty="0"/>
                        <a:t>6</a:t>
                      </a:r>
                    </a:p>
                  </a:txBody>
                  <a:tcPr marL="74295" marR="74295" anchor="ctr"/>
                </a:tc>
                <a:tc>
                  <a:txBody>
                    <a:bodyPr/>
                    <a:lstStyle/>
                    <a:p>
                      <a:pPr algn="ctr"/>
                      <a:r>
                        <a:rPr lang="en-US" dirty="0"/>
                        <a:t>7</a:t>
                      </a:r>
                    </a:p>
                  </a:txBody>
                  <a:tcPr marL="74295" marR="74295" anchor="ctr"/>
                </a:tc>
                <a:tc>
                  <a:txBody>
                    <a:bodyPr/>
                    <a:lstStyle/>
                    <a:p>
                      <a:pPr algn="ctr"/>
                      <a:r>
                        <a:rPr lang="en-US" dirty="0"/>
                        <a:t>8</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1"/>
                  </a:ext>
                </a:extLst>
              </a:tr>
              <a:tr h="531056">
                <a:tc>
                  <a:txBody>
                    <a:bodyPr/>
                    <a:lstStyle/>
                    <a:p>
                      <a:pPr algn="ctr"/>
                      <a:r>
                        <a:rPr lang="en-US" dirty="0">
                          <a:solidFill>
                            <a:schemeClr val="accent2">
                              <a:lumMod val="75000"/>
                            </a:schemeClr>
                          </a:solidFill>
                        </a:rPr>
                        <a:t>2</a:t>
                      </a:r>
                    </a:p>
                  </a:txBody>
                  <a:tcPr marL="74295" marR="74295" anchor="ctr"/>
                </a:tc>
                <a:tc>
                  <a:txBody>
                    <a:bodyPr/>
                    <a:lstStyle/>
                    <a:p>
                      <a:pPr algn="ctr"/>
                      <a:r>
                        <a:rPr lang="en-US" dirty="0"/>
                        <a:t>2</a:t>
                      </a:r>
                    </a:p>
                  </a:txBody>
                  <a:tcPr marL="74295" marR="74295" anchor="ctr"/>
                </a:tc>
                <a:tc>
                  <a:txBody>
                    <a:bodyPr/>
                    <a:lstStyle/>
                    <a:p>
                      <a:pPr algn="ctr"/>
                      <a:r>
                        <a:rPr lang="en-US" dirty="0"/>
                        <a:t>4</a:t>
                      </a:r>
                    </a:p>
                  </a:txBody>
                  <a:tcPr marL="74295" marR="74295" anchor="ctr"/>
                </a:tc>
                <a:tc>
                  <a:txBody>
                    <a:bodyPr/>
                    <a:lstStyle/>
                    <a:p>
                      <a:pPr algn="ctr"/>
                      <a:r>
                        <a:rPr lang="en-US" dirty="0"/>
                        <a:t>6</a:t>
                      </a:r>
                    </a:p>
                  </a:txBody>
                  <a:tcPr marL="74295" marR="74295" anchor="ctr"/>
                </a:tc>
                <a:tc>
                  <a:txBody>
                    <a:bodyPr/>
                    <a:lstStyle/>
                    <a:p>
                      <a:pPr algn="ctr"/>
                      <a:r>
                        <a:rPr lang="en-US" dirty="0"/>
                        <a:t>8</a:t>
                      </a:r>
                    </a:p>
                  </a:txBody>
                  <a:tcPr marL="74295" marR="74295" anchor="ctr"/>
                </a:tc>
                <a:tc>
                  <a:txBody>
                    <a:bodyPr/>
                    <a:lstStyle/>
                    <a:p>
                      <a:pPr algn="ctr"/>
                      <a:r>
                        <a:rPr lang="en-US" dirty="0"/>
                        <a:t>1</a:t>
                      </a:r>
                    </a:p>
                  </a:txBody>
                  <a:tcPr marL="74295" marR="74295" anchor="ctr"/>
                </a:tc>
                <a:tc>
                  <a:txBody>
                    <a:bodyPr/>
                    <a:lstStyle/>
                    <a:p>
                      <a:pPr algn="ctr"/>
                      <a:r>
                        <a:rPr lang="en-US" dirty="0"/>
                        <a:t>3</a:t>
                      </a:r>
                    </a:p>
                  </a:txBody>
                  <a:tcPr marL="74295" marR="74295" anchor="ctr"/>
                </a:tc>
                <a:tc>
                  <a:txBody>
                    <a:bodyPr/>
                    <a:lstStyle/>
                    <a:p>
                      <a:pPr algn="ctr"/>
                      <a:r>
                        <a:rPr lang="en-US" dirty="0"/>
                        <a:t>5</a:t>
                      </a:r>
                    </a:p>
                  </a:txBody>
                  <a:tcPr marL="74295" marR="74295" anchor="ctr"/>
                </a:tc>
                <a:tc>
                  <a:txBody>
                    <a:bodyPr/>
                    <a:lstStyle/>
                    <a:p>
                      <a:pPr algn="ctr"/>
                      <a:r>
                        <a:rPr lang="en-US" dirty="0"/>
                        <a:t>7</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2"/>
                  </a:ext>
                </a:extLst>
              </a:tr>
              <a:tr h="531056">
                <a:tc>
                  <a:txBody>
                    <a:bodyPr/>
                    <a:lstStyle/>
                    <a:p>
                      <a:pPr algn="ctr"/>
                      <a:r>
                        <a:rPr lang="en-US" dirty="0">
                          <a:solidFill>
                            <a:schemeClr val="accent2">
                              <a:lumMod val="75000"/>
                            </a:schemeClr>
                          </a:solidFill>
                        </a:rPr>
                        <a:t>3</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tc>
                  <a:txBody>
                    <a:bodyPr/>
                    <a:lstStyle/>
                    <a:p>
                      <a:pPr algn="ctr"/>
                      <a:r>
                        <a:rPr lang="en-US" dirty="0"/>
                        <a:t>3</a:t>
                      </a:r>
                    </a:p>
                  </a:txBody>
                  <a:tcPr marL="74295" marR="74295" anchor="ctr"/>
                </a:tc>
                <a:tc>
                  <a:txBody>
                    <a:bodyPr/>
                    <a:lstStyle/>
                    <a:p>
                      <a:pPr algn="ctr"/>
                      <a:r>
                        <a:rPr lang="en-US" dirty="0"/>
                        <a:t>6</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3"/>
                  </a:ext>
                </a:extLst>
              </a:tr>
              <a:tr h="531056">
                <a:tc>
                  <a:txBody>
                    <a:bodyPr/>
                    <a:lstStyle/>
                    <a:p>
                      <a:pPr algn="ctr"/>
                      <a:r>
                        <a:rPr lang="en-US" dirty="0">
                          <a:solidFill>
                            <a:schemeClr val="accent2">
                              <a:lumMod val="75000"/>
                            </a:schemeClr>
                          </a:solidFill>
                        </a:rPr>
                        <a:t>4</a:t>
                      </a:r>
                    </a:p>
                  </a:txBody>
                  <a:tcPr marL="74295" marR="74295" anchor="ctr"/>
                </a:tc>
                <a:tc>
                  <a:txBody>
                    <a:bodyPr/>
                    <a:lstStyle/>
                    <a:p>
                      <a:pPr algn="ctr"/>
                      <a:r>
                        <a:rPr lang="en-US" dirty="0"/>
                        <a:t>4</a:t>
                      </a:r>
                    </a:p>
                  </a:txBody>
                  <a:tcPr marL="74295" marR="74295" anchor="ctr"/>
                </a:tc>
                <a:tc>
                  <a:txBody>
                    <a:bodyPr/>
                    <a:lstStyle/>
                    <a:p>
                      <a:pPr algn="ctr"/>
                      <a:r>
                        <a:rPr lang="en-US" dirty="0"/>
                        <a:t>8</a:t>
                      </a:r>
                    </a:p>
                  </a:txBody>
                  <a:tcPr marL="74295" marR="74295" anchor="ctr"/>
                </a:tc>
                <a:tc>
                  <a:txBody>
                    <a:bodyPr/>
                    <a:lstStyle/>
                    <a:p>
                      <a:pPr algn="ctr"/>
                      <a:r>
                        <a:rPr lang="en-US" dirty="0"/>
                        <a:t>3</a:t>
                      </a:r>
                    </a:p>
                  </a:txBody>
                  <a:tcPr marL="74295" marR="74295" anchor="ctr"/>
                </a:tc>
                <a:tc>
                  <a:txBody>
                    <a:bodyPr/>
                    <a:lstStyle/>
                    <a:p>
                      <a:pPr algn="ctr"/>
                      <a:r>
                        <a:rPr lang="en-US" dirty="0"/>
                        <a:t>7</a:t>
                      </a:r>
                    </a:p>
                  </a:txBody>
                  <a:tcPr marL="74295" marR="74295" anchor="ctr"/>
                </a:tc>
                <a:tc>
                  <a:txBody>
                    <a:bodyPr/>
                    <a:lstStyle/>
                    <a:p>
                      <a:pPr algn="ctr"/>
                      <a:r>
                        <a:rPr lang="en-US" dirty="0"/>
                        <a:t>2</a:t>
                      </a:r>
                    </a:p>
                  </a:txBody>
                  <a:tcPr marL="74295" marR="74295" anchor="ctr"/>
                </a:tc>
                <a:tc>
                  <a:txBody>
                    <a:bodyPr/>
                    <a:lstStyle/>
                    <a:p>
                      <a:pPr algn="ctr"/>
                      <a:r>
                        <a:rPr lang="en-US" dirty="0"/>
                        <a:t>6</a:t>
                      </a:r>
                    </a:p>
                  </a:txBody>
                  <a:tcPr marL="74295" marR="74295" anchor="ctr"/>
                </a:tc>
                <a:tc>
                  <a:txBody>
                    <a:bodyPr/>
                    <a:lstStyle/>
                    <a:p>
                      <a:pPr algn="ctr"/>
                      <a:r>
                        <a:rPr lang="en-US" dirty="0"/>
                        <a:t>1</a:t>
                      </a:r>
                    </a:p>
                  </a:txBody>
                  <a:tcPr marL="74295" marR="74295" anchor="ctr"/>
                </a:tc>
                <a:tc>
                  <a:txBody>
                    <a:bodyPr/>
                    <a:lstStyle/>
                    <a:p>
                      <a:pPr algn="ctr"/>
                      <a:r>
                        <a:rPr lang="en-US" dirty="0"/>
                        <a:t>5</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4"/>
                  </a:ext>
                </a:extLst>
              </a:tr>
              <a:tr h="531056">
                <a:tc>
                  <a:txBody>
                    <a:bodyPr/>
                    <a:lstStyle/>
                    <a:p>
                      <a:pPr algn="ctr"/>
                      <a:r>
                        <a:rPr lang="en-US" dirty="0">
                          <a:solidFill>
                            <a:schemeClr val="accent2">
                              <a:lumMod val="75000"/>
                            </a:schemeClr>
                          </a:solidFill>
                        </a:rPr>
                        <a:t>5</a:t>
                      </a:r>
                    </a:p>
                  </a:txBody>
                  <a:tcPr marL="74295" marR="74295" anchor="ctr"/>
                </a:tc>
                <a:tc>
                  <a:txBody>
                    <a:bodyPr/>
                    <a:lstStyle/>
                    <a:p>
                      <a:pPr algn="ctr"/>
                      <a:r>
                        <a:rPr lang="en-US" dirty="0"/>
                        <a:t>5</a:t>
                      </a:r>
                    </a:p>
                  </a:txBody>
                  <a:tcPr marL="74295" marR="74295" anchor="ctr"/>
                </a:tc>
                <a:tc>
                  <a:txBody>
                    <a:bodyPr/>
                    <a:lstStyle/>
                    <a:p>
                      <a:pPr algn="ctr"/>
                      <a:r>
                        <a:rPr lang="en-US" dirty="0"/>
                        <a:t>1</a:t>
                      </a:r>
                    </a:p>
                  </a:txBody>
                  <a:tcPr marL="74295" marR="74295" anchor="ctr"/>
                </a:tc>
                <a:tc>
                  <a:txBody>
                    <a:bodyPr/>
                    <a:lstStyle/>
                    <a:p>
                      <a:pPr algn="ctr"/>
                      <a:r>
                        <a:rPr lang="en-US" dirty="0"/>
                        <a:t>6</a:t>
                      </a:r>
                    </a:p>
                  </a:txBody>
                  <a:tcPr marL="74295" marR="74295" anchor="ctr"/>
                </a:tc>
                <a:tc>
                  <a:txBody>
                    <a:bodyPr/>
                    <a:lstStyle/>
                    <a:p>
                      <a:pPr algn="ctr"/>
                      <a:r>
                        <a:rPr lang="en-US" dirty="0"/>
                        <a:t>2</a:t>
                      </a:r>
                    </a:p>
                  </a:txBody>
                  <a:tcPr marL="74295" marR="74295" anchor="ctr"/>
                </a:tc>
                <a:tc>
                  <a:txBody>
                    <a:bodyPr/>
                    <a:lstStyle/>
                    <a:p>
                      <a:pPr algn="ctr"/>
                      <a:r>
                        <a:rPr lang="en-US" dirty="0"/>
                        <a:t>7</a:t>
                      </a:r>
                    </a:p>
                  </a:txBody>
                  <a:tcPr marL="74295" marR="74295" anchor="ctr"/>
                </a:tc>
                <a:tc>
                  <a:txBody>
                    <a:bodyPr/>
                    <a:lstStyle/>
                    <a:p>
                      <a:pPr algn="ctr"/>
                      <a:r>
                        <a:rPr lang="en-US" dirty="0"/>
                        <a:t>3</a:t>
                      </a:r>
                    </a:p>
                  </a:txBody>
                  <a:tcPr marL="74295" marR="74295" anchor="ctr"/>
                </a:tc>
                <a:tc>
                  <a:txBody>
                    <a:bodyPr/>
                    <a:lstStyle/>
                    <a:p>
                      <a:pPr algn="ctr"/>
                      <a:r>
                        <a:rPr lang="en-US" dirty="0"/>
                        <a:t>8</a:t>
                      </a:r>
                    </a:p>
                  </a:txBody>
                  <a:tcPr marL="74295" marR="74295" anchor="ctr"/>
                </a:tc>
                <a:tc>
                  <a:txBody>
                    <a:bodyPr/>
                    <a:lstStyle/>
                    <a:p>
                      <a:pPr algn="ctr"/>
                      <a:r>
                        <a:rPr lang="en-US" dirty="0"/>
                        <a:t>4</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5"/>
                  </a:ext>
                </a:extLst>
              </a:tr>
              <a:tr h="531056">
                <a:tc>
                  <a:txBody>
                    <a:bodyPr/>
                    <a:lstStyle/>
                    <a:p>
                      <a:pPr algn="ctr"/>
                      <a:r>
                        <a:rPr lang="en-US" dirty="0">
                          <a:solidFill>
                            <a:schemeClr val="accent2">
                              <a:lumMod val="75000"/>
                            </a:schemeClr>
                          </a:solidFill>
                        </a:rPr>
                        <a:t>6</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tc>
                  <a:txBody>
                    <a:bodyPr/>
                    <a:lstStyle/>
                    <a:p>
                      <a:pPr algn="ctr"/>
                      <a:r>
                        <a:rPr lang="en-US" dirty="0"/>
                        <a:t>6</a:t>
                      </a:r>
                    </a:p>
                  </a:txBody>
                  <a:tcPr marL="74295" marR="74295" anchor="ctr"/>
                </a:tc>
                <a:tc>
                  <a:txBody>
                    <a:bodyPr/>
                    <a:lstStyle/>
                    <a:p>
                      <a:pPr algn="ctr"/>
                      <a:r>
                        <a:rPr lang="en-US" dirty="0"/>
                        <a:t>3</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6"/>
                  </a:ext>
                </a:extLst>
              </a:tr>
              <a:tr h="531056">
                <a:tc>
                  <a:txBody>
                    <a:bodyPr/>
                    <a:lstStyle/>
                    <a:p>
                      <a:pPr algn="ctr"/>
                      <a:r>
                        <a:rPr lang="en-US" dirty="0">
                          <a:solidFill>
                            <a:schemeClr val="accent2">
                              <a:lumMod val="75000"/>
                            </a:schemeClr>
                          </a:solidFill>
                        </a:rPr>
                        <a:t>7</a:t>
                      </a:r>
                    </a:p>
                  </a:txBody>
                  <a:tcPr marL="74295" marR="74295" anchor="ctr"/>
                </a:tc>
                <a:tc>
                  <a:txBody>
                    <a:bodyPr/>
                    <a:lstStyle/>
                    <a:p>
                      <a:pPr algn="ctr"/>
                      <a:r>
                        <a:rPr lang="en-US" dirty="0"/>
                        <a:t>7</a:t>
                      </a:r>
                    </a:p>
                  </a:txBody>
                  <a:tcPr marL="74295" marR="74295" anchor="ctr"/>
                </a:tc>
                <a:tc>
                  <a:txBody>
                    <a:bodyPr/>
                    <a:lstStyle/>
                    <a:p>
                      <a:pPr algn="ctr"/>
                      <a:r>
                        <a:rPr lang="en-US" dirty="0"/>
                        <a:t>5</a:t>
                      </a:r>
                    </a:p>
                  </a:txBody>
                  <a:tcPr marL="74295" marR="74295" anchor="ctr"/>
                </a:tc>
                <a:tc>
                  <a:txBody>
                    <a:bodyPr/>
                    <a:lstStyle/>
                    <a:p>
                      <a:pPr algn="ctr"/>
                      <a:r>
                        <a:rPr lang="en-US" dirty="0"/>
                        <a:t>3</a:t>
                      </a:r>
                    </a:p>
                  </a:txBody>
                  <a:tcPr marL="74295" marR="74295" anchor="ctr"/>
                </a:tc>
                <a:tc>
                  <a:txBody>
                    <a:bodyPr/>
                    <a:lstStyle/>
                    <a:p>
                      <a:pPr algn="ctr"/>
                      <a:r>
                        <a:rPr lang="en-US" dirty="0"/>
                        <a:t>1</a:t>
                      </a:r>
                    </a:p>
                  </a:txBody>
                  <a:tcPr marL="74295" marR="74295" anchor="ctr"/>
                </a:tc>
                <a:tc>
                  <a:txBody>
                    <a:bodyPr/>
                    <a:lstStyle/>
                    <a:p>
                      <a:pPr algn="ctr"/>
                      <a:r>
                        <a:rPr lang="en-US" dirty="0"/>
                        <a:t>8</a:t>
                      </a:r>
                    </a:p>
                  </a:txBody>
                  <a:tcPr marL="74295" marR="74295" anchor="ctr"/>
                </a:tc>
                <a:tc>
                  <a:txBody>
                    <a:bodyPr/>
                    <a:lstStyle/>
                    <a:p>
                      <a:pPr algn="ctr"/>
                      <a:r>
                        <a:rPr lang="en-US" dirty="0"/>
                        <a:t>6</a:t>
                      </a:r>
                    </a:p>
                  </a:txBody>
                  <a:tcPr marL="74295" marR="74295" anchor="ctr"/>
                </a:tc>
                <a:tc>
                  <a:txBody>
                    <a:bodyPr/>
                    <a:lstStyle/>
                    <a:p>
                      <a:pPr algn="ctr"/>
                      <a:r>
                        <a:rPr lang="en-US" dirty="0"/>
                        <a:t>4</a:t>
                      </a:r>
                    </a:p>
                  </a:txBody>
                  <a:tcPr marL="74295" marR="74295" anchor="ctr"/>
                </a:tc>
                <a:tc>
                  <a:txBody>
                    <a:bodyPr/>
                    <a:lstStyle/>
                    <a:p>
                      <a:pPr algn="ctr"/>
                      <a:r>
                        <a:rPr lang="en-US" dirty="0"/>
                        <a:t>2</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7"/>
                  </a:ext>
                </a:extLst>
              </a:tr>
              <a:tr h="531056">
                <a:tc>
                  <a:txBody>
                    <a:bodyPr/>
                    <a:lstStyle/>
                    <a:p>
                      <a:pPr algn="ctr"/>
                      <a:r>
                        <a:rPr lang="en-US" dirty="0">
                          <a:solidFill>
                            <a:schemeClr val="accent2">
                              <a:lumMod val="75000"/>
                            </a:schemeClr>
                          </a:solidFill>
                        </a:rPr>
                        <a:t>8</a:t>
                      </a:r>
                    </a:p>
                  </a:txBody>
                  <a:tcPr marL="74295" marR="74295" anchor="ctr"/>
                </a:tc>
                <a:tc>
                  <a:txBody>
                    <a:bodyPr/>
                    <a:lstStyle/>
                    <a:p>
                      <a:pPr algn="ctr"/>
                      <a:r>
                        <a:rPr lang="en-US" dirty="0"/>
                        <a:t>8</a:t>
                      </a:r>
                    </a:p>
                  </a:txBody>
                  <a:tcPr marL="74295" marR="74295" anchor="ctr"/>
                </a:tc>
                <a:tc>
                  <a:txBody>
                    <a:bodyPr/>
                    <a:lstStyle/>
                    <a:p>
                      <a:pPr algn="ctr"/>
                      <a:r>
                        <a:rPr lang="en-US" dirty="0"/>
                        <a:t>7</a:t>
                      </a:r>
                    </a:p>
                  </a:txBody>
                  <a:tcPr marL="74295" marR="74295" anchor="ctr"/>
                </a:tc>
                <a:tc>
                  <a:txBody>
                    <a:bodyPr/>
                    <a:lstStyle/>
                    <a:p>
                      <a:pPr algn="ctr"/>
                      <a:r>
                        <a:rPr lang="en-US" dirty="0"/>
                        <a:t>6</a:t>
                      </a:r>
                    </a:p>
                  </a:txBody>
                  <a:tcPr marL="74295" marR="74295" anchor="ctr"/>
                </a:tc>
                <a:tc>
                  <a:txBody>
                    <a:bodyPr/>
                    <a:lstStyle/>
                    <a:p>
                      <a:pPr algn="ctr"/>
                      <a:r>
                        <a:rPr lang="en-US" dirty="0"/>
                        <a:t>5</a:t>
                      </a:r>
                    </a:p>
                  </a:txBody>
                  <a:tcPr marL="74295" marR="74295" anchor="ctr"/>
                </a:tc>
                <a:tc>
                  <a:txBody>
                    <a:bodyPr/>
                    <a:lstStyle/>
                    <a:p>
                      <a:pPr algn="ctr"/>
                      <a:r>
                        <a:rPr lang="en-US" dirty="0"/>
                        <a:t>4</a:t>
                      </a:r>
                    </a:p>
                  </a:txBody>
                  <a:tcPr marL="74295" marR="74295" anchor="ctr"/>
                </a:tc>
                <a:tc>
                  <a:txBody>
                    <a:bodyPr/>
                    <a:lstStyle/>
                    <a:p>
                      <a:pPr algn="ctr"/>
                      <a:r>
                        <a:rPr lang="en-US" dirty="0"/>
                        <a:t>3</a:t>
                      </a:r>
                    </a:p>
                  </a:txBody>
                  <a:tcPr marL="74295" marR="74295" anchor="ctr"/>
                </a:tc>
                <a:tc>
                  <a:txBody>
                    <a:bodyPr/>
                    <a:lstStyle/>
                    <a:p>
                      <a:pPr algn="ctr"/>
                      <a:r>
                        <a:rPr lang="en-US" dirty="0"/>
                        <a:t>2</a:t>
                      </a:r>
                    </a:p>
                  </a:txBody>
                  <a:tcPr marL="74295" marR="74295" anchor="ctr"/>
                </a:tc>
                <a:tc>
                  <a:txBody>
                    <a:bodyPr/>
                    <a:lstStyle/>
                    <a:p>
                      <a:pPr algn="ctr"/>
                      <a:r>
                        <a:rPr lang="en-US" dirty="0"/>
                        <a:t>1</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8"/>
                  </a:ext>
                </a:extLst>
              </a:tr>
              <a:tr h="531056">
                <a:tc>
                  <a:txBody>
                    <a:bodyPr/>
                    <a:lstStyle/>
                    <a:p>
                      <a:pPr algn="ctr"/>
                      <a:r>
                        <a:rPr lang="en-US" dirty="0">
                          <a:solidFill>
                            <a:schemeClr val="accent2">
                              <a:lumMod val="75000"/>
                            </a:schemeClr>
                          </a:solidFill>
                        </a:rPr>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tc>
                  <a:txBody>
                    <a:bodyPr/>
                    <a:lstStyle/>
                    <a:p>
                      <a:pPr algn="ctr"/>
                      <a:r>
                        <a:rPr lang="en-US" dirty="0"/>
                        <a:t>9</a:t>
                      </a:r>
                    </a:p>
                  </a:txBody>
                  <a:tcPr marL="74295" marR="74295" anchor="ctr"/>
                </a:tc>
                <a:extLst>
                  <a:ext uri="{0D108BD9-81ED-4DB2-BD59-A6C34878D82A}">
                    <a16:rowId xmlns:a16="http://schemas.microsoft.com/office/drawing/2014/main" val="10009"/>
                  </a:ext>
                </a:extLst>
              </a:tr>
            </a:tbl>
          </a:graphicData>
        </a:graphic>
      </p:graphicFrame>
      <p:cxnSp>
        <p:nvCxnSpPr>
          <p:cNvPr id="6" name="Straight Connector 5"/>
          <p:cNvCxnSpPr/>
          <p:nvPr/>
        </p:nvCxnSpPr>
        <p:spPr>
          <a:xfrm>
            <a:off x="3857625" y="1690688"/>
            <a:ext cx="657225" cy="2166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14850" y="3845169"/>
            <a:ext cx="1314450" cy="1043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29300" y="4888524"/>
            <a:ext cx="2495550" cy="5509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57625" y="1690688"/>
            <a:ext cx="2557364" cy="554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9865" y="2245011"/>
            <a:ext cx="1245082" cy="1065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54947" y="3310760"/>
            <a:ext cx="669903" cy="2128749"/>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857625" y="1690688"/>
            <a:ext cx="4467225" cy="3748820"/>
            <a:chOff x="4747846" y="1690688"/>
            <a:chExt cx="5498123" cy="3748820"/>
          </a:xfrm>
        </p:grpSpPr>
        <p:cxnSp>
          <p:nvCxnSpPr>
            <p:cNvPr id="21" name="Straight Connector 20"/>
            <p:cNvCxnSpPr/>
            <p:nvPr/>
          </p:nvCxnSpPr>
          <p:spPr>
            <a:xfrm flipV="1">
              <a:off x="4747846" y="1690688"/>
              <a:ext cx="808892" cy="5543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7846" y="2245010"/>
              <a:ext cx="4673627" cy="31944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421473" y="4888523"/>
              <a:ext cx="824496" cy="5509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5556738" y="1690688"/>
              <a:ext cx="4689231" cy="31978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4">
            <a:extLst>
              <a:ext uri="{FF2B5EF4-FFF2-40B4-BE49-F238E27FC236}">
                <a16:creationId xmlns:a16="http://schemas.microsoft.com/office/drawing/2014/main" id="{8BD3BD14-FC09-41A2-9A96-5E05F54C1E1F}"/>
              </a:ext>
            </a:extLst>
          </p:cNvPr>
          <p:cNvSpPr>
            <a:spLocks noGrp="1"/>
          </p:cNvSpPr>
          <p:nvPr>
            <p:ph type="sldNum" sz="quarter" idx="12"/>
          </p:nvPr>
        </p:nvSpPr>
        <p:spPr/>
        <p:txBody>
          <a:bodyPr/>
          <a:lstStyle/>
          <a:p>
            <a:fld id="{77DC6420-9A8E-694A-8D06-3321B40299E5}" type="slidenum">
              <a:rPr lang="en-US" smtClean="0"/>
              <a:pPr/>
              <a:t>28</a:t>
            </a:fld>
            <a:endParaRPr lang="en-US"/>
          </a:p>
        </p:txBody>
      </p:sp>
    </p:spTree>
    <p:extLst>
      <p:ext uri="{BB962C8B-B14F-4D97-AF65-F5344CB8AC3E}">
        <p14:creationId xmlns:p14="http://schemas.microsoft.com/office/powerpoint/2010/main" val="145313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51000" y="719666"/>
          <a:ext cx="6604000" cy="5223930"/>
        </p:xfrm>
        <a:graphic>
          <a:graphicData uri="http://schemas.openxmlformats.org/drawingml/2006/table">
            <a:tbl>
              <a:tblPr firstRow="1" bandRow="1">
                <a:tableStyleId>{5940675A-B579-460E-94D1-54222C63F5DA}</a:tableStyleId>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60400">
                  <a:extLst>
                    <a:ext uri="{9D8B030D-6E8A-4147-A177-3AD203B41FA5}">
                      <a16:colId xmlns:a16="http://schemas.microsoft.com/office/drawing/2014/main" val="20003"/>
                    </a:ext>
                  </a:extLst>
                </a:gridCol>
                <a:gridCol w="660400">
                  <a:extLst>
                    <a:ext uri="{9D8B030D-6E8A-4147-A177-3AD203B41FA5}">
                      <a16:colId xmlns:a16="http://schemas.microsoft.com/office/drawing/2014/main" val="20004"/>
                    </a:ext>
                  </a:extLst>
                </a:gridCol>
                <a:gridCol w="6604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660400">
                  <a:extLst>
                    <a:ext uri="{9D8B030D-6E8A-4147-A177-3AD203B41FA5}">
                      <a16:colId xmlns:a16="http://schemas.microsoft.com/office/drawing/2014/main" val="20007"/>
                    </a:ext>
                  </a:extLst>
                </a:gridCol>
                <a:gridCol w="660400">
                  <a:extLst>
                    <a:ext uri="{9D8B030D-6E8A-4147-A177-3AD203B41FA5}">
                      <a16:colId xmlns:a16="http://schemas.microsoft.com/office/drawing/2014/main" val="20008"/>
                    </a:ext>
                  </a:extLst>
                </a:gridCol>
                <a:gridCol w="660400">
                  <a:extLst>
                    <a:ext uri="{9D8B030D-6E8A-4147-A177-3AD203B41FA5}">
                      <a16:colId xmlns:a16="http://schemas.microsoft.com/office/drawing/2014/main" val="20009"/>
                    </a:ext>
                  </a:extLst>
                </a:gridCol>
              </a:tblGrid>
              <a:tr h="522393">
                <a:tc>
                  <a:txBody>
                    <a:bodyPr/>
                    <a:lstStyle/>
                    <a:p>
                      <a:pPr algn="ctr"/>
                      <a:r>
                        <a:rPr lang="en-US" dirty="0">
                          <a:solidFill>
                            <a:srgbClr val="FF0000"/>
                          </a:solidFill>
                          <a:latin typeface="Bookman Old Style" panose="02050604050505020204" pitchFamily="18" charset="0"/>
                        </a:rPr>
                        <a:t>0</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1</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2</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3</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4</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5</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6</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7</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8</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solidFill>
                            <a:srgbClr val="FF0000"/>
                          </a:solidFill>
                          <a:latin typeface="Bookman Old Style" panose="02050604050505020204" pitchFamily="18" charset="0"/>
                        </a:rPr>
                        <a:t>9</a:t>
                      </a:r>
                      <a:endParaRPr lang="en-IN" dirty="0">
                        <a:solidFill>
                          <a:srgbClr val="FF0000"/>
                        </a:solidFill>
                        <a:latin typeface="Bookman Old Style" panose="02050604050505020204" pitchFamily="18" charset="0"/>
                      </a:endParaRPr>
                    </a:p>
                  </a:txBody>
                  <a:tcPr marL="74295" marR="74295"/>
                </a:tc>
                <a:extLst>
                  <a:ext uri="{0D108BD9-81ED-4DB2-BD59-A6C34878D82A}">
                    <a16:rowId xmlns:a16="http://schemas.microsoft.com/office/drawing/2014/main" val="10000"/>
                  </a:ext>
                </a:extLst>
              </a:tr>
              <a:tr h="522393">
                <a:tc>
                  <a:txBody>
                    <a:bodyPr/>
                    <a:lstStyle/>
                    <a:p>
                      <a:pPr algn="ctr"/>
                      <a:r>
                        <a:rPr lang="en-US" dirty="0">
                          <a:solidFill>
                            <a:srgbClr val="FF0000"/>
                          </a:solidFill>
                          <a:latin typeface="Bookman Old Style" panose="02050604050505020204" pitchFamily="18" charset="0"/>
                        </a:rPr>
                        <a:t>1</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1"/>
                  </a:ext>
                </a:extLst>
              </a:tr>
              <a:tr h="522393">
                <a:tc>
                  <a:txBody>
                    <a:bodyPr/>
                    <a:lstStyle/>
                    <a:p>
                      <a:pPr algn="ctr"/>
                      <a:r>
                        <a:rPr lang="en-US" dirty="0">
                          <a:solidFill>
                            <a:srgbClr val="FF0000"/>
                          </a:solidFill>
                          <a:latin typeface="Bookman Old Style" panose="02050604050505020204" pitchFamily="18" charset="0"/>
                        </a:rPr>
                        <a:t>2</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2"/>
                  </a:ext>
                </a:extLst>
              </a:tr>
              <a:tr h="522393">
                <a:tc>
                  <a:txBody>
                    <a:bodyPr/>
                    <a:lstStyle/>
                    <a:p>
                      <a:pPr algn="ctr"/>
                      <a:r>
                        <a:rPr lang="en-US" dirty="0">
                          <a:solidFill>
                            <a:srgbClr val="FF0000"/>
                          </a:solidFill>
                          <a:latin typeface="Bookman Old Style" panose="02050604050505020204" pitchFamily="18" charset="0"/>
                        </a:rPr>
                        <a:t>3</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3"/>
                  </a:ext>
                </a:extLst>
              </a:tr>
              <a:tr h="522393">
                <a:tc>
                  <a:txBody>
                    <a:bodyPr/>
                    <a:lstStyle/>
                    <a:p>
                      <a:pPr algn="ctr"/>
                      <a:r>
                        <a:rPr lang="en-US" dirty="0">
                          <a:solidFill>
                            <a:srgbClr val="FF0000"/>
                          </a:solidFill>
                          <a:latin typeface="Bookman Old Style" panose="02050604050505020204" pitchFamily="18" charset="0"/>
                        </a:rPr>
                        <a:t>4</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4"/>
                  </a:ext>
                </a:extLst>
              </a:tr>
              <a:tr h="522393">
                <a:tc>
                  <a:txBody>
                    <a:bodyPr/>
                    <a:lstStyle/>
                    <a:p>
                      <a:pPr algn="ctr"/>
                      <a:r>
                        <a:rPr lang="en-US" dirty="0">
                          <a:solidFill>
                            <a:srgbClr val="FF0000"/>
                          </a:solidFill>
                          <a:latin typeface="Bookman Old Style" panose="02050604050505020204" pitchFamily="18" charset="0"/>
                        </a:rPr>
                        <a:t>5</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5"/>
                  </a:ext>
                </a:extLst>
              </a:tr>
              <a:tr h="522393">
                <a:tc>
                  <a:txBody>
                    <a:bodyPr/>
                    <a:lstStyle/>
                    <a:p>
                      <a:pPr algn="ctr"/>
                      <a:r>
                        <a:rPr lang="en-US" dirty="0">
                          <a:solidFill>
                            <a:srgbClr val="FF0000"/>
                          </a:solidFill>
                          <a:latin typeface="Bookman Old Style" panose="02050604050505020204" pitchFamily="18" charset="0"/>
                        </a:rPr>
                        <a:t>6</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6"/>
                  </a:ext>
                </a:extLst>
              </a:tr>
              <a:tr h="522393">
                <a:tc>
                  <a:txBody>
                    <a:bodyPr/>
                    <a:lstStyle/>
                    <a:p>
                      <a:pPr algn="ctr"/>
                      <a:r>
                        <a:rPr lang="en-US" dirty="0">
                          <a:solidFill>
                            <a:srgbClr val="FF0000"/>
                          </a:solidFill>
                          <a:latin typeface="Bookman Old Style" panose="02050604050505020204" pitchFamily="18" charset="0"/>
                        </a:rPr>
                        <a:t>7</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7"/>
                  </a:ext>
                </a:extLst>
              </a:tr>
              <a:tr h="522393">
                <a:tc>
                  <a:txBody>
                    <a:bodyPr/>
                    <a:lstStyle/>
                    <a:p>
                      <a:pPr algn="ctr"/>
                      <a:r>
                        <a:rPr lang="en-US" dirty="0">
                          <a:solidFill>
                            <a:srgbClr val="FF0000"/>
                          </a:solidFill>
                          <a:latin typeface="Bookman Old Style" panose="02050604050505020204" pitchFamily="18" charset="0"/>
                        </a:rPr>
                        <a:t>8</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8</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7</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6</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5</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4</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3</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2</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1</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8"/>
                  </a:ext>
                </a:extLst>
              </a:tr>
              <a:tr h="522393">
                <a:tc>
                  <a:txBody>
                    <a:bodyPr/>
                    <a:lstStyle/>
                    <a:p>
                      <a:pPr algn="ctr"/>
                      <a:r>
                        <a:rPr lang="en-US" dirty="0">
                          <a:solidFill>
                            <a:srgbClr val="FF0000"/>
                          </a:solidFill>
                          <a:latin typeface="Bookman Old Style" panose="02050604050505020204" pitchFamily="18" charset="0"/>
                        </a:rPr>
                        <a:t>9</a:t>
                      </a:r>
                      <a:endParaRPr lang="en-IN" dirty="0">
                        <a:solidFill>
                          <a:srgbClr val="FF0000"/>
                        </a:solidFill>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tc>
                  <a:txBody>
                    <a:bodyPr/>
                    <a:lstStyle/>
                    <a:p>
                      <a:pPr algn="ctr"/>
                      <a:r>
                        <a:rPr lang="en-US" dirty="0">
                          <a:latin typeface="Bookman Old Style" panose="02050604050505020204" pitchFamily="18" charset="0"/>
                        </a:rPr>
                        <a:t>9</a:t>
                      </a:r>
                      <a:endParaRPr lang="en-IN" dirty="0">
                        <a:latin typeface="Bookman Old Style" panose="02050604050505020204" pitchFamily="18" charset="0"/>
                      </a:endParaRPr>
                    </a:p>
                  </a:txBody>
                  <a:tcPr marL="74295" marR="74295"/>
                </a:tc>
                <a:extLst>
                  <a:ext uri="{0D108BD9-81ED-4DB2-BD59-A6C34878D82A}">
                    <a16:rowId xmlns:a16="http://schemas.microsoft.com/office/drawing/2014/main" val="10009"/>
                  </a:ext>
                </a:extLst>
              </a:tr>
            </a:tbl>
          </a:graphicData>
        </a:graphic>
      </p:graphicFrame>
      <p:cxnSp>
        <p:nvCxnSpPr>
          <p:cNvPr id="29" name="Straight Connector 28"/>
          <p:cNvCxnSpPr/>
          <p:nvPr/>
        </p:nvCxnSpPr>
        <p:spPr>
          <a:xfrm flipH="1">
            <a:off x="2634096" y="1413164"/>
            <a:ext cx="1317047" cy="1094509"/>
          </a:xfrm>
          <a:prstGeom prst="line">
            <a:avLst/>
          </a:prstGeom>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a:off x="2634096" y="2507674"/>
            <a:ext cx="1317047" cy="484909"/>
          </a:xfrm>
          <a:prstGeom prst="line">
            <a:avLst/>
          </a:prstGeom>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flipH="1">
            <a:off x="3298248" y="2978727"/>
            <a:ext cx="652895" cy="1052946"/>
          </a:xfrm>
          <a:prstGeom prst="line">
            <a:avLst/>
          </a:prstGeom>
        </p:spPr>
        <p:style>
          <a:lnRef idx="3">
            <a:schemeClr val="accent4"/>
          </a:lnRef>
          <a:fillRef idx="0">
            <a:schemeClr val="accent4"/>
          </a:fillRef>
          <a:effectRef idx="2">
            <a:schemeClr val="accent4"/>
          </a:effectRef>
          <a:fontRef idx="minor">
            <a:schemeClr val="tx1"/>
          </a:fontRef>
        </p:style>
      </p:cxnSp>
      <p:cxnSp>
        <p:nvCxnSpPr>
          <p:cNvPr id="41" name="Straight Connector 40"/>
          <p:cNvCxnSpPr/>
          <p:nvPr/>
        </p:nvCxnSpPr>
        <p:spPr>
          <a:xfrm>
            <a:off x="3298248" y="4045528"/>
            <a:ext cx="652895" cy="526473"/>
          </a:xfrm>
          <a:prstGeom prst="line">
            <a:avLst/>
          </a:prstGeom>
        </p:spPr>
        <p:style>
          <a:lnRef idx="3">
            <a:schemeClr val="accent4"/>
          </a:lnRef>
          <a:fillRef idx="0">
            <a:schemeClr val="accent4"/>
          </a:fillRef>
          <a:effectRef idx="2">
            <a:schemeClr val="accent4"/>
          </a:effectRef>
          <a:fontRef idx="minor">
            <a:schemeClr val="tx1"/>
          </a:fontRef>
        </p:style>
      </p:cxnSp>
      <p:cxnSp>
        <p:nvCxnSpPr>
          <p:cNvPr id="43" name="Straight Connector 42"/>
          <p:cNvCxnSpPr/>
          <p:nvPr/>
        </p:nvCxnSpPr>
        <p:spPr>
          <a:xfrm flipV="1">
            <a:off x="3951143" y="4031674"/>
            <a:ext cx="1362075" cy="540327"/>
          </a:xfrm>
          <a:prstGeom prst="line">
            <a:avLst/>
          </a:prstGeom>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a:off x="5301961" y="4045528"/>
            <a:ext cx="619125" cy="1025237"/>
          </a:xfrm>
          <a:prstGeom prst="line">
            <a:avLst/>
          </a:prstGeom>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flipV="1">
            <a:off x="5932343" y="4031674"/>
            <a:ext cx="1317048" cy="1039091"/>
          </a:xfrm>
          <a:prstGeom prst="line">
            <a:avLst/>
          </a:prstGeom>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a:xfrm>
            <a:off x="3951143" y="1413164"/>
            <a:ext cx="686667" cy="1094509"/>
          </a:xfrm>
          <a:prstGeom prst="line">
            <a:avLst/>
          </a:prstGeom>
        </p:spPr>
        <p:style>
          <a:lnRef idx="3">
            <a:schemeClr val="accent4"/>
          </a:lnRef>
          <a:fillRef idx="0">
            <a:schemeClr val="accent4"/>
          </a:fillRef>
          <a:effectRef idx="2">
            <a:schemeClr val="accent4"/>
          </a:effectRef>
          <a:fontRef idx="minor">
            <a:schemeClr val="tx1"/>
          </a:fontRef>
        </p:style>
      </p:cxnSp>
      <p:cxnSp>
        <p:nvCxnSpPr>
          <p:cNvPr id="51" name="Straight Connector 50"/>
          <p:cNvCxnSpPr/>
          <p:nvPr/>
        </p:nvCxnSpPr>
        <p:spPr>
          <a:xfrm flipV="1">
            <a:off x="4637809" y="1967345"/>
            <a:ext cx="1283277" cy="540328"/>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a:off x="5932343" y="1967345"/>
            <a:ext cx="697923" cy="540328"/>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flipH="1">
            <a:off x="5932343" y="2507674"/>
            <a:ext cx="697923" cy="1039091"/>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Straight Connector 58"/>
          <p:cNvCxnSpPr/>
          <p:nvPr/>
        </p:nvCxnSpPr>
        <p:spPr>
          <a:xfrm>
            <a:off x="5921087" y="3546765"/>
            <a:ext cx="1328304" cy="484909"/>
          </a:xfrm>
          <a:prstGeom prst="line">
            <a:avLst/>
          </a:prstGeom>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flipH="1">
            <a:off x="3286991" y="1413164"/>
            <a:ext cx="1350819" cy="568036"/>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Straight Connector 62"/>
          <p:cNvCxnSpPr/>
          <p:nvPr/>
        </p:nvCxnSpPr>
        <p:spPr>
          <a:xfrm flipH="1">
            <a:off x="2634096" y="1981200"/>
            <a:ext cx="652895" cy="1011382"/>
          </a:xfrm>
          <a:prstGeom prst="line">
            <a:avLst/>
          </a:prstGeom>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2634096" y="2992582"/>
            <a:ext cx="2667866" cy="2078182"/>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flipV="1">
            <a:off x="5301962" y="4544292"/>
            <a:ext cx="1328304" cy="526473"/>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flipV="1">
            <a:off x="6630266" y="3546765"/>
            <a:ext cx="607869" cy="997527"/>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a:off x="4637809" y="1413164"/>
            <a:ext cx="2600325" cy="2147454"/>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6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4000" b="1" dirty="0"/>
              <a:t>Pătrate latine cu </a:t>
            </a:r>
            <a:r>
              <a:rPr lang="en-US" sz="4000" b="1" dirty="0"/>
              <a:t>4, 5 </a:t>
            </a:r>
            <a:r>
              <a:rPr lang="ro-RO" sz="4000" b="1" dirty="0"/>
              <a:t>și </a:t>
            </a:r>
            <a:r>
              <a:rPr lang="en-US" sz="4000" b="1" dirty="0"/>
              <a:t>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8260522"/>
              </p:ext>
            </p:extLst>
          </p:nvPr>
        </p:nvGraphicFramePr>
        <p:xfrm>
          <a:off x="681038" y="1825625"/>
          <a:ext cx="8543931" cy="2656840"/>
        </p:xfrm>
        <a:graphic>
          <a:graphicData uri="http://schemas.openxmlformats.org/drawingml/2006/table">
            <a:tbl>
              <a:tblPr firstRow="1" bandRow="1">
                <a:tableStyleId>{8FD4443E-F989-4FC4-A0C8-D5A2AF1F390B}</a:tableStyleId>
              </a:tblPr>
              <a:tblGrid>
                <a:gridCol w="776721">
                  <a:extLst>
                    <a:ext uri="{9D8B030D-6E8A-4147-A177-3AD203B41FA5}">
                      <a16:colId xmlns:a16="http://schemas.microsoft.com/office/drawing/2014/main" val="20000"/>
                    </a:ext>
                  </a:extLst>
                </a:gridCol>
                <a:gridCol w="776721">
                  <a:extLst>
                    <a:ext uri="{9D8B030D-6E8A-4147-A177-3AD203B41FA5}">
                      <a16:colId xmlns:a16="http://schemas.microsoft.com/office/drawing/2014/main" val="20001"/>
                    </a:ext>
                  </a:extLst>
                </a:gridCol>
                <a:gridCol w="776721">
                  <a:extLst>
                    <a:ext uri="{9D8B030D-6E8A-4147-A177-3AD203B41FA5}">
                      <a16:colId xmlns:a16="http://schemas.microsoft.com/office/drawing/2014/main" val="20002"/>
                    </a:ext>
                  </a:extLst>
                </a:gridCol>
                <a:gridCol w="776721">
                  <a:extLst>
                    <a:ext uri="{9D8B030D-6E8A-4147-A177-3AD203B41FA5}">
                      <a16:colId xmlns:a16="http://schemas.microsoft.com/office/drawing/2014/main" val="20003"/>
                    </a:ext>
                  </a:extLst>
                </a:gridCol>
                <a:gridCol w="776721">
                  <a:extLst>
                    <a:ext uri="{9D8B030D-6E8A-4147-A177-3AD203B41FA5}">
                      <a16:colId xmlns:a16="http://schemas.microsoft.com/office/drawing/2014/main" val="20004"/>
                    </a:ext>
                  </a:extLst>
                </a:gridCol>
                <a:gridCol w="776721">
                  <a:extLst>
                    <a:ext uri="{9D8B030D-6E8A-4147-A177-3AD203B41FA5}">
                      <a16:colId xmlns:a16="http://schemas.microsoft.com/office/drawing/2014/main" val="20005"/>
                    </a:ext>
                  </a:extLst>
                </a:gridCol>
                <a:gridCol w="776721">
                  <a:extLst>
                    <a:ext uri="{9D8B030D-6E8A-4147-A177-3AD203B41FA5}">
                      <a16:colId xmlns:a16="http://schemas.microsoft.com/office/drawing/2014/main" val="20006"/>
                    </a:ext>
                  </a:extLst>
                </a:gridCol>
                <a:gridCol w="776721">
                  <a:extLst>
                    <a:ext uri="{9D8B030D-6E8A-4147-A177-3AD203B41FA5}">
                      <a16:colId xmlns:a16="http://schemas.microsoft.com/office/drawing/2014/main" val="20007"/>
                    </a:ext>
                  </a:extLst>
                </a:gridCol>
                <a:gridCol w="776721">
                  <a:extLst>
                    <a:ext uri="{9D8B030D-6E8A-4147-A177-3AD203B41FA5}">
                      <a16:colId xmlns:a16="http://schemas.microsoft.com/office/drawing/2014/main" val="20008"/>
                    </a:ext>
                  </a:extLst>
                </a:gridCol>
                <a:gridCol w="776721">
                  <a:extLst>
                    <a:ext uri="{9D8B030D-6E8A-4147-A177-3AD203B41FA5}">
                      <a16:colId xmlns:a16="http://schemas.microsoft.com/office/drawing/2014/main" val="20009"/>
                    </a:ext>
                  </a:extLst>
                </a:gridCol>
                <a:gridCol w="776721">
                  <a:extLst>
                    <a:ext uri="{9D8B030D-6E8A-4147-A177-3AD203B41FA5}">
                      <a16:colId xmlns:a16="http://schemas.microsoft.com/office/drawing/2014/main" val="20010"/>
                    </a:ext>
                  </a:extLst>
                </a:gridCol>
              </a:tblGrid>
              <a:tr h="370840">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tc>
                  <a:txBody>
                    <a:bodyPr/>
                    <a:lstStyle/>
                    <a:p>
                      <a:pPr algn="ctr"/>
                      <a:endParaRPr lang="en-US" dirty="0"/>
                    </a:p>
                  </a:txBody>
                  <a:tcPr marL="74295" marR="74295">
                    <a:noFill/>
                  </a:tcPr>
                </a:tc>
                <a:extLst>
                  <a:ext uri="{0D108BD9-81ED-4DB2-BD59-A6C34878D82A}">
                    <a16:rowId xmlns:a16="http://schemas.microsoft.com/office/drawing/2014/main" val="10000"/>
                  </a:ext>
                </a:extLst>
              </a:tr>
              <a:tr h="370840">
                <a:tc>
                  <a:txBody>
                    <a:bodyPr/>
                    <a:lstStyle/>
                    <a:p>
                      <a:pPr algn="ctr"/>
                      <a:r>
                        <a:rPr lang="en-US" sz="4400" b="1" dirty="0"/>
                        <a:t>4</a:t>
                      </a:r>
                    </a:p>
                  </a:txBody>
                  <a:tcPr marL="74295" marR="74295"/>
                </a:tc>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solidFill>
                            <a:srgbClr val="FFC000"/>
                          </a:solidFill>
                        </a:rPr>
                        <a:t>5</a:t>
                      </a:r>
                    </a:p>
                  </a:txBody>
                  <a:tcPr marL="74295" marR="74295"/>
                </a:tc>
                <a:tc>
                  <a:txBody>
                    <a:bodyPr/>
                    <a:lstStyle/>
                    <a:p>
                      <a:pPr algn="ctr"/>
                      <a:endParaRPr lang="en-US" sz="4400" b="1" dirty="0"/>
                    </a:p>
                  </a:txBody>
                  <a:tcPr marL="74295" marR="74295">
                    <a:noFill/>
                  </a:tcPr>
                </a:tc>
                <a:tc>
                  <a:txBody>
                    <a:bodyPr/>
                    <a:lstStyle/>
                    <a:p>
                      <a:pPr algn="ctr"/>
                      <a:r>
                        <a:rPr lang="en-US" sz="4400" b="1" dirty="0">
                          <a:solidFill>
                            <a:srgbClr val="FFC000"/>
                          </a:solidFill>
                        </a:rPr>
                        <a:t>5</a:t>
                      </a:r>
                    </a:p>
                  </a:txBody>
                  <a:tcPr marL="74295" marR="74295"/>
                </a:tc>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t>4</a:t>
                      </a:r>
                    </a:p>
                  </a:txBody>
                  <a:tcPr marL="74295" marR="74295"/>
                </a:tc>
                <a:tc>
                  <a:txBody>
                    <a:bodyPr/>
                    <a:lstStyle/>
                    <a:p>
                      <a:pPr algn="ctr"/>
                      <a:endParaRPr lang="en-US" sz="4400" b="1" dirty="0"/>
                    </a:p>
                  </a:txBody>
                  <a:tcPr marL="74295" marR="74295">
                    <a:noFill/>
                  </a:tcPr>
                </a:tc>
                <a:tc>
                  <a:txBody>
                    <a:bodyPr/>
                    <a:lstStyle/>
                    <a:p>
                      <a:pPr algn="ctr"/>
                      <a:r>
                        <a:rPr lang="en-US" sz="4400" b="1" dirty="0">
                          <a:solidFill>
                            <a:srgbClr val="FFC000"/>
                          </a:solidFill>
                        </a:rPr>
                        <a:t>5</a:t>
                      </a:r>
                    </a:p>
                  </a:txBody>
                  <a:tcPr marL="74295" marR="74295"/>
                </a:tc>
                <a:tc>
                  <a:txBody>
                    <a:bodyPr/>
                    <a:lstStyle/>
                    <a:p>
                      <a:pPr algn="ctr"/>
                      <a:r>
                        <a:rPr lang="en-US" sz="4400" b="1" dirty="0"/>
                        <a:t>4</a:t>
                      </a:r>
                    </a:p>
                  </a:txBody>
                  <a:tcPr marL="74295" marR="74295"/>
                </a:tc>
                <a:tc>
                  <a:txBody>
                    <a:bodyPr/>
                    <a:lstStyle/>
                    <a:p>
                      <a:pPr algn="ctr"/>
                      <a:r>
                        <a:rPr lang="en-US" sz="4400" b="1" dirty="0">
                          <a:solidFill>
                            <a:schemeClr val="tx2">
                              <a:lumMod val="50000"/>
                            </a:schemeClr>
                          </a:solidFill>
                        </a:rPr>
                        <a:t>6</a:t>
                      </a:r>
                    </a:p>
                  </a:txBody>
                  <a:tcPr marL="74295" marR="74295"/>
                </a:tc>
                <a:extLst>
                  <a:ext uri="{0D108BD9-81ED-4DB2-BD59-A6C34878D82A}">
                    <a16:rowId xmlns:a16="http://schemas.microsoft.com/office/drawing/2014/main" val="10001"/>
                  </a:ext>
                </a:extLst>
              </a:tr>
              <a:tr h="370840">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solidFill>
                            <a:srgbClr val="FFC000"/>
                          </a:solidFill>
                        </a:rPr>
                        <a:t>5</a:t>
                      </a:r>
                    </a:p>
                  </a:txBody>
                  <a:tcPr marL="74295" marR="74295"/>
                </a:tc>
                <a:tc>
                  <a:txBody>
                    <a:bodyPr/>
                    <a:lstStyle/>
                    <a:p>
                      <a:pPr algn="ctr"/>
                      <a:r>
                        <a:rPr lang="en-US" sz="4400" b="1" dirty="0"/>
                        <a:t>4</a:t>
                      </a:r>
                    </a:p>
                  </a:txBody>
                  <a:tcPr marL="74295" marR="74295"/>
                </a:tc>
                <a:tc>
                  <a:txBody>
                    <a:bodyPr/>
                    <a:lstStyle/>
                    <a:p>
                      <a:pPr algn="ctr"/>
                      <a:endParaRPr lang="en-US" sz="4400" b="1" dirty="0"/>
                    </a:p>
                  </a:txBody>
                  <a:tcPr marL="74295" marR="74295">
                    <a:noFill/>
                  </a:tcPr>
                </a:tc>
                <a:tc>
                  <a:txBody>
                    <a:bodyPr/>
                    <a:lstStyle/>
                    <a:p>
                      <a:pPr algn="ctr"/>
                      <a:r>
                        <a:rPr lang="en-US" sz="4400" b="1" dirty="0"/>
                        <a:t>4</a:t>
                      </a:r>
                    </a:p>
                  </a:txBody>
                  <a:tcPr marL="74295" marR="74295"/>
                </a:tc>
                <a:tc>
                  <a:txBody>
                    <a:bodyPr/>
                    <a:lstStyle/>
                    <a:p>
                      <a:pPr algn="ctr"/>
                      <a:r>
                        <a:rPr lang="en-US" sz="4400" b="1" dirty="0">
                          <a:solidFill>
                            <a:srgbClr val="FFC000"/>
                          </a:solidFill>
                        </a:rPr>
                        <a:t>5</a:t>
                      </a:r>
                    </a:p>
                  </a:txBody>
                  <a:tcPr marL="74295" marR="74295"/>
                </a:tc>
                <a:tc>
                  <a:txBody>
                    <a:bodyPr/>
                    <a:lstStyle/>
                    <a:p>
                      <a:pPr algn="ctr"/>
                      <a:r>
                        <a:rPr lang="en-US" sz="4400" b="1" dirty="0">
                          <a:solidFill>
                            <a:schemeClr val="tx2">
                              <a:lumMod val="50000"/>
                            </a:schemeClr>
                          </a:solidFill>
                        </a:rPr>
                        <a:t>6</a:t>
                      </a:r>
                    </a:p>
                  </a:txBody>
                  <a:tcPr marL="74295" marR="74295"/>
                </a:tc>
                <a:tc>
                  <a:txBody>
                    <a:bodyPr/>
                    <a:lstStyle/>
                    <a:p>
                      <a:pPr algn="ctr"/>
                      <a:endParaRPr lang="en-US" sz="4400" b="1" dirty="0"/>
                    </a:p>
                  </a:txBody>
                  <a:tcPr marL="74295" marR="74295">
                    <a:noFill/>
                  </a:tcPr>
                </a:tc>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solidFill>
                            <a:srgbClr val="FFC000"/>
                          </a:solidFill>
                        </a:rPr>
                        <a:t>5</a:t>
                      </a:r>
                    </a:p>
                  </a:txBody>
                  <a:tcPr marL="74295" marR="74295"/>
                </a:tc>
                <a:tc>
                  <a:txBody>
                    <a:bodyPr/>
                    <a:lstStyle/>
                    <a:p>
                      <a:pPr algn="ctr"/>
                      <a:r>
                        <a:rPr lang="en-US" sz="4400" b="1" dirty="0"/>
                        <a:t>4</a:t>
                      </a:r>
                    </a:p>
                  </a:txBody>
                  <a:tcPr marL="74295" marR="74295"/>
                </a:tc>
                <a:extLst>
                  <a:ext uri="{0D108BD9-81ED-4DB2-BD59-A6C34878D82A}">
                    <a16:rowId xmlns:a16="http://schemas.microsoft.com/office/drawing/2014/main" val="10002"/>
                  </a:ext>
                </a:extLst>
              </a:tr>
              <a:tr h="370840">
                <a:tc>
                  <a:txBody>
                    <a:bodyPr/>
                    <a:lstStyle/>
                    <a:p>
                      <a:pPr algn="ctr"/>
                      <a:r>
                        <a:rPr lang="en-US" sz="4400" b="1" dirty="0">
                          <a:solidFill>
                            <a:srgbClr val="FFC000"/>
                          </a:solidFill>
                        </a:rPr>
                        <a:t>5</a:t>
                      </a:r>
                    </a:p>
                  </a:txBody>
                  <a:tcPr marL="74295" marR="74295"/>
                </a:tc>
                <a:tc>
                  <a:txBody>
                    <a:bodyPr/>
                    <a:lstStyle/>
                    <a:p>
                      <a:pPr algn="ctr"/>
                      <a:r>
                        <a:rPr lang="en-US" sz="4400" b="1" dirty="0"/>
                        <a:t>4</a:t>
                      </a:r>
                    </a:p>
                  </a:txBody>
                  <a:tcPr marL="74295" marR="74295"/>
                </a:tc>
                <a:tc>
                  <a:txBody>
                    <a:bodyPr/>
                    <a:lstStyle/>
                    <a:p>
                      <a:pPr algn="ctr"/>
                      <a:r>
                        <a:rPr lang="en-US" sz="4400" b="1" dirty="0">
                          <a:solidFill>
                            <a:schemeClr val="tx2">
                              <a:lumMod val="50000"/>
                            </a:schemeClr>
                          </a:solidFill>
                        </a:rPr>
                        <a:t>6</a:t>
                      </a:r>
                    </a:p>
                  </a:txBody>
                  <a:tcPr marL="74295" marR="74295"/>
                </a:tc>
                <a:tc>
                  <a:txBody>
                    <a:bodyPr/>
                    <a:lstStyle/>
                    <a:p>
                      <a:pPr algn="ctr"/>
                      <a:endParaRPr lang="en-US" sz="4400" b="1" dirty="0"/>
                    </a:p>
                  </a:txBody>
                  <a:tcPr marL="74295" marR="74295">
                    <a:noFill/>
                  </a:tcPr>
                </a:tc>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t>4</a:t>
                      </a:r>
                    </a:p>
                  </a:txBody>
                  <a:tcPr marL="74295" marR="74295"/>
                </a:tc>
                <a:tc>
                  <a:txBody>
                    <a:bodyPr/>
                    <a:lstStyle/>
                    <a:p>
                      <a:pPr algn="ctr"/>
                      <a:r>
                        <a:rPr lang="en-US" sz="4400" b="1" dirty="0">
                          <a:solidFill>
                            <a:srgbClr val="FFC000"/>
                          </a:solidFill>
                        </a:rPr>
                        <a:t>5</a:t>
                      </a:r>
                    </a:p>
                  </a:txBody>
                  <a:tcPr marL="74295" marR="74295"/>
                </a:tc>
                <a:tc>
                  <a:txBody>
                    <a:bodyPr/>
                    <a:lstStyle/>
                    <a:p>
                      <a:pPr algn="ctr"/>
                      <a:endParaRPr lang="en-US" sz="4400" b="1" dirty="0"/>
                    </a:p>
                  </a:txBody>
                  <a:tcPr marL="74295" marR="74295">
                    <a:noFill/>
                  </a:tcPr>
                </a:tc>
                <a:tc>
                  <a:txBody>
                    <a:bodyPr/>
                    <a:lstStyle/>
                    <a:p>
                      <a:pPr algn="ctr"/>
                      <a:r>
                        <a:rPr lang="en-US" sz="4400" b="1" dirty="0"/>
                        <a:t>4</a:t>
                      </a:r>
                    </a:p>
                  </a:txBody>
                  <a:tcPr marL="74295" marR="74295"/>
                </a:tc>
                <a:tc>
                  <a:txBody>
                    <a:bodyPr/>
                    <a:lstStyle/>
                    <a:p>
                      <a:pPr algn="ctr"/>
                      <a:r>
                        <a:rPr lang="en-US" sz="4400" b="1" dirty="0">
                          <a:solidFill>
                            <a:schemeClr val="tx2">
                              <a:lumMod val="50000"/>
                            </a:schemeClr>
                          </a:solidFill>
                        </a:rPr>
                        <a:t>6</a:t>
                      </a:r>
                    </a:p>
                  </a:txBody>
                  <a:tcPr marL="74295" marR="74295"/>
                </a:tc>
                <a:tc>
                  <a:txBody>
                    <a:bodyPr/>
                    <a:lstStyle/>
                    <a:p>
                      <a:pPr algn="ctr"/>
                      <a:r>
                        <a:rPr lang="en-US" sz="4400" b="1" dirty="0">
                          <a:solidFill>
                            <a:srgbClr val="FFC000"/>
                          </a:solidFill>
                        </a:rPr>
                        <a:t>5</a:t>
                      </a:r>
                    </a:p>
                  </a:txBody>
                  <a:tcPr marL="74295" marR="74295"/>
                </a:tc>
                <a:extLst>
                  <a:ext uri="{0D108BD9-81ED-4DB2-BD59-A6C34878D82A}">
                    <a16:rowId xmlns:a16="http://schemas.microsoft.com/office/drawing/2014/main" val="10003"/>
                  </a:ext>
                </a:extLst>
              </a:tr>
            </a:tbl>
          </a:graphicData>
        </a:graphic>
      </p:graphicFrame>
      <p:sp>
        <p:nvSpPr>
          <p:cNvPr id="5" name="TextBox 4"/>
          <p:cNvSpPr txBox="1"/>
          <p:nvPr/>
        </p:nvSpPr>
        <p:spPr>
          <a:xfrm>
            <a:off x="1263015" y="5042119"/>
            <a:ext cx="7714298" cy="1384995"/>
          </a:xfrm>
          <a:prstGeom prst="rect">
            <a:avLst/>
          </a:prstGeom>
          <a:noFill/>
        </p:spPr>
        <p:txBody>
          <a:bodyPr wrap="square" rtlCol="0">
            <a:spAutoFit/>
          </a:bodyPr>
          <a:lstStyle/>
          <a:p>
            <a:pPr algn="ctr"/>
            <a:r>
              <a:rPr lang="ro-RO" sz="2800" i="1" dirty="0"/>
              <a:t>Ce regulă observați</a:t>
            </a:r>
            <a:r>
              <a:rPr lang="en-US" sz="2800" i="1" dirty="0"/>
              <a:t>? </a:t>
            </a:r>
          </a:p>
          <a:p>
            <a:pPr algn="ctr"/>
            <a:endParaRPr lang="en-US" sz="2800" i="1" dirty="0"/>
          </a:p>
          <a:p>
            <a:pPr algn="ctr"/>
            <a:r>
              <a:rPr lang="ro-RO" sz="2800" i="1" dirty="0"/>
              <a:t>Mai pot fi făcute și alte pătrate cu aceste numere</a:t>
            </a:r>
            <a:r>
              <a:rPr lang="en-US" sz="2800" i="1" dirty="0"/>
              <a:t>?</a:t>
            </a:r>
          </a:p>
        </p:txBody>
      </p:sp>
      <p:sp>
        <p:nvSpPr>
          <p:cNvPr id="6" name="Slide Number Placeholder 5">
            <a:extLst>
              <a:ext uri="{FF2B5EF4-FFF2-40B4-BE49-F238E27FC236}">
                <a16:creationId xmlns:a16="http://schemas.microsoft.com/office/drawing/2014/main" id="{04683E96-5EB9-49A5-A9D5-C9B789D71EAA}"/>
              </a:ext>
            </a:extLst>
          </p:cNvPr>
          <p:cNvSpPr>
            <a:spLocks noGrp="1"/>
          </p:cNvSpPr>
          <p:nvPr>
            <p:ph type="sldNum" sz="quarter" idx="12"/>
          </p:nvPr>
        </p:nvSpPr>
        <p:spPr/>
        <p:txBody>
          <a:bodyPr/>
          <a:lstStyle/>
          <a:p>
            <a:fld id="{77DC6420-9A8E-694A-8D06-3321B40299E5}" type="slidenum">
              <a:rPr lang="en-US" smtClean="0"/>
              <a:pPr/>
              <a:t>3</a:t>
            </a:fld>
            <a:endParaRPr lang="en-US" dirty="0"/>
          </a:p>
        </p:txBody>
      </p:sp>
    </p:spTree>
    <p:extLst>
      <p:ext uri="{BB962C8B-B14F-4D97-AF65-F5344CB8AC3E}">
        <p14:creationId xmlns:p14="http://schemas.microsoft.com/office/powerpoint/2010/main" val="1523230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ED32-CED7-4557-9039-1E3BBA6EBF77}"/>
              </a:ext>
            </a:extLst>
          </p:cNvPr>
          <p:cNvSpPr>
            <a:spLocks noGrp="1"/>
          </p:cNvSpPr>
          <p:nvPr>
            <p:ph type="title"/>
          </p:nvPr>
        </p:nvSpPr>
        <p:spPr>
          <a:xfrm>
            <a:off x="681038" y="207819"/>
            <a:ext cx="8543925" cy="955964"/>
          </a:xfrm>
        </p:spPr>
        <p:txBody>
          <a:bodyPr/>
          <a:lstStyle/>
          <a:p>
            <a:pPr algn="ctr"/>
            <a:r>
              <a:rPr lang="ro-RO" dirty="0"/>
              <a:t>Magia pătratelor magice</a:t>
            </a:r>
            <a:endParaRPr lang="en-GB" dirty="0"/>
          </a:p>
        </p:txBody>
      </p:sp>
      <p:pic>
        <p:nvPicPr>
          <p:cNvPr id="5" name="Picture 4">
            <a:extLst>
              <a:ext uri="{FF2B5EF4-FFF2-40B4-BE49-F238E27FC236}">
                <a16:creationId xmlns:a16="http://schemas.microsoft.com/office/drawing/2014/main" id="{9C5B11E1-C398-495C-BE8E-4C11E59EC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981" y="1260763"/>
            <a:ext cx="5389418" cy="5389418"/>
          </a:xfrm>
          <a:prstGeom prst="rect">
            <a:avLst/>
          </a:prstGeom>
        </p:spPr>
      </p:pic>
      <p:sp>
        <p:nvSpPr>
          <p:cNvPr id="3" name="TextBox 2"/>
          <p:cNvSpPr txBox="1"/>
          <p:nvPr/>
        </p:nvSpPr>
        <p:spPr>
          <a:xfrm>
            <a:off x="2382981" y="6603064"/>
            <a:ext cx="919355" cy="246221"/>
          </a:xfrm>
          <a:prstGeom prst="rect">
            <a:avLst/>
          </a:prstGeom>
          <a:noFill/>
        </p:spPr>
        <p:txBody>
          <a:bodyPr wrap="none" rtlCol="0">
            <a:spAutoFit/>
          </a:bodyPr>
          <a:lstStyle/>
          <a:p>
            <a:r>
              <a:rPr lang="en-US" sz="1000" dirty="0" err="1"/>
              <a:t>Piotr</a:t>
            </a:r>
            <a:r>
              <a:rPr lang="en-US" sz="1000" dirty="0"/>
              <a:t> </a:t>
            </a:r>
            <a:r>
              <a:rPr lang="en-US" sz="1000" dirty="0" err="1"/>
              <a:t>Siedlecki</a:t>
            </a:r>
            <a:endParaRPr lang="en-US" sz="1000" dirty="0"/>
          </a:p>
        </p:txBody>
      </p:sp>
      <p:sp>
        <p:nvSpPr>
          <p:cNvPr id="6" name="Slide Number Placeholder 5">
            <a:extLst>
              <a:ext uri="{FF2B5EF4-FFF2-40B4-BE49-F238E27FC236}">
                <a16:creationId xmlns:a16="http://schemas.microsoft.com/office/drawing/2014/main" id="{1FB5E31B-7EFD-4407-B6E8-E5E22784A5D1}"/>
              </a:ext>
            </a:extLst>
          </p:cNvPr>
          <p:cNvSpPr>
            <a:spLocks noGrp="1"/>
          </p:cNvSpPr>
          <p:nvPr>
            <p:ph type="sldNum" sz="quarter" idx="12"/>
          </p:nvPr>
        </p:nvSpPr>
        <p:spPr/>
        <p:txBody>
          <a:bodyPr/>
          <a:lstStyle/>
          <a:p>
            <a:fld id="{77DC6420-9A8E-694A-8D06-3321B40299E5}" type="slidenum">
              <a:rPr lang="en-US" smtClean="0"/>
              <a:pPr/>
              <a:t>30</a:t>
            </a:fld>
            <a:endParaRPr lang="en-US"/>
          </a:p>
        </p:txBody>
      </p:sp>
    </p:spTree>
    <p:extLst>
      <p:ext uri="{BB962C8B-B14F-4D97-AF65-F5344CB8AC3E}">
        <p14:creationId xmlns:p14="http://schemas.microsoft.com/office/powerpoint/2010/main" val="275075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 y="88901"/>
            <a:ext cx="2057941" cy="6396567"/>
          </a:xfrm>
        </p:spPr>
        <p:txBody>
          <a:bodyPr>
            <a:normAutofit/>
          </a:bodyPr>
          <a:lstStyle/>
          <a:p>
            <a:r>
              <a:rPr lang="ro-RO" sz="1400" dirty="0"/>
              <a:t>De mii de ani, oamenii din diferite culturi din întreaga lume au încercat să înțeleagă tiparele în natură, anotimpuri, climă. Cunoașterea modelului ciclic al naturii permite oamenilor să știe când este cel mai bine să planteze sau să se pregătească pentru iarnă. Chiar și unde să trăiești și cum să trăiești. Au folosit numere, uneori aranjate în structuri cum ar fi Pătratele magice. Le-au sculptat în temple, unii chiar i-au purtat în jurul gâtului. Chiar dacă le-au înțeles în moduri diferite, au crezut că asta le-a conferit putere. </a:t>
            </a:r>
            <a:br>
              <a:rPr lang="ro-RO" sz="1400" dirty="0"/>
            </a:br>
            <a:br>
              <a:rPr lang="ro-RO" sz="1400" dirty="0"/>
            </a:br>
            <a:r>
              <a:rPr lang="ro-RO" sz="1400" dirty="0"/>
              <a:t>Iată câteva desene ale misionarilor iezuiți europeni în China, în 1668, care încercau să înțeleagă Pătratul magic </a:t>
            </a:r>
            <a:r>
              <a:rPr lang="ro-RO" sz="1400" dirty="0" err="1"/>
              <a:t>Luo</a:t>
            </a:r>
            <a:r>
              <a:rPr lang="ro-RO" sz="1400" dirty="0"/>
              <a:t> </a:t>
            </a:r>
            <a:r>
              <a:rPr lang="ro-RO" sz="1400" dirty="0" err="1"/>
              <a:t>Shu</a:t>
            </a:r>
            <a:r>
              <a:rPr lang="ro-RO" sz="1400" dirty="0"/>
              <a:t> prin alăturarea numerelor în diferite moduri.</a:t>
            </a:r>
          </a:p>
        </p:txBody>
      </p:sp>
      <p:pic>
        <p:nvPicPr>
          <p:cNvPr id="4" name="Picture 3" descr="Screen Shot 2018-05-18 at 11.10.10.png"/>
          <p:cNvPicPr>
            <a:picLocks noChangeAspect="1"/>
          </p:cNvPicPr>
          <p:nvPr/>
        </p:nvPicPr>
        <p:blipFill>
          <a:blip r:embed="rId3"/>
          <a:stretch>
            <a:fillRect/>
          </a:stretch>
        </p:blipFill>
        <p:spPr>
          <a:xfrm>
            <a:off x="2028284" y="309285"/>
            <a:ext cx="7830594" cy="5970494"/>
          </a:xfrm>
          <a:prstGeom prst="rect">
            <a:avLst/>
          </a:prstGeom>
        </p:spPr>
      </p:pic>
      <p:sp>
        <p:nvSpPr>
          <p:cNvPr id="5" name="Slide Number Placeholder 4">
            <a:extLst>
              <a:ext uri="{FF2B5EF4-FFF2-40B4-BE49-F238E27FC236}">
                <a16:creationId xmlns:a16="http://schemas.microsoft.com/office/drawing/2014/main" id="{F5C58B61-2B67-4844-A7CA-03812177C350}"/>
              </a:ext>
            </a:extLst>
          </p:cNvPr>
          <p:cNvSpPr>
            <a:spLocks noGrp="1"/>
          </p:cNvSpPr>
          <p:nvPr>
            <p:ph type="sldNum" sz="quarter" idx="12"/>
          </p:nvPr>
        </p:nvSpPr>
        <p:spPr/>
        <p:txBody>
          <a:bodyPr/>
          <a:lstStyle/>
          <a:p>
            <a:fld id="{77DC6420-9A8E-694A-8D06-3321B40299E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58" y="349878"/>
            <a:ext cx="2257709" cy="6129944"/>
          </a:xfrm>
        </p:spPr>
        <p:txBody>
          <a:bodyPr anchor="t">
            <a:noAutofit/>
          </a:bodyPr>
          <a:lstStyle/>
          <a:p>
            <a:r>
              <a:rPr lang="en-US" sz="2400" dirty="0" err="1"/>
              <a:t>Investigații</a:t>
            </a:r>
            <a:r>
              <a:rPr lang="en-US" sz="2400" dirty="0"/>
              <a:t> </a:t>
            </a:r>
            <a:r>
              <a:rPr lang="en-US" sz="2400" dirty="0" err="1"/>
              <a:t>suplimentare</a:t>
            </a:r>
            <a:r>
              <a:rPr lang="en-US" sz="2400" dirty="0"/>
              <a:t> cu </a:t>
            </a:r>
            <a:r>
              <a:rPr lang="ro-RO" sz="2400" dirty="0"/>
              <a:t>Pătrate magice</a:t>
            </a:r>
            <a:r>
              <a:rPr lang="en-US" sz="2400" dirty="0"/>
              <a:t>. </a:t>
            </a:r>
            <a:br>
              <a:rPr lang="ro-RO" sz="2400" dirty="0"/>
            </a:br>
            <a:br>
              <a:rPr lang="ro-RO" sz="2400" dirty="0"/>
            </a:br>
            <a:r>
              <a:rPr lang="en-US" sz="2400" dirty="0" err="1"/>
              <a:t>Acesta</a:t>
            </a:r>
            <a:r>
              <a:rPr lang="en-US" sz="2400" dirty="0"/>
              <a:t> </a:t>
            </a:r>
            <a:r>
              <a:rPr lang="en-US" sz="2400" dirty="0" err="1"/>
              <a:t>este</a:t>
            </a:r>
            <a:r>
              <a:rPr lang="en-US" sz="2400" dirty="0"/>
              <a:t> un </a:t>
            </a:r>
            <a:r>
              <a:rPr lang="en-US" sz="2400" dirty="0" err="1"/>
              <a:t>Pătrat</a:t>
            </a:r>
            <a:r>
              <a:rPr lang="en-US" sz="2400" dirty="0"/>
              <a:t> magic 9x9 </a:t>
            </a:r>
            <a:r>
              <a:rPr lang="ro-RO" sz="2400" dirty="0"/>
              <a:t>– în pătratul de jos, aveți </a:t>
            </a:r>
            <a:r>
              <a:rPr lang="en-US" sz="2400" dirty="0" err="1"/>
              <a:t>rădăcinile</a:t>
            </a:r>
            <a:r>
              <a:rPr lang="en-US" sz="2400" dirty="0"/>
              <a:t> sale </a:t>
            </a:r>
            <a:r>
              <a:rPr lang="en-US" sz="2400" dirty="0" err="1"/>
              <a:t>numerice</a:t>
            </a:r>
            <a:r>
              <a:rPr lang="en-US" sz="2400" dirty="0"/>
              <a:t> (</a:t>
            </a:r>
            <a:r>
              <a:rPr lang="en-US" sz="2400" dirty="0" err="1"/>
              <a:t>așa</a:t>
            </a:r>
            <a:r>
              <a:rPr lang="en-US" sz="2400" dirty="0"/>
              <a:t> cum se </a:t>
            </a:r>
            <a:r>
              <a:rPr lang="en-US" sz="2400" dirty="0" err="1"/>
              <a:t>utilizează</a:t>
            </a:r>
            <a:r>
              <a:rPr lang="en-US" sz="2400" dirty="0"/>
              <a:t> </a:t>
            </a:r>
            <a:r>
              <a:rPr lang="en-US" sz="2400" dirty="0" err="1"/>
              <a:t>în</a:t>
            </a:r>
            <a:r>
              <a:rPr lang="en-US" sz="2400" dirty="0"/>
              <a:t> </a:t>
            </a:r>
            <a:r>
              <a:rPr lang="en-US" sz="2400" dirty="0" err="1"/>
              <a:t>Pătratele</a:t>
            </a:r>
            <a:r>
              <a:rPr lang="en-US" sz="2400" dirty="0"/>
              <a:t> </a:t>
            </a:r>
            <a:r>
              <a:rPr lang="en-US" sz="2400" dirty="0" err="1"/>
              <a:t>vedice</a:t>
            </a:r>
            <a:r>
              <a:rPr lang="en-US" sz="2400" dirty="0"/>
              <a:t>)</a:t>
            </a:r>
            <a:br>
              <a:rPr lang="ro-RO" sz="2400" dirty="0"/>
            </a:br>
            <a:br>
              <a:rPr lang="ro-RO" sz="2400" dirty="0"/>
            </a:br>
            <a:r>
              <a:rPr lang="en-US" sz="2400" i="1" dirty="0"/>
              <a:t>Ce </a:t>
            </a:r>
            <a:r>
              <a:rPr lang="en-US" sz="2400" i="1" dirty="0" err="1"/>
              <a:t>observați</a:t>
            </a:r>
            <a:r>
              <a:rPr lang="en-US" sz="2400" i="1" dirty="0"/>
              <a:t> la </a:t>
            </a:r>
            <a:r>
              <a:rPr lang="en-US" sz="2400" i="1" dirty="0" err="1"/>
              <a:t>modelele</a:t>
            </a:r>
            <a:r>
              <a:rPr lang="en-US" sz="2400" i="1" dirty="0"/>
              <a:t> de </a:t>
            </a:r>
            <a:r>
              <a:rPr lang="en-US" sz="2400" i="1" dirty="0" err="1"/>
              <a:t>numere</a:t>
            </a:r>
            <a:r>
              <a:rPr lang="en-US" sz="2400" i="1" dirty="0"/>
              <a:t>?</a:t>
            </a:r>
          </a:p>
        </p:txBody>
      </p:sp>
      <p:graphicFrame>
        <p:nvGraphicFramePr>
          <p:cNvPr id="5" name="Table 4"/>
          <p:cNvGraphicFramePr>
            <a:graphicFrameLocks noGrp="1"/>
          </p:cNvGraphicFramePr>
          <p:nvPr>
            <p:extLst>
              <p:ext uri="{D42A27DB-BD31-4B8C-83A1-F6EECF244321}">
                <p14:modId xmlns:p14="http://schemas.microsoft.com/office/powerpoint/2010/main" val="3422663906"/>
              </p:ext>
            </p:extLst>
          </p:nvPr>
        </p:nvGraphicFramePr>
        <p:xfrm>
          <a:off x="2894947" y="349878"/>
          <a:ext cx="3564594" cy="2939422"/>
        </p:xfrm>
        <a:graphic>
          <a:graphicData uri="http://schemas.openxmlformats.org/drawingml/2006/table">
            <a:tbl>
              <a:tblPr/>
              <a:tblGrid>
                <a:gridCol w="396066">
                  <a:extLst>
                    <a:ext uri="{9D8B030D-6E8A-4147-A177-3AD203B41FA5}">
                      <a16:colId xmlns:a16="http://schemas.microsoft.com/office/drawing/2014/main" val="20000"/>
                    </a:ext>
                  </a:extLst>
                </a:gridCol>
                <a:gridCol w="396066">
                  <a:extLst>
                    <a:ext uri="{9D8B030D-6E8A-4147-A177-3AD203B41FA5}">
                      <a16:colId xmlns:a16="http://schemas.microsoft.com/office/drawing/2014/main" val="20001"/>
                    </a:ext>
                  </a:extLst>
                </a:gridCol>
                <a:gridCol w="396066">
                  <a:extLst>
                    <a:ext uri="{9D8B030D-6E8A-4147-A177-3AD203B41FA5}">
                      <a16:colId xmlns:a16="http://schemas.microsoft.com/office/drawing/2014/main" val="20002"/>
                    </a:ext>
                  </a:extLst>
                </a:gridCol>
                <a:gridCol w="396066">
                  <a:extLst>
                    <a:ext uri="{9D8B030D-6E8A-4147-A177-3AD203B41FA5}">
                      <a16:colId xmlns:a16="http://schemas.microsoft.com/office/drawing/2014/main" val="20003"/>
                    </a:ext>
                  </a:extLst>
                </a:gridCol>
                <a:gridCol w="396066">
                  <a:extLst>
                    <a:ext uri="{9D8B030D-6E8A-4147-A177-3AD203B41FA5}">
                      <a16:colId xmlns:a16="http://schemas.microsoft.com/office/drawing/2014/main" val="20004"/>
                    </a:ext>
                  </a:extLst>
                </a:gridCol>
                <a:gridCol w="396066">
                  <a:extLst>
                    <a:ext uri="{9D8B030D-6E8A-4147-A177-3AD203B41FA5}">
                      <a16:colId xmlns:a16="http://schemas.microsoft.com/office/drawing/2014/main" val="20005"/>
                    </a:ext>
                  </a:extLst>
                </a:gridCol>
                <a:gridCol w="396066">
                  <a:extLst>
                    <a:ext uri="{9D8B030D-6E8A-4147-A177-3AD203B41FA5}">
                      <a16:colId xmlns:a16="http://schemas.microsoft.com/office/drawing/2014/main" val="20006"/>
                    </a:ext>
                  </a:extLst>
                </a:gridCol>
                <a:gridCol w="396066">
                  <a:extLst>
                    <a:ext uri="{9D8B030D-6E8A-4147-A177-3AD203B41FA5}">
                      <a16:colId xmlns:a16="http://schemas.microsoft.com/office/drawing/2014/main" val="20007"/>
                    </a:ext>
                  </a:extLst>
                </a:gridCol>
                <a:gridCol w="396066">
                  <a:extLst>
                    <a:ext uri="{9D8B030D-6E8A-4147-A177-3AD203B41FA5}">
                      <a16:colId xmlns:a16="http://schemas.microsoft.com/office/drawing/2014/main" val="20008"/>
                    </a:ext>
                  </a:extLst>
                </a:gridCol>
              </a:tblGrid>
              <a:tr h="323606">
                <a:tc>
                  <a:txBody>
                    <a:bodyPr/>
                    <a:lstStyle/>
                    <a:p>
                      <a:pPr algn="ctr" fontAlgn="b"/>
                      <a:r>
                        <a:rPr lang="en-US" sz="2000" b="0" i="0" u="none" strike="noStrike" dirty="0">
                          <a:solidFill>
                            <a:srgbClr val="000000"/>
                          </a:solidFill>
                          <a:effectLst/>
                          <a:latin typeface="Verdana" charset="0"/>
                        </a:rPr>
                        <a:t>47</a:t>
                      </a:r>
                    </a:p>
                  </a:txBody>
                  <a:tcPr marL="10319" marR="10319" marT="1270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ru-RU" sz="2000" b="0" i="0" u="none" strike="noStrike">
                          <a:solidFill>
                            <a:srgbClr val="000000"/>
                          </a:solidFill>
                          <a:effectLst/>
                          <a:latin typeface="Verdana" charset="0"/>
                        </a:rPr>
                        <a:t>58</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b"/>
                      <a:r>
                        <a:rPr lang="en-US" sz="2000" b="0" i="0" u="none" strike="noStrike">
                          <a:solidFill>
                            <a:srgbClr val="000000"/>
                          </a:solidFill>
                          <a:effectLst/>
                          <a:latin typeface="Verdana" charset="0"/>
                        </a:rPr>
                        <a:t>69</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2000" b="0" i="0" u="none" strike="noStrike">
                          <a:solidFill>
                            <a:srgbClr val="000000"/>
                          </a:solidFill>
                          <a:effectLst/>
                          <a:latin typeface="Verdana" charset="0"/>
                        </a:rPr>
                        <a:t>80</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is-IS" sz="2000" b="0" i="0" u="none" strike="noStrike">
                          <a:solidFill>
                            <a:srgbClr val="000000"/>
                          </a:solidFill>
                          <a:effectLst/>
                          <a:latin typeface="Verdana" charset="0"/>
                        </a:rPr>
                        <a:t>12</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b"/>
                      <a:r>
                        <a:rPr lang="is-IS" sz="2000" b="0" i="0" u="none" strike="noStrike">
                          <a:solidFill>
                            <a:srgbClr val="000000"/>
                          </a:solidFill>
                          <a:effectLst/>
                          <a:latin typeface="Verdana" charset="0"/>
                        </a:rPr>
                        <a:t>23</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ru-RU" sz="2000" b="0" i="0" u="none" strike="noStrike">
                          <a:solidFill>
                            <a:srgbClr val="000000"/>
                          </a:solidFill>
                          <a:effectLst/>
                          <a:latin typeface="Verdana" charset="0"/>
                        </a:rPr>
                        <a:t>34</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E26B0A"/>
                    </a:solidFill>
                  </a:tcPr>
                </a:tc>
                <a:tc>
                  <a:txBody>
                    <a:bodyPr/>
                    <a:lstStyle/>
                    <a:p>
                      <a:pPr algn="ctr" fontAlgn="b"/>
                      <a:r>
                        <a:rPr lang="en-US" sz="2000" b="0" i="0" u="none" strike="noStrike">
                          <a:solidFill>
                            <a:srgbClr val="000000"/>
                          </a:solidFill>
                          <a:effectLst/>
                          <a:latin typeface="Verdana" charset="0"/>
                        </a:rPr>
                        <a:t>45</a:t>
                      </a:r>
                    </a:p>
                  </a:txBody>
                  <a:tcPr marL="10319" marR="10319"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10000"/>
                  </a:ext>
                </a:extLst>
              </a:tr>
              <a:tr h="323606">
                <a:tc>
                  <a:txBody>
                    <a:bodyPr/>
                    <a:lstStyle/>
                    <a:p>
                      <a:pPr algn="ctr" fontAlgn="b"/>
                      <a:r>
                        <a:rPr lang="ru-RU" sz="2000" b="0" i="0" u="none" strike="noStrike">
                          <a:solidFill>
                            <a:srgbClr val="000000"/>
                          </a:solidFill>
                          <a:effectLst/>
                          <a:latin typeface="Verdana" charset="0"/>
                        </a:rPr>
                        <a:t>57</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is-IS" sz="2000" b="0" i="0" u="none" strike="noStrike" dirty="0">
                          <a:solidFill>
                            <a:srgbClr val="000000"/>
                          </a:solidFill>
                          <a:effectLst/>
                          <a:latin typeface="Verdana" charset="0"/>
                        </a:rPr>
                        <a:t>68</a:t>
                      </a:r>
                    </a:p>
                  </a:txBody>
                  <a:tcPr marL="10319" marR="10319" marT="12700" marB="0" anchor="ctr">
                    <a:lnL>
                      <a:noFill/>
                    </a:lnL>
                    <a:lnR>
                      <a:noFill/>
                    </a:lnR>
                    <a:lnT>
                      <a:noFill/>
                    </a:lnT>
                    <a:lnB>
                      <a:noFill/>
                    </a:lnB>
                    <a:solidFill>
                      <a:srgbClr val="BFBFBF"/>
                    </a:solidFill>
                  </a:tcPr>
                </a:tc>
                <a:tc>
                  <a:txBody>
                    <a:bodyPr/>
                    <a:lstStyle/>
                    <a:p>
                      <a:pPr algn="ctr" fontAlgn="b"/>
                      <a:r>
                        <a:rPr lang="fi-FI" sz="2000" b="0" i="0" u="none" strike="noStrike">
                          <a:solidFill>
                            <a:srgbClr val="000000"/>
                          </a:solidFill>
                          <a:effectLst/>
                          <a:latin typeface="Verdana" charset="0"/>
                        </a:rPr>
                        <a:t>79</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FF0000"/>
                    </a:solidFill>
                  </a:tcPr>
                </a:tc>
                <a:tc>
                  <a:txBody>
                    <a:bodyPr/>
                    <a:lstStyle/>
                    <a:p>
                      <a:pPr algn="ctr" fontAlgn="b"/>
                      <a:r>
                        <a:rPr lang="cs-CZ" sz="2000" b="0" i="0" u="none" strike="noStrike">
                          <a:solidFill>
                            <a:srgbClr val="000000"/>
                          </a:solidFill>
                          <a:effectLst/>
                          <a:latin typeface="Verdana" charset="0"/>
                        </a:rPr>
                        <a:t>11</a:t>
                      </a:r>
                    </a:p>
                  </a:txBody>
                  <a:tcPr marL="10319" marR="10319" marT="12700" marB="0" anchor="ctr">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Verdana" charset="0"/>
                        </a:rPr>
                        <a:t>22</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33</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44</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46</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0001"/>
                  </a:ext>
                </a:extLst>
              </a:tr>
              <a:tr h="323606">
                <a:tc>
                  <a:txBody>
                    <a:bodyPr/>
                    <a:lstStyle/>
                    <a:p>
                      <a:pPr algn="ctr" fontAlgn="b"/>
                      <a:r>
                        <a:rPr lang="is-IS" sz="2000" b="0" i="0" u="none" strike="noStrike">
                          <a:solidFill>
                            <a:srgbClr val="000000"/>
                          </a:solidFill>
                          <a:effectLst/>
                          <a:latin typeface="Verdana" charset="0"/>
                        </a:rPr>
                        <a:t>67</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fontAlgn="b"/>
                      <a:r>
                        <a:rPr lang="is-IS" sz="2000" b="0" i="0" u="none" strike="noStrike">
                          <a:solidFill>
                            <a:srgbClr val="000000"/>
                          </a:solidFill>
                          <a:effectLst/>
                          <a:latin typeface="Verdana" charset="0"/>
                        </a:rPr>
                        <a:t>78</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dirty="0">
                          <a:solidFill>
                            <a:srgbClr val="000000"/>
                          </a:solidFill>
                          <a:effectLst/>
                          <a:latin typeface="Verdana" charset="0"/>
                        </a:rPr>
                        <a:t>8</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dirty="0">
                          <a:solidFill>
                            <a:srgbClr val="000000"/>
                          </a:solidFill>
                          <a:effectLst/>
                          <a:latin typeface="Verdana" charset="0"/>
                        </a:rPr>
                        <a:t>10</a:t>
                      </a:r>
                    </a:p>
                  </a:txBody>
                  <a:tcPr marL="10319" marR="10319" marT="12700" marB="0" anchor="ctr">
                    <a:lnL>
                      <a:noFill/>
                    </a:lnL>
                    <a:lnR>
                      <a:noFill/>
                    </a:lnR>
                    <a:lnT>
                      <a:noFill/>
                    </a:lnT>
                    <a:lnB>
                      <a:noFill/>
                    </a:lnB>
                    <a:solidFill>
                      <a:srgbClr val="00B0F0"/>
                    </a:solidFill>
                  </a:tcPr>
                </a:tc>
                <a:tc>
                  <a:txBody>
                    <a:bodyPr/>
                    <a:lstStyle/>
                    <a:p>
                      <a:pPr algn="ctr" fontAlgn="b"/>
                      <a:r>
                        <a:rPr lang="cs-CZ" sz="2000" b="0" i="0" u="none" strike="noStrike">
                          <a:solidFill>
                            <a:srgbClr val="000000"/>
                          </a:solidFill>
                          <a:effectLst/>
                          <a:latin typeface="Verdana" charset="0"/>
                        </a:rPr>
                        <a:t>21</a:t>
                      </a:r>
                    </a:p>
                  </a:txBody>
                  <a:tcPr marL="10319" marR="10319" marT="12700" marB="0" anchor="ctr">
                    <a:lnL>
                      <a:noFill/>
                    </a:lnL>
                    <a:lnR>
                      <a:noFill/>
                    </a:lnR>
                    <a:lnT>
                      <a:noFill/>
                    </a:lnT>
                    <a:lnB>
                      <a:noFill/>
                    </a:lnB>
                    <a:solidFill>
                      <a:srgbClr val="FCD5B4"/>
                    </a:solidFill>
                  </a:tcPr>
                </a:tc>
                <a:tc>
                  <a:txBody>
                    <a:bodyPr/>
                    <a:lstStyle/>
                    <a:p>
                      <a:pPr algn="ctr" fontAlgn="b"/>
                      <a:r>
                        <a:rPr lang="is-IS" sz="2000" b="0" i="0" u="none" strike="noStrike">
                          <a:solidFill>
                            <a:srgbClr val="000000"/>
                          </a:solidFill>
                          <a:effectLst/>
                          <a:latin typeface="Verdana" charset="0"/>
                        </a:rPr>
                        <a:t>32</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dirty="0">
                          <a:solidFill>
                            <a:srgbClr val="000000"/>
                          </a:solidFill>
                          <a:effectLst/>
                          <a:latin typeface="Verdana" charset="0"/>
                        </a:rPr>
                        <a:t>43</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54</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56</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DA9694"/>
                    </a:solidFill>
                  </a:tcPr>
                </a:tc>
                <a:extLst>
                  <a:ext uri="{0D108BD9-81ED-4DB2-BD59-A6C34878D82A}">
                    <a16:rowId xmlns:a16="http://schemas.microsoft.com/office/drawing/2014/main" val="10002"/>
                  </a:ext>
                </a:extLst>
              </a:tr>
              <a:tr h="323606">
                <a:tc>
                  <a:txBody>
                    <a:bodyPr/>
                    <a:lstStyle/>
                    <a:p>
                      <a:pPr algn="ctr" fontAlgn="b"/>
                      <a:r>
                        <a:rPr lang="uk-UA" sz="2000" b="0" i="0" u="none" strike="noStrike">
                          <a:solidFill>
                            <a:srgbClr val="000000"/>
                          </a:solidFill>
                          <a:effectLst/>
                          <a:latin typeface="Verdana" charset="0"/>
                        </a:rPr>
                        <a:t>77</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a:noFill/>
                    </a:lnT>
                    <a:lnB>
                      <a:noFill/>
                    </a:lnB>
                    <a:solidFill>
                      <a:srgbClr val="FF0000"/>
                    </a:solidFill>
                  </a:tcPr>
                </a:tc>
                <a:tc>
                  <a:txBody>
                    <a:bodyPr/>
                    <a:lstStyle/>
                    <a:p>
                      <a:pPr algn="ctr" fontAlgn="b"/>
                      <a:r>
                        <a:rPr lang="fi-FI" sz="2000" b="0" i="0" u="none" strike="noStrike">
                          <a:solidFill>
                            <a:srgbClr val="000000"/>
                          </a:solidFill>
                          <a:effectLst/>
                          <a:latin typeface="Verdana" charset="0"/>
                        </a:rPr>
                        <a:t>18</a:t>
                      </a:r>
                    </a:p>
                  </a:txBody>
                  <a:tcPr marL="10319" marR="10319" marT="12700" marB="0" anchor="ctr">
                    <a:lnL>
                      <a:noFill/>
                    </a:lnL>
                    <a:lnR>
                      <a:noFill/>
                    </a:lnR>
                    <a:lnT>
                      <a:noFill/>
                    </a:lnT>
                    <a:lnB>
                      <a:noFill/>
                    </a:lnB>
                    <a:solidFill>
                      <a:srgbClr val="00B0F0"/>
                    </a:solidFill>
                  </a:tcPr>
                </a:tc>
                <a:tc>
                  <a:txBody>
                    <a:bodyPr/>
                    <a:lstStyle/>
                    <a:p>
                      <a:pPr algn="ctr" fontAlgn="b"/>
                      <a:r>
                        <a:rPr lang="is-IS" sz="2000" b="0" i="0" u="none" strike="noStrike" dirty="0">
                          <a:solidFill>
                            <a:srgbClr val="000000"/>
                          </a:solidFill>
                          <a:effectLst/>
                          <a:latin typeface="Verdana" charset="0"/>
                        </a:rPr>
                        <a:t>20</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dirty="0">
                          <a:solidFill>
                            <a:srgbClr val="000000"/>
                          </a:solidFill>
                          <a:effectLst/>
                          <a:latin typeface="Verdana" charset="0"/>
                        </a:rPr>
                        <a:t>31</a:t>
                      </a:r>
                    </a:p>
                  </a:txBody>
                  <a:tcPr marL="10319" marR="10319" marT="12700" marB="0" anchor="ctr">
                    <a:lnL>
                      <a:noFill/>
                    </a:lnL>
                    <a:lnR>
                      <a:noFill/>
                    </a:lnR>
                    <a:lnT>
                      <a:noFill/>
                    </a:lnT>
                    <a:lnB>
                      <a:noFill/>
                    </a:lnB>
                    <a:solidFill>
                      <a:srgbClr val="E26B0A"/>
                    </a:solidFill>
                  </a:tcPr>
                </a:tc>
                <a:tc>
                  <a:txBody>
                    <a:bodyPr/>
                    <a:lstStyle/>
                    <a:p>
                      <a:pPr algn="ctr" fontAlgn="b"/>
                      <a:r>
                        <a:rPr lang="is-IS" sz="2000" b="0" i="0" u="none" strike="noStrike">
                          <a:solidFill>
                            <a:srgbClr val="000000"/>
                          </a:solidFill>
                          <a:effectLst/>
                          <a:latin typeface="Verdana" charset="0"/>
                        </a:rPr>
                        <a:t>42</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53</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55</a:t>
                      </a:r>
                    </a:p>
                  </a:txBody>
                  <a:tcPr marL="10319" marR="10319" marT="12700" marB="0" anchor="ctr">
                    <a:lnL>
                      <a:noFill/>
                    </a:lnL>
                    <a:lnR>
                      <a:noFill/>
                    </a:lnR>
                    <a:lnT>
                      <a:noFill/>
                    </a:lnT>
                    <a:lnB>
                      <a:noFill/>
                    </a:lnB>
                    <a:solidFill>
                      <a:srgbClr val="DA9694"/>
                    </a:solidFill>
                  </a:tcPr>
                </a:tc>
                <a:tc>
                  <a:txBody>
                    <a:bodyPr/>
                    <a:lstStyle/>
                    <a:p>
                      <a:pPr algn="ctr" fontAlgn="b"/>
                      <a:r>
                        <a:rPr lang="is-IS" sz="2000" b="0" i="0" u="none" strike="noStrike">
                          <a:solidFill>
                            <a:srgbClr val="000000"/>
                          </a:solidFill>
                          <a:effectLst/>
                          <a:latin typeface="Verdana" charset="0"/>
                        </a:rPr>
                        <a:t>66</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0003"/>
                  </a:ext>
                </a:extLst>
              </a:tr>
              <a:tr h="323606">
                <a:tc>
                  <a:txBody>
                    <a:bodyPr/>
                    <a:lstStyle/>
                    <a:p>
                      <a:pPr algn="ctr" fontAlgn="b"/>
                      <a:r>
                        <a:rPr lang="en-US" sz="2000" b="0" i="0" u="none" strike="noStrike">
                          <a:solidFill>
                            <a:srgbClr val="000000"/>
                          </a:solidFill>
                          <a:effectLst/>
                          <a:latin typeface="Verdana" charset="0"/>
                        </a:rPr>
                        <a:t>6</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17</a:t>
                      </a:r>
                    </a:p>
                  </a:txBody>
                  <a:tcPr marL="10319" marR="10319" marT="12700" marB="0" anchor="ctr">
                    <a:lnL>
                      <a:noFill/>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Verdana" charset="0"/>
                        </a:rPr>
                        <a:t>19</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30</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41</a:t>
                      </a:r>
                    </a:p>
                  </a:txBody>
                  <a:tcPr marL="10319" marR="10319" marT="12700" marB="0" anchor="ctr">
                    <a:lnL>
                      <a:noFill/>
                    </a:lnL>
                    <a:lnR>
                      <a:noFill/>
                    </a:lnR>
                    <a:lnT>
                      <a:noFill/>
                    </a:lnT>
                    <a:lnB>
                      <a:noFill/>
                    </a:lnB>
                    <a:solidFill>
                      <a:srgbClr val="FFC000"/>
                    </a:solidFill>
                  </a:tcPr>
                </a:tc>
                <a:tc>
                  <a:txBody>
                    <a:bodyPr/>
                    <a:lstStyle/>
                    <a:p>
                      <a:pPr algn="ctr" fontAlgn="b"/>
                      <a:r>
                        <a:rPr lang="is-IS" sz="2000" b="0" i="0" u="none" strike="noStrike">
                          <a:solidFill>
                            <a:srgbClr val="000000"/>
                          </a:solidFill>
                          <a:effectLst/>
                          <a:latin typeface="Verdana" charset="0"/>
                        </a:rPr>
                        <a:t>52</a:t>
                      </a:r>
                    </a:p>
                  </a:txBody>
                  <a:tcPr marL="10319" marR="10319" marT="12700" marB="0" anchor="ctr">
                    <a:lnL>
                      <a:noFill/>
                    </a:lnL>
                    <a:lnR>
                      <a:noFill/>
                    </a:lnR>
                    <a:lnT>
                      <a:noFill/>
                    </a:lnT>
                    <a:lnB>
                      <a:noFill/>
                    </a:lnB>
                    <a:solidFill>
                      <a:srgbClr val="92D050"/>
                    </a:solidFill>
                  </a:tcPr>
                </a:tc>
                <a:tc>
                  <a:txBody>
                    <a:bodyPr/>
                    <a:lstStyle/>
                    <a:p>
                      <a:pPr algn="ctr" fontAlgn="b"/>
                      <a:r>
                        <a:rPr lang="is-IS" sz="2000" b="0" i="0" u="none" strike="noStrike">
                          <a:solidFill>
                            <a:srgbClr val="000000"/>
                          </a:solidFill>
                          <a:effectLst/>
                          <a:latin typeface="Verdana" charset="0"/>
                        </a:rPr>
                        <a:t>63</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65</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76</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4"/>
                  </a:ext>
                </a:extLst>
              </a:tr>
              <a:tr h="323606">
                <a:tc>
                  <a:txBody>
                    <a:bodyPr/>
                    <a:lstStyle/>
                    <a:p>
                      <a:pPr algn="ctr" fontAlgn="b"/>
                      <a:r>
                        <a:rPr lang="en-US" sz="2000" b="0" i="0" u="none" strike="noStrike">
                          <a:solidFill>
                            <a:srgbClr val="000000"/>
                          </a:solidFill>
                          <a:effectLst/>
                          <a:latin typeface="Verdana" charset="0"/>
                        </a:rPr>
                        <a:t>16</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Verdana" charset="0"/>
                        </a:rPr>
                        <a:t>27</a:t>
                      </a:r>
                    </a:p>
                  </a:txBody>
                  <a:tcPr marL="10319" marR="10319" marT="12700" marB="0" anchor="ctr">
                    <a:lnL>
                      <a:noFill/>
                    </a:lnL>
                    <a:lnR>
                      <a:noFill/>
                    </a:lnR>
                    <a:lnT>
                      <a:noFill/>
                    </a:lnT>
                    <a:lnB>
                      <a:noFill/>
                    </a:lnB>
                    <a:solidFill>
                      <a:srgbClr val="FCD5B4"/>
                    </a:solidFill>
                  </a:tcPr>
                </a:tc>
                <a:tc>
                  <a:txBody>
                    <a:bodyPr/>
                    <a:lstStyle/>
                    <a:p>
                      <a:pPr algn="ctr" fontAlgn="b"/>
                      <a:r>
                        <a:rPr lang="is-IS" sz="2000" b="0" i="0" u="none" strike="noStrike" dirty="0">
                          <a:solidFill>
                            <a:srgbClr val="000000"/>
                          </a:solidFill>
                          <a:effectLst/>
                          <a:latin typeface="Verdana" charset="0"/>
                        </a:rPr>
                        <a:t>29</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40</a:t>
                      </a:r>
                    </a:p>
                  </a:txBody>
                  <a:tcPr marL="10319" marR="10319" marT="12700" marB="0" anchor="ctr">
                    <a:lnL>
                      <a:noFill/>
                    </a:lnL>
                    <a:lnR>
                      <a:noFill/>
                    </a:lnR>
                    <a:lnT>
                      <a:noFill/>
                    </a:lnT>
                    <a:lnB>
                      <a:noFill/>
                    </a:lnB>
                    <a:solidFill>
                      <a:srgbClr val="FFC000"/>
                    </a:solidFill>
                  </a:tcPr>
                </a:tc>
                <a:tc>
                  <a:txBody>
                    <a:bodyPr/>
                    <a:lstStyle/>
                    <a:p>
                      <a:pPr algn="ctr" fontAlgn="b"/>
                      <a:r>
                        <a:rPr lang="uk-UA" sz="2000" b="0" i="0" u="none" strike="noStrike" dirty="0">
                          <a:solidFill>
                            <a:srgbClr val="000000"/>
                          </a:solidFill>
                          <a:effectLst/>
                          <a:latin typeface="Verdana" charset="0"/>
                        </a:rPr>
                        <a:t>51</a:t>
                      </a:r>
                    </a:p>
                  </a:txBody>
                  <a:tcPr marL="10319" marR="10319" marT="12700" marB="0" anchor="ctr">
                    <a:lnL>
                      <a:noFill/>
                    </a:lnL>
                    <a:lnR>
                      <a:noFill/>
                    </a:lnR>
                    <a:lnT>
                      <a:noFill/>
                    </a:lnT>
                    <a:lnB>
                      <a:noFill/>
                    </a:lnB>
                    <a:solidFill>
                      <a:srgbClr val="92D050"/>
                    </a:solidFill>
                  </a:tcPr>
                </a:tc>
                <a:tc>
                  <a:txBody>
                    <a:bodyPr/>
                    <a:lstStyle/>
                    <a:p>
                      <a:pPr algn="ctr" fontAlgn="b"/>
                      <a:r>
                        <a:rPr lang="is-IS" sz="2000" b="0" i="0" u="none" strike="noStrike">
                          <a:solidFill>
                            <a:srgbClr val="000000"/>
                          </a:solidFill>
                          <a:effectLst/>
                          <a:latin typeface="Verdana" charset="0"/>
                        </a:rPr>
                        <a:t>62</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64</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75</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5"/>
                  </a:ext>
                </a:extLst>
              </a:tr>
              <a:tr h="323606">
                <a:tc>
                  <a:txBody>
                    <a:bodyPr/>
                    <a:lstStyle/>
                    <a:p>
                      <a:pPr algn="ctr" fontAlgn="b"/>
                      <a:r>
                        <a:rPr lang="is-IS" sz="2000" b="0" i="0" u="none" strike="noStrike">
                          <a:solidFill>
                            <a:srgbClr val="000000"/>
                          </a:solidFill>
                          <a:effectLst/>
                          <a:latin typeface="Verdana" charset="0"/>
                        </a:rPr>
                        <a:t>26</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is-IS" sz="2000" b="0" i="0" u="none" strike="noStrike">
                          <a:solidFill>
                            <a:srgbClr val="000000"/>
                          </a:solidFill>
                          <a:effectLst/>
                          <a:latin typeface="Verdana" charset="0"/>
                        </a:rPr>
                        <a:t>28</a:t>
                      </a:r>
                    </a:p>
                  </a:txBody>
                  <a:tcPr marL="10319" marR="10319" marT="12700" marB="0" anchor="ctr">
                    <a:lnL>
                      <a:noFill/>
                    </a:lnL>
                    <a:lnR>
                      <a:noFill/>
                    </a:lnR>
                    <a:lnT>
                      <a:noFill/>
                    </a:lnT>
                    <a:lnB>
                      <a:noFill/>
                    </a:lnB>
                    <a:solidFill>
                      <a:srgbClr val="E26B0A"/>
                    </a:solidFill>
                  </a:tcPr>
                </a:tc>
                <a:tc>
                  <a:txBody>
                    <a:bodyPr/>
                    <a:lstStyle/>
                    <a:p>
                      <a:pPr algn="ctr" fontAlgn="b"/>
                      <a:r>
                        <a:rPr lang="uk-UA" sz="2000" b="0" i="0" u="none" strike="noStrike">
                          <a:solidFill>
                            <a:srgbClr val="000000"/>
                          </a:solidFill>
                          <a:effectLst/>
                          <a:latin typeface="Verdana" charset="0"/>
                        </a:rPr>
                        <a:t>39</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50</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61</a:t>
                      </a:r>
                    </a:p>
                  </a:txBody>
                  <a:tcPr marL="10319" marR="10319" marT="12700" marB="0" anchor="ctr">
                    <a:lnL>
                      <a:noFill/>
                    </a:lnL>
                    <a:lnR>
                      <a:noFill/>
                    </a:lnR>
                    <a:lnT>
                      <a:noFill/>
                    </a:lnT>
                    <a:lnB>
                      <a:noFill/>
                    </a:lnB>
                    <a:solidFill>
                      <a:srgbClr val="DA9694"/>
                    </a:solidFill>
                  </a:tcPr>
                </a:tc>
                <a:tc>
                  <a:txBody>
                    <a:bodyPr/>
                    <a:lstStyle/>
                    <a:p>
                      <a:pPr algn="ctr" fontAlgn="b"/>
                      <a:r>
                        <a:rPr lang="is-IS" sz="2000" b="0" i="0" u="none" strike="noStrike" dirty="0">
                          <a:solidFill>
                            <a:srgbClr val="000000"/>
                          </a:solidFill>
                          <a:effectLst/>
                          <a:latin typeface="Verdana" charset="0"/>
                        </a:rPr>
                        <a:t>72</a:t>
                      </a:r>
                    </a:p>
                  </a:txBody>
                  <a:tcPr marL="10319" marR="10319" marT="12700" marB="0" anchor="ctr">
                    <a:lnL>
                      <a:noFill/>
                    </a:lnL>
                    <a:lnR>
                      <a:noFill/>
                    </a:lnR>
                    <a:lnT>
                      <a:noFill/>
                    </a:lnT>
                    <a:lnB>
                      <a:noFill/>
                    </a:lnB>
                    <a:solidFill>
                      <a:srgbClr val="BFBFBF"/>
                    </a:solidFill>
                  </a:tcPr>
                </a:tc>
                <a:tc>
                  <a:txBody>
                    <a:bodyPr/>
                    <a:lstStyle/>
                    <a:p>
                      <a:pPr algn="ctr" fontAlgn="b"/>
                      <a:r>
                        <a:rPr lang="ru-RU" sz="2000" b="0" i="0" u="none" strike="noStrike" dirty="0">
                          <a:solidFill>
                            <a:srgbClr val="000000"/>
                          </a:solidFill>
                          <a:effectLst/>
                          <a:latin typeface="Verdana" charset="0"/>
                        </a:rPr>
                        <a:t>74</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15</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0006"/>
                  </a:ext>
                </a:extLst>
              </a:tr>
              <a:tr h="323606">
                <a:tc>
                  <a:txBody>
                    <a:bodyPr/>
                    <a:lstStyle/>
                    <a:p>
                      <a:pPr algn="ctr" fontAlgn="b"/>
                      <a:r>
                        <a:rPr lang="cs-CZ" sz="2000" b="0" i="0" u="none" strike="noStrike">
                          <a:solidFill>
                            <a:srgbClr val="000000"/>
                          </a:solidFill>
                          <a:effectLst/>
                          <a:latin typeface="Verdana" charset="0"/>
                        </a:rPr>
                        <a:t>36</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38</a:t>
                      </a:r>
                    </a:p>
                  </a:txBody>
                  <a:tcPr marL="10319" marR="10319" marT="12700" marB="0" anchor="ctr">
                    <a:lnL>
                      <a:noFill/>
                    </a:lnL>
                    <a:lnR>
                      <a:noFill/>
                    </a:lnR>
                    <a:lnT>
                      <a:noFill/>
                    </a:lnT>
                    <a:lnB>
                      <a:noFill/>
                    </a:lnB>
                    <a:solidFill>
                      <a:srgbClr val="FFC000"/>
                    </a:solidFill>
                  </a:tcPr>
                </a:tc>
                <a:tc>
                  <a:txBody>
                    <a:bodyPr/>
                    <a:lstStyle/>
                    <a:p>
                      <a:pPr algn="ctr" fontAlgn="b"/>
                      <a:r>
                        <a:rPr lang="cs-CZ" sz="2000" b="0" i="0" u="none" strike="noStrike">
                          <a:solidFill>
                            <a:srgbClr val="000000"/>
                          </a:solidFill>
                          <a:effectLst/>
                          <a:latin typeface="Verdana" charset="0"/>
                        </a:rPr>
                        <a:t>49</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60</a:t>
                      </a:r>
                    </a:p>
                  </a:txBody>
                  <a:tcPr marL="10319" marR="10319" marT="12700" marB="0" anchor="ctr">
                    <a:lnL>
                      <a:noFill/>
                    </a:lnL>
                    <a:lnR>
                      <a:noFill/>
                    </a:lnR>
                    <a:lnT>
                      <a:noFill/>
                    </a:lnT>
                    <a:lnB>
                      <a:noFill/>
                    </a:lnB>
                    <a:solidFill>
                      <a:srgbClr val="DA9694"/>
                    </a:solidFill>
                  </a:tcPr>
                </a:tc>
                <a:tc>
                  <a:txBody>
                    <a:bodyPr/>
                    <a:lstStyle/>
                    <a:p>
                      <a:pPr algn="ctr" fontAlgn="b"/>
                      <a:r>
                        <a:rPr lang="is-IS" sz="2000" b="0" i="0" u="none" strike="noStrike">
                          <a:solidFill>
                            <a:srgbClr val="000000"/>
                          </a:solidFill>
                          <a:effectLst/>
                          <a:latin typeface="Verdana" charset="0"/>
                        </a:rPr>
                        <a:t>71</a:t>
                      </a:r>
                    </a:p>
                  </a:txBody>
                  <a:tcPr marL="10319" marR="10319" marT="12700" marB="0" anchor="ctr">
                    <a:lnL>
                      <a:noFill/>
                    </a:lnL>
                    <a:lnR>
                      <a:noFill/>
                    </a:lnR>
                    <a:lnT>
                      <a:noFill/>
                    </a:lnT>
                    <a:lnB>
                      <a:noFill/>
                    </a:lnB>
                    <a:solidFill>
                      <a:srgbClr val="BFBFBF"/>
                    </a:solidFill>
                  </a:tcPr>
                </a:tc>
                <a:tc>
                  <a:txBody>
                    <a:bodyPr/>
                    <a:lstStyle/>
                    <a:p>
                      <a:pPr algn="ctr" fontAlgn="b"/>
                      <a:r>
                        <a:rPr lang="is-IS" sz="2000" b="0" i="0" u="none" strike="noStrike">
                          <a:solidFill>
                            <a:srgbClr val="000000"/>
                          </a:solidFill>
                          <a:effectLst/>
                          <a:latin typeface="Verdana" charset="0"/>
                        </a:rPr>
                        <a:t>73</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dirty="0">
                          <a:solidFill>
                            <a:srgbClr val="000000"/>
                          </a:solidFill>
                          <a:effectLst/>
                          <a:latin typeface="Verdana" charset="0"/>
                        </a:rPr>
                        <a:t>3</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14</a:t>
                      </a:r>
                    </a:p>
                  </a:txBody>
                  <a:tcPr marL="10319" marR="10319" marT="12700" marB="0" anchor="ctr">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Verdana" charset="0"/>
                        </a:rPr>
                        <a:t>25</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CD5B4"/>
                    </a:solidFill>
                  </a:tcPr>
                </a:tc>
                <a:extLst>
                  <a:ext uri="{0D108BD9-81ED-4DB2-BD59-A6C34878D82A}">
                    <a16:rowId xmlns:a16="http://schemas.microsoft.com/office/drawing/2014/main" val="10007"/>
                  </a:ext>
                </a:extLst>
              </a:tr>
              <a:tr h="350574">
                <a:tc>
                  <a:txBody>
                    <a:bodyPr/>
                    <a:lstStyle/>
                    <a:p>
                      <a:pPr algn="ctr" fontAlgn="b"/>
                      <a:r>
                        <a:rPr lang="is-IS" sz="2000" b="0" i="0" u="none" strike="noStrike">
                          <a:solidFill>
                            <a:srgbClr val="000000"/>
                          </a:solidFill>
                          <a:effectLst/>
                          <a:latin typeface="Verdana" charset="0"/>
                        </a:rPr>
                        <a:t>37</a:t>
                      </a:r>
                    </a:p>
                  </a:txBody>
                  <a:tcPr marL="10319" marR="10319" marT="1270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is-IS" sz="2000" b="0" i="0" u="none" strike="noStrike">
                          <a:solidFill>
                            <a:srgbClr val="000000"/>
                          </a:solidFill>
                          <a:effectLst/>
                          <a:latin typeface="Verdana" charset="0"/>
                        </a:rPr>
                        <a:t>48</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000" b="0" i="0" u="none" strike="noStrike">
                          <a:solidFill>
                            <a:srgbClr val="000000"/>
                          </a:solidFill>
                          <a:effectLst/>
                          <a:latin typeface="Verdana" charset="0"/>
                        </a:rPr>
                        <a:t>59</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US" sz="2000" b="0" i="0" u="none" strike="noStrike">
                          <a:solidFill>
                            <a:srgbClr val="000000"/>
                          </a:solidFill>
                          <a:effectLst/>
                          <a:latin typeface="Verdana" charset="0"/>
                        </a:rPr>
                        <a:t>70</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00"/>
                          </a:solidFill>
                          <a:effectLst/>
                          <a:latin typeface="Verdana" charset="0"/>
                        </a:rPr>
                        <a:t>81</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is-IS" sz="2000" b="0" i="0" u="none" strike="noStrike" dirty="0">
                          <a:solidFill>
                            <a:srgbClr val="000000"/>
                          </a:solidFill>
                          <a:effectLst/>
                          <a:latin typeface="Verdana" charset="0"/>
                        </a:rPr>
                        <a:t>13</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is-IS" sz="2000" b="0" i="0" u="none" strike="noStrike" dirty="0">
                          <a:solidFill>
                            <a:srgbClr val="000000"/>
                          </a:solidFill>
                          <a:effectLst/>
                          <a:latin typeface="Verdana" charset="0"/>
                        </a:rPr>
                        <a:t>24</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0" i="0" u="none" strike="noStrike" dirty="0">
                          <a:solidFill>
                            <a:srgbClr val="000000"/>
                          </a:solidFill>
                          <a:effectLst/>
                          <a:latin typeface="Verdana" charset="0"/>
                        </a:rPr>
                        <a:t>35</a:t>
                      </a:r>
                    </a:p>
                  </a:txBody>
                  <a:tcPr marL="10319" marR="10319"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98643555"/>
              </p:ext>
            </p:extLst>
          </p:nvPr>
        </p:nvGraphicFramePr>
        <p:xfrm>
          <a:off x="5866747" y="3651879"/>
          <a:ext cx="3564594" cy="2926559"/>
        </p:xfrm>
        <a:graphic>
          <a:graphicData uri="http://schemas.openxmlformats.org/drawingml/2006/table">
            <a:tbl>
              <a:tblPr/>
              <a:tblGrid>
                <a:gridCol w="396066">
                  <a:extLst>
                    <a:ext uri="{9D8B030D-6E8A-4147-A177-3AD203B41FA5}">
                      <a16:colId xmlns:a16="http://schemas.microsoft.com/office/drawing/2014/main" val="20000"/>
                    </a:ext>
                  </a:extLst>
                </a:gridCol>
                <a:gridCol w="396066">
                  <a:extLst>
                    <a:ext uri="{9D8B030D-6E8A-4147-A177-3AD203B41FA5}">
                      <a16:colId xmlns:a16="http://schemas.microsoft.com/office/drawing/2014/main" val="20001"/>
                    </a:ext>
                  </a:extLst>
                </a:gridCol>
                <a:gridCol w="396066">
                  <a:extLst>
                    <a:ext uri="{9D8B030D-6E8A-4147-A177-3AD203B41FA5}">
                      <a16:colId xmlns:a16="http://schemas.microsoft.com/office/drawing/2014/main" val="20002"/>
                    </a:ext>
                  </a:extLst>
                </a:gridCol>
                <a:gridCol w="396066">
                  <a:extLst>
                    <a:ext uri="{9D8B030D-6E8A-4147-A177-3AD203B41FA5}">
                      <a16:colId xmlns:a16="http://schemas.microsoft.com/office/drawing/2014/main" val="20003"/>
                    </a:ext>
                  </a:extLst>
                </a:gridCol>
                <a:gridCol w="396066">
                  <a:extLst>
                    <a:ext uri="{9D8B030D-6E8A-4147-A177-3AD203B41FA5}">
                      <a16:colId xmlns:a16="http://schemas.microsoft.com/office/drawing/2014/main" val="20004"/>
                    </a:ext>
                  </a:extLst>
                </a:gridCol>
                <a:gridCol w="396066">
                  <a:extLst>
                    <a:ext uri="{9D8B030D-6E8A-4147-A177-3AD203B41FA5}">
                      <a16:colId xmlns:a16="http://schemas.microsoft.com/office/drawing/2014/main" val="20005"/>
                    </a:ext>
                  </a:extLst>
                </a:gridCol>
                <a:gridCol w="396066">
                  <a:extLst>
                    <a:ext uri="{9D8B030D-6E8A-4147-A177-3AD203B41FA5}">
                      <a16:colId xmlns:a16="http://schemas.microsoft.com/office/drawing/2014/main" val="20006"/>
                    </a:ext>
                  </a:extLst>
                </a:gridCol>
                <a:gridCol w="396066">
                  <a:extLst>
                    <a:ext uri="{9D8B030D-6E8A-4147-A177-3AD203B41FA5}">
                      <a16:colId xmlns:a16="http://schemas.microsoft.com/office/drawing/2014/main" val="20007"/>
                    </a:ext>
                  </a:extLst>
                </a:gridCol>
                <a:gridCol w="396066">
                  <a:extLst>
                    <a:ext uri="{9D8B030D-6E8A-4147-A177-3AD203B41FA5}">
                      <a16:colId xmlns:a16="http://schemas.microsoft.com/office/drawing/2014/main" val="20008"/>
                    </a:ext>
                  </a:extLst>
                </a:gridCol>
              </a:tblGrid>
              <a:tr h="322190">
                <a:tc>
                  <a:txBody>
                    <a:bodyPr/>
                    <a:lstStyle/>
                    <a:p>
                      <a:pPr algn="ctr" fontAlgn="b"/>
                      <a:r>
                        <a:rPr lang="is-IS" sz="2000" b="0" i="0" u="none" strike="noStrike" dirty="0">
                          <a:solidFill>
                            <a:srgbClr val="000000"/>
                          </a:solidFill>
                          <a:effectLst/>
                          <a:latin typeface="Verdana" charset="0"/>
                        </a:rPr>
                        <a:t>2</a:t>
                      </a:r>
                    </a:p>
                  </a:txBody>
                  <a:tcPr marL="10319" marR="10319" marT="1270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en-US" sz="2000" b="0" i="0" u="none" strike="noStrike" dirty="0">
                          <a:solidFill>
                            <a:srgbClr val="000000"/>
                          </a:solidFill>
                          <a:effectLst/>
                          <a:latin typeface="Verdana" charset="0"/>
                        </a:rPr>
                        <a:t>4</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DA9694"/>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FCD5B4"/>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w="12700" cap="flat" cmpd="sng" algn="ctr">
                      <a:solidFill>
                        <a:srgbClr val="000000"/>
                      </a:solidFill>
                      <a:prstDash val="solid"/>
                      <a:round/>
                      <a:headEnd type="none" w="med" len="med"/>
                      <a:tailEnd type="none" w="med" len="med"/>
                    </a:lnT>
                    <a:lnB>
                      <a:noFill/>
                    </a:lnB>
                    <a:solidFill>
                      <a:srgbClr val="E26B0A"/>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10000"/>
                  </a:ext>
                </a:extLst>
              </a:tr>
              <a:tr h="322190">
                <a:tc>
                  <a:txBody>
                    <a:bodyPr/>
                    <a:lstStyle/>
                    <a:p>
                      <a:pPr algn="ctr" fontAlgn="b"/>
                      <a:r>
                        <a:rPr lang="en-US" sz="2000" b="0" i="0" u="none" strike="noStrike">
                          <a:solidFill>
                            <a:srgbClr val="000000"/>
                          </a:solidFill>
                          <a:effectLst/>
                          <a:latin typeface="Verdana" charset="0"/>
                        </a:rPr>
                        <a:t>3</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dirty="0">
                          <a:solidFill>
                            <a:srgbClr val="000000"/>
                          </a:solidFill>
                          <a:effectLst/>
                          <a:latin typeface="Verdana" charset="0"/>
                        </a:rPr>
                        <a:t>7</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FF0000"/>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10001"/>
                  </a:ext>
                </a:extLst>
              </a:tr>
              <a:tr h="322190">
                <a:tc>
                  <a:txBody>
                    <a:bodyPr/>
                    <a:lstStyle/>
                    <a:p>
                      <a:pPr algn="ctr" fontAlgn="b"/>
                      <a:r>
                        <a:rPr lang="en-US" sz="2000" b="0" i="0" u="none" strike="noStrike">
                          <a:solidFill>
                            <a:srgbClr val="000000"/>
                          </a:solidFill>
                          <a:effectLst/>
                          <a:latin typeface="Verdana" charset="0"/>
                        </a:rPr>
                        <a:t>4</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a:noFill/>
                    </a:lnT>
                    <a:lnB>
                      <a:noFill/>
                    </a:lnB>
                    <a:solidFill>
                      <a:srgbClr val="00B0F0"/>
                    </a:solidFill>
                  </a:tcPr>
                </a:tc>
                <a:tc>
                  <a:txBody>
                    <a:bodyPr/>
                    <a:lstStyle/>
                    <a:p>
                      <a:pPr algn="ctr" fontAlgn="b"/>
                      <a:r>
                        <a:rPr lang="en-US" sz="2000" b="0" i="0" u="none" strike="noStrike" dirty="0">
                          <a:solidFill>
                            <a:srgbClr val="000000"/>
                          </a:solidFill>
                          <a:effectLst/>
                          <a:latin typeface="Verdana" charset="0"/>
                        </a:rPr>
                        <a:t>3</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92D050"/>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DA9694"/>
                    </a:solidFill>
                  </a:tcPr>
                </a:tc>
                <a:extLst>
                  <a:ext uri="{0D108BD9-81ED-4DB2-BD59-A6C34878D82A}">
                    <a16:rowId xmlns:a16="http://schemas.microsoft.com/office/drawing/2014/main" val="10002"/>
                  </a:ext>
                </a:extLst>
              </a:tr>
              <a:tr h="322190">
                <a:tc>
                  <a:txBody>
                    <a:bodyPr/>
                    <a:lstStyle/>
                    <a:p>
                      <a:pPr algn="ctr" fontAlgn="b"/>
                      <a:r>
                        <a:rPr lang="en-US" sz="2000" b="0" i="0" u="none" strike="noStrike">
                          <a:solidFill>
                            <a:srgbClr val="000000"/>
                          </a:solidFill>
                          <a:effectLst/>
                          <a:latin typeface="Verdana" charset="0"/>
                        </a:rPr>
                        <a:t>5</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00B0F0"/>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dirty="0">
                          <a:solidFill>
                            <a:srgbClr val="000000"/>
                          </a:solidFill>
                          <a:effectLst/>
                          <a:latin typeface="Verdana" charset="0"/>
                        </a:rPr>
                        <a:t>6</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BFBFBF"/>
                    </a:solidFill>
                  </a:tcPr>
                </a:tc>
                <a:extLst>
                  <a:ext uri="{0D108BD9-81ED-4DB2-BD59-A6C34878D82A}">
                    <a16:rowId xmlns:a16="http://schemas.microsoft.com/office/drawing/2014/main" val="10003"/>
                  </a:ext>
                </a:extLst>
              </a:tr>
              <a:tr h="322190">
                <a:tc>
                  <a:txBody>
                    <a:bodyPr/>
                    <a:lstStyle/>
                    <a:p>
                      <a:pPr algn="ctr" fontAlgn="b"/>
                      <a:r>
                        <a:rPr lang="en-US" sz="2000" b="0" i="0" u="none" strike="noStrike">
                          <a:solidFill>
                            <a:srgbClr val="000000"/>
                          </a:solidFill>
                          <a:effectLst/>
                          <a:latin typeface="Verdana" charset="0"/>
                        </a:rPr>
                        <a:t>6</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dirty="0">
                          <a:solidFill>
                            <a:srgbClr val="000000"/>
                          </a:solidFill>
                          <a:effectLst/>
                          <a:latin typeface="Verdana" charset="0"/>
                        </a:rPr>
                        <a:t>7</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dirty="0">
                          <a:solidFill>
                            <a:srgbClr val="000000"/>
                          </a:solidFill>
                          <a:effectLst/>
                          <a:latin typeface="Verdana" charset="0"/>
                        </a:rPr>
                        <a:t>9</a:t>
                      </a:r>
                    </a:p>
                  </a:txBody>
                  <a:tcPr marL="10319" marR="10319" marT="12700" marB="0" anchor="ctr">
                    <a:lnL>
                      <a:noFill/>
                    </a:lnL>
                    <a:lnR>
                      <a:noFill/>
                    </a:lnR>
                    <a:lnT>
                      <a:noFill/>
                    </a:lnT>
                    <a:lnB>
                      <a:noFill/>
                    </a:lnB>
                    <a:solidFill>
                      <a:srgbClr val="DA9694"/>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FFF00"/>
                    </a:solidFill>
                  </a:tcPr>
                </a:tc>
                <a:extLst>
                  <a:ext uri="{0D108BD9-81ED-4DB2-BD59-A6C34878D82A}">
                    <a16:rowId xmlns:a16="http://schemas.microsoft.com/office/drawing/2014/main" val="10004"/>
                  </a:ext>
                </a:extLst>
              </a:tr>
              <a:tr h="322190">
                <a:tc>
                  <a:txBody>
                    <a:bodyPr/>
                    <a:lstStyle/>
                    <a:p>
                      <a:pPr algn="ctr" fontAlgn="b"/>
                      <a:r>
                        <a:rPr lang="en-US" sz="2000" b="0" i="0" u="none" strike="noStrike">
                          <a:solidFill>
                            <a:srgbClr val="000000"/>
                          </a:solidFill>
                          <a:effectLst/>
                          <a:latin typeface="Verdana" charset="0"/>
                        </a:rPr>
                        <a:t>7</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FCD5B4"/>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dirty="0">
                          <a:solidFill>
                            <a:srgbClr val="000000"/>
                          </a:solidFill>
                          <a:effectLst/>
                          <a:latin typeface="Verdana" charset="0"/>
                        </a:rPr>
                        <a:t>1</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0005"/>
                  </a:ext>
                </a:extLst>
              </a:tr>
              <a:tr h="322190">
                <a:tc>
                  <a:txBody>
                    <a:bodyPr/>
                    <a:lstStyle/>
                    <a:p>
                      <a:pPr algn="ctr" fontAlgn="b"/>
                      <a:r>
                        <a:rPr lang="en-US" sz="2000" b="0" i="0" u="none" strike="noStrike">
                          <a:solidFill>
                            <a:srgbClr val="000000"/>
                          </a:solidFill>
                          <a:effectLst/>
                          <a:latin typeface="Verdana" charset="0"/>
                        </a:rPr>
                        <a:t>8</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FCD5B4"/>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a:noFill/>
                    </a:lnT>
                    <a:lnB>
                      <a:noFill/>
                    </a:lnB>
                    <a:solidFill>
                      <a:srgbClr val="E26B0A"/>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a:noFill/>
                    </a:lnB>
                    <a:solidFill>
                      <a:srgbClr val="BFBFBF"/>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dirty="0">
                          <a:solidFill>
                            <a:srgbClr val="000000"/>
                          </a:solidFill>
                          <a:effectLst/>
                          <a:latin typeface="Verdana" charset="0"/>
                        </a:rPr>
                        <a:t>4</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0006"/>
                  </a:ext>
                </a:extLst>
              </a:tr>
              <a:tr h="322190">
                <a:tc>
                  <a:txBody>
                    <a:bodyPr/>
                    <a:lstStyle/>
                    <a:p>
                      <a:pPr algn="ctr" fontAlgn="b"/>
                      <a:r>
                        <a:rPr lang="en-US" sz="2000" b="0" i="0" u="none" strike="noStrike">
                          <a:solidFill>
                            <a:srgbClr val="000000"/>
                          </a:solidFill>
                          <a:effectLst/>
                          <a:latin typeface="Verdana" charset="0"/>
                        </a:rPr>
                        <a:t>9</a:t>
                      </a:r>
                    </a:p>
                  </a:txBody>
                  <a:tcPr marL="10319" marR="10319" marT="12700" marB="0" anchor="ctr">
                    <a:lnL w="12700" cap="flat" cmpd="sng" algn="ctr">
                      <a:solidFill>
                        <a:srgbClr val="000000"/>
                      </a:solidFill>
                      <a:prstDash val="solid"/>
                      <a:round/>
                      <a:headEnd type="none" w="med" len="med"/>
                      <a:tailEnd type="none" w="med" len="med"/>
                    </a:lnL>
                    <a:lnR>
                      <a:noFill/>
                    </a:lnR>
                    <a:lnT>
                      <a:noFill/>
                    </a:lnT>
                    <a:lnB>
                      <a:noFill/>
                    </a:lnB>
                    <a:solidFill>
                      <a:srgbClr val="E26B0A"/>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a:noFill/>
                    </a:lnB>
                    <a:solidFill>
                      <a:srgbClr val="FFC000"/>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a:noFill/>
                    </a:lnB>
                    <a:solidFill>
                      <a:srgbClr val="92D050"/>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a:noFill/>
                    </a:lnT>
                    <a:lnB>
                      <a:noFill/>
                    </a:lnB>
                    <a:solidFill>
                      <a:srgbClr val="DA9694"/>
                    </a:solidFill>
                  </a:tcPr>
                </a:tc>
                <a:tc>
                  <a:txBody>
                    <a:bodyPr/>
                    <a:lstStyle/>
                    <a:p>
                      <a:pPr algn="ctr" fontAlgn="b"/>
                      <a:r>
                        <a:rPr lang="en-US" sz="2000" b="0" i="0" u="none" strike="noStrike">
                          <a:solidFill>
                            <a:srgbClr val="000000"/>
                          </a:solidFill>
                          <a:effectLst/>
                          <a:latin typeface="Verdana" charset="0"/>
                        </a:rPr>
                        <a:t>8</a:t>
                      </a:r>
                    </a:p>
                  </a:txBody>
                  <a:tcPr marL="10319" marR="10319" marT="12700" marB="0" anchor="ctr">
                    <a:lnL>
                      <a:noFill/>
                    </a:lnL>
                    <a:lnR>
                      <a:noFill/>
                    </a:lnR>
                    <a:lnT>
                      <a:noFill/>
                    </a:lnT>
                    <a:lnB>
                      <a:noFill/>
                    </a:lnB>
                    <a:solidFill>
                      <a:srgbClr val="BFBFBF"/>
                    </a:solidFill>
                  </a:tcPr>
                </a:tc>
                <a:tc>
                  <a:txBody>
                    <a:bodyPr/>
                    <a:lstStyle/>
                    <a:p>
                      <a:pPr algn="ctr" fontAlgn="b"/>
                      <a:r>
                        <a:rPr lang="en-US" sz="2000" b="0" i="0" u="none" strike="noStrike">
                          <a:solidFill>
                            <a:srgbClr val="000000"/>
                          </a:solidFill>
                          <a:effectLst/>
                          <a:latin typeface="Verdana" charset="0"/>
                        </a:rPr>
                        <a:t>1</a:t>
                      </a:r>
                    </a:p>
                  </a:txBody>
                  <a:tcPr marL="10319" marR="10319" marT="12700" marB="0" anchor="ctr">
                    <a:lnL>
                      <a:noFill/>
                    </a:lnL>
                    <a:lnR>
                      <a:noFill/>
                    </a:lnR>
                    <a:lnT>
                      <a:noFill/>
                    </a:lnT>
                    <a:lnB>
                      <a:noFill/>
                    </a:lnB>
                    <a:solidFill>
                      <a:srgbClr val="FFFF00"/>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a:noFill/>
                    </a:lnT>
                    <a:lnB>
                      <a:noFill/>
                    </a:lnB>
                    <a:solidFill>
                      <a:srgbClr val="FF0000"/>
                    </a:solidFill>
                  </a:tcPr>
                </a:tc>
                <a:tc>
                  <a:txBody>
                    <a:bodyPr/>
                    <a:lstStyle/>
                    <a:p>
                      <a:pPr algn="ctr" fontAlgn="b"/>
                      <a:r>
                        <a:rPr lang="en-US" sz="2000" b="0" i="0" u="none" strike="noStrike" dirty="0">
                          <a:solidFill>
                            <a:srgbClr val="000000"/>
                          </a:solidFill>
                          <a:effectLst/>
                          <a:latin typeface="Verdana" charset="0"/>
                        </a:rPr>
                        <a:t>5</a:t>
                      </a:r>
                    </a:p>
                  </a:txBody>
                  <a:tcPr marL="10319" marR="10319" marT="12700" marB="0" anchor="ctr">
                    <a:lnL>
                      <a:noFill/>
                    </a:lnL>
                    <a:lnR>
                      <a:noFill/>
                    </a:lnR>
                    <a:lnT>
                      <a:noFill/>
                    </a:lnT>
                    <a:lnB>
                      <a:noFill/>
                    </a:lnB>
                    <a:solidFill>
                      <a:srgbClr val="00B0F0"/>
                    </a:solidFill>
                  </a:tcPr>
                </a:tc>
                <a:tc>
                  <a:txBody>
                    <a:bodyPr/>
                    <a:lstStyle/>
                    <a:p>
                      <a:pPr algn="ctr" fontAlgn="b"/>
                      <a:r>
                        <a:rPr lang="en-US" sz="2000" b="0" i="0" u="none" strike="noStrike" dirty="0">
                          <a:solidFill>
                            <a:srgbClr val="000000"/>
                          </a:solidFill>
                          <a:effectLst/>
                          <a:latin typeface="Verdana" charset="0"/>
                        </a:rPr>
                        <a:t>7</a:t>
                      </a:r>
                    </a:p>
                  </a:txBody>
                  <a:tcPr marL="10319" marR="10319" marT="12700" marB="0" anchor="ctr">
                    <a:lnL>
                      <a:noFill/>
                    </a:lnL>
                    <a:lnR w="12700" cap="flat" cmpd="sng" algn="ctr">
                      <a:solidFill>
                        <a:srgbClr val="000000"/>
                      </a:solidFill>
                      <a:prstDash val="solid"/>
                      <a:round/>
                      <a:headEnd type="none" w="med" len="med"/>
                      <a:tailEnd type="none" w="med" len="med"/>
                    </a:lnR>
                    <a:lnT>
                      <a:noFill/>
                    </a:lnT>
                    <a:lnB>
                      <a:noFill/>
                    </a:lnB>
                    <a:solidFill>
                      <a:srgbClr val="FCD5B4"/>
                    </a:solidFill>
                  </a:tcPr>
                </a:tc>
                <a:extLst>
                  <a:ext uri="{0D108BD9-81ED-4DB2-BD59-A6C34878D82A}">
                    <a16:rowId xmlns:a16="http://schemas.microsoft.com/office/drawing/2014/main" val="10007"/>
                  </a:ext>
                </a:extLst>
              </a:tr>
              <a:tr h="349039">
                <a:tc>
                  <a:txBody>
                    <a:bodyPr/>
                    <a:lstStyle/>
                    <a:p>
                      <a:pPr algn="ctr" fontAlgn="b"/>
                      <a:r>
                        <a:rPr lang="en-US" sz="2000" b="0" i="0" u="none" strike="noStrike">
                          <a:solidFill>
                            <a:srgbClr val="000000"/>
                          </a:solidFill>
                          <a:effectLst/>
                          <a:latin typeface="Verdana" charset="0"/>
                        </a:rPr>
                        <a:t>1</a:t>
                      </a:r>
                    </a:p>
                  </a:txBody>
                  <a:tcPr marL="10319" marR="10319" marT="1270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000" b="0" i="0" u="none" strike="noStrike">
                          <a:solidFill>
                            <a:srgbClr val="000000"/>
                          </a:solidFill>
                          <a:effectLst/>
                          <a:latin typeface="Verdana" charset="0"/>
                        </a:rPr>
                        <a:t>3</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000" b="0" i="0" u="none" strike="noStrike">
                          <a:solidFill>
                            <a:srgbClr val="000000"/>
                          </a:solidFill>
                          <a:effectLst/>
                          <a:latin typeface="Verdana" charset="0"/>
                        </a:rPr>
                        <a:t>5</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DA9694"/>
                    </a:solidFill>
                  </a:tcPr>
                </a:tc>
                <a:tc>
                  <a:txBody>
                    <a:bodyPr/>
                    <a:lstStyle/>
                    <a:p>
                      <a:pPr algn="ctr" fontAlgn="b"/>
                      <a:r>
                        <a:rPr lang="en-US" sz="2000" b="0" i="0" u="none" strike="noStrike">
                          <a:solidFill>
                            <a:srgbClr val="000000"/>
                          </a:solidFill>
                          <a:effectLst/>
                          <a:latin typeface="Verdana" charset="0"/>
                        </a:rPr>
                        <a:t>7</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00"/>
                          </a:solidFill>
                          <a:effectLst/>
                          <a:latin typeface="Verdana" charset="0"/>
                        </a:rPr>
                        <a:t>9</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is-IS" sz="2000" b="0" i="0" u="none" strike="noStrike">
                          <a:solidFill>
                            <a:srgbClr val="000000"/>
                          </a:solidFill>
                          <a:effectLst/>
                          <a:latin typeface="Verdana" charset="0"/>
                        </a:rPr>
                        <a:t>2</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2000" b="0" i="0" u="none" strike="noStrike">
                          <a:solidFill>
                            <a:srgbClr val="000000"/>
                          </a:solidFill>
                          <a:effectLst/>
                          <a:latin typeface="Verdana" charset="0"/>
                        </a:rPr>
                        <a:t>4</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2000" b="0" i="0" u="none" strike="noStrike">
                          <a:solidFill>
                            <a:srgbClr val="000000"/>
                          </a:solidFill>
                          <a:effectLst/>
                          <a:latin typeface="Verdana" charset="0"/>
                        </a:rPr>
                        <a:t>6</a:t>
                      </a:r>
                    </a:p>
                  </a:txBody>
                  <a:tcPr marL="10319" marR="10319" marT="12700" marB="0" anchor="ctr">
                    <a:lnL>
                      <a:noFill/>
                    </a:lnL>
                    <a:lnR>
                      <a:noFill/>
                    </a:lnR>
                    <a:lnT>
                      <a:noFill/>
                    </a:lnT>
                    <a:lnB w="1270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sz="2000" b="0" i="0" u="none" strike="noStrike" dirty="0">
                          <a:solidFill>
                            <a:srgbClr val="000000"/>
                          </a:solidFill>
                          <a:effectLst/>
                          <a:latin typeface="Verdana" charset="0"/>
                        </a:rPr>
                        <a:t>8</a:t>
                      </a:r>
                    </a:p>
                  </a:txBody>
                  <a:tcPr marL="10319" marR="10319"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8"/>
                  </a:ext>
                </a:extLst>
              </a:tr>
            </a:tbl>
          </a:graphicData>
        </a:graphic>
      </p:graphicFrame>
      <p:sp>
        <p:nvSpPr>
          <p:cNvPr id="6" name="Title 1">
            <a:extLst>
              <a:ext uri="{FF2B5EF4-FFF2-40B4-BE49-F238E27FC236}">
                <a16:creationId xmlns:a16="http://schemas.microsoft.com/office/drawing/2014/main" id="{6C004ED1-2A4D-4CC9-ADDE-10AE64C27F60}"/>
              </a:ext>
            </a:extLst>
          </p:cNvPr>
          <p:cNvSpPr txBox="1">
            <a:spLocks/>
          </p:cNvSpPr>
          <p:nvPr/>
        </p:nvSpPr>
        <p:spPr>
          <a:xfrm>
            <a:off x="2894947" y="2788278"/>
            <a:ext cx="1993654" cy="20608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p:txBody>
      </p:sp>
      <p:sp>
        <p:nvSpPr>
          <p:cNvPr id="8" name="Title 1">
            <a:extLst>
              <a:ext uri="{FF2B5EF4-FFF2-40B4-BE49-F238E27FC236}">
                <a16:creationId xmlns:a16="http://schemas.microsoft.com/office/drawing/2014/main" id="{C5815538-3EC5-4AC8-B71D-4BE0A5F61BF1}"/>
              </a:ext>
            </a:extLst>
          </p:cNvPr>
          <p:cNvSpPr txBox="1">
            <a:spLocks/>
          </p:cNvSpPr>
          <p:nvPr/>
        </p:nvSpPr>
        <p:spPr>
          <a:xfrm>
            <a:off x="2894947" y="4083640"/>
            <a:ext cx="1993654" cy="15309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i="1" dirty="0"/>
              <a:t>Cum a fost creat cel de-al doilea pătrat din primul?</a:t>
            </a:r>
            <a:endParaRPr lang="en-US" sz="2400" i="1" dirty="0"/>
          </a:p>
        </p:txBody>
      </p:sp>
      <p:sp>
        <p:nvSpPr>
          <p:cNvPr id="4" name="Slide Number Placeholder 3">
            <a:extLst>
              <a:ext uri="{FF2B5EF4-FFF2-40B4-BE49-F238E27FC236}">
                <a16:creationId xmlns:a16="http://schemas.microsoft.com/office/drawing/2014/main" id="{4D5047F5-6E1C-41DF-BB2E-11DE125AB621}"/>
              </a:ext>
            </a:extLst>
          </p:cNvPr>
          <p:cNvSpPr>
            <a:spLocks noGrp="1"/>
          </p:cNvSpPr>
          <p:nvPr>
            <p:ph type="sldNum" sz="quarter" idx="12"/>
          </p:nvPr>
        </p:nvSpPr>
        <p:spPr/>
        <p:txBody>
          <a:bodyPr/>
          <a:lstStyle/>
          <a:p>
            <a:fld id="{77DC6420-9A8E-694A-8D06-3321B40299E5}" type="slidenum">
              <a:rPr lang="en-US" smtClean="0"/>
              <a:pPr/>
              <a:t>32</a:t>
            </a:fld>
            <a:endParaRPr lang="en-US"/>
          </a:p>
        </p:txBody>
      </p:sp>
    </p:spTree>
    <p:extLst>
      <p:ext uri="{BB962C8B-B14F-4D97-AF65-F5344CB8AC3E}">
        <p14:creationId xmlns:p14="http://schemas.microsoft.com/office/powerpoint/2010/main" val="14454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672" y="462844"/>
            <a:ext cx="3230125" cy="6016978"/>
          </a:xfrm>
        </p:spPr>
        <p:txBody>
          <a:bodyPr anchor="t">
            <a:noAutofit/>
          </a:bodyPr>
          <a:lstStyle/>
          <a:p>
            <a:r>
              <a:rPr lang="ro-RO" sz="2400" dirty="0"/>
              <a:t>Atunci când Pătrate magice precum acesta sunt „împăturite”, creează o formă de gogoașă cunoscută sub numele de toroid. </a:t>
            </a:r>
            <a:br>
              <a:rPr lang="ro-RO" sz="2400" dirty="0"/>
            </a:br>
            <a:br>
              <a:rPr lang="ro-RO" sz="2400" dirty="0"/>
            </a:br>
            <a:r>
              <a:rPr lang="ro-RO" sz="2400" dirty="0"/>
              <a:t>Transformatoarele electrice de înaltă calitate sunt fabricate în aceste forme. Forma "armonioasă" este foarte eficientă pentru a ne asigura că energia electrică nu este irosită.</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32440" y="683174"/>
            <a:ext cx="6106200" cy="5315114"/>
          </a:xfrm>
        </p:spPr>
      </p:pic>
      <p:sp>
        <p:nvSpPr>
          <p:cNvPr id="3" name="TextBox 2"/>
          <p:cNvSpPr txBox="1"/>
          <p:nvPr/>
        </p:nvSpPr>
        <p:spPr>
          <a:xfrm>
            <a:off x="8679210" y="5772999"/>
            <a:ext cx="959430" cy="246221"/>
          </a:xfrm>
          <a:prstGeom prst="rect">
            <a:avLst/>
          </a:prstGeom>
          <a:noFill/>
        </p:spPr>
        <p:txBody>
          <a:bodyPr wrap="none" rtlCol="0">
            <a:spAutoFit/>
          </a:bodyPr>
          <a:lstStyle/>
          <a:p>
            <a:r>
              <a:rPr lang="en-GB" sz="1000" dirty="0"/>
              <a:t>YassineMrabet</a:t>
            </a:r>
            <a:endParaRPr lang="en-US" sz="1000" dirty="0"/>
          </a:p>
        </p:txBody>
      </p:sp>
      <p:sp>
        <p:nvSpPr>
          <p:cNvPr id="6" name="Slide Number Placeholder 5">
            <a:extLst>
              <a:ext uri="{FF2B5EF4-FFF2-40B4-BE49-F238E27FC236}">
                <a16:creationId xmlns:a16="http://schemas.microsoft.com/office/drawing/2014/main" id="{6CDF56DC-9544-4CE2-B356-DC54095F5BFC}"/>
              </a:ext>
            </a:extLst>
          </p:cNvPr>
          <p:cNvSpPr>
            <a:spLocks noGrp="1"/>
          </p:cNvSpPr>
          <p:nvPr>
            <p:ph type="sldNum" sz="quarter" idx="12"/>
          </p:nvPr>
        </p:nvSpPr>
        <p:spPr/>
        <p:txBody>
          <a:bodyPr/>
          <a:lstStyle/>
          <a:p>
            <a:fld id="{77DC6420-9A8E-694A-8D06-3321B40299E5}" type="slidenum">
              <a:rPr lang="en-US" smtClean="0"/>
              <a:pPr/>
              <a:t>33</a:t>
            </a:fld>
            <a:endParaRPr lang="en-US"/>
          </a:p>
        </p:txBody>
      </p:sp>
    </p:spTree>
    <p:extLst>
      <p:ext uri="{BB962C8B-B14F-4D97-AF65-F5344CB8AC3E}">
        <p14:creationId xmlns:p14="http://schemas.microsoft.com/office/powerpoint/2010/main" val="258944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26422199"/>
              </p:ext>
            </p:extLst>
          </p:nvPr>
        </p:nvGraphicFramePr>
        <p:xfrm>
          <a:off x="1994953" y="609602"/>
          <a:ext cx="7787232" cy="5875865"/>
        </p:xfrm>
        <a:graphic>
          <a:graphicData uri="http://schemas.openxmlformats.org/drawingml/2006/table">
            <a:tbl>
              <a:tblPr/>
              <a:tblGrid>
                <a:gridCol w="288416">
                  <a:extLst>
                    <a:ext uri="{9D8B030D-6E8A-4147-A177-3AD203B41FA5}">
                      <a16:colId xmlns:a16="http://schemas.microsoft.com/office/drawing/2014/main" val="20000"/>
                    </a:ext>
                  </a:extLst>
                </a:gridCol>
                <a:gridCol w="288416">
                  <a:extLst>
                    <a:ext uri="{9D8B030D-6E8A-4147-A177-3AD203B41FA5}">
                      <a16:colId xmlns:a16="http://schemas.microsoft.com/office/drawing/2014/main" val="20001"/>
                    </a:ext>
                  </a:extLst>
                </a:gridCol>
                <a:gridCol w="288416">
                  <a:extLst>
                    <a:ext uri="{9D8B030D-6E8A-4147-A177-3AD203B41FA5}">
                      <a16:colId xmlns:a16="http://schemas.microsoft.com/office/drawing/2014/main" val="20002"/>
                    </a:ext>
                  </a:extLst>
                </a:gridCol>
                <a:gridCol w="288416">
                  <a:extLst>
                    <a:ext uri="{9D8B030D-6E8A-4147-A177-3AD203B41FA5}">
                      <a16:colId xmlns:a16="http://schemas.microsoft.com/office/drawing/2014/main" val="20003"/>
                    </a:ext>
                  </a:extLst>
                </a:gridCol>
                <a:gridCol w="288416">
                  <a:extLst>
                    <a:ext uri="{9D8B030D-6E8A-4147-A177-3AD203B41FA5}">
                      <a16:colId xmlns:a16="http://schemas.microsoft.com/office/drawing/2014/main" val="20004"/>
                    </a:ext>
                  </a:extLst>
                </a:gridCol>
                <a:gridCol w="288416">
                  <a:extLst>
                    <a:ext uri="{9D8B030D-6E8A-4147-A177-3AD203B41FA5}">
                      <a16:colId xmlns:a16="http://schemas.microsoft.com/office/drawing/2014/main" val="20005"/>
                    </a:ext>
                  </a:extLst>
                </a:gridCol>
                <a:gridCol w="288416">
                  <a:extLst>
                    <a:ext uri="{9D8B030D-6E8A-4147-A177-3AD203B41FA5}">
                      <a16:colId xmlns:a16="http://schemas.microsoft.com/office/drawing/2014/main" val="20006"/>
                    </a:ext>
                  </a:extLst>
                </a:gridCol>
                <a:gridCol w="288416">
                  <a:extLst>
                    <a:ext uri="{9D8B030D-6E8A-4147-A177-3AD203B41FA5}">
                      <a16:colId xmlns:a16="http://schemas.microsoft.com/office/drawing/2014/main" val="20007"/>
                    </a:ext>
                  </a:extLst>
                </a:gridCol>
                <a:gridCol w="288416">
                  <a:extLst>
                    <a:ext uri="{9D8B030D-6E8A-4147-A177-3AD203B41FA5}">
                      <a16:colId xmlns:a16="http://schemas.microsoft.com/office/drawing/2014/main" val="20008"/>
                    </a:ext>
                  </a:extLst>
                </a:gridCol>
                <a:gridCol w="288416">
                  <a:extLst>
                    <a:ext uri="{9D8B030D-6E8A-4147-A177-3AD203B41FA5}">
                      <a16:colId xmlns:a16="http://schemas.microsoft.com/office/drawing/2014/main" val="20009"/>
                    </a:ext>
                  </a:extLst>
                </a:gridCol>
                <a:gridCol w="288416">
                  <a:extLst>
                    <a:ext uri="{9D8B030D-6E8A-4147-A177-3AD203B41FA5}">
                      <a16:colId xmlns:a16="http://schemas.microsoft.com/office/drawing/2014/main" val="20010"/>
                    </a:ext>
                  </a:extLst>
                </a:gridCol>
                <a:gridCol w="288416">
                  <a:extLst>
                    <a:ext uri="{9D8B030D-6E8A-4147-A177-3AD203B41FA5}">
                      <a16:colId xmlns:a16="http://schemas.microsoft.com/office/drawing/2014/main" val="20011"/>
                    </a:ext>
                  </a:extLst>
                </a:gridCol>
                <a:gridCol w="288416">
                  <a:extLst>
                    <a:ext uri="{9D8B030D-6E8A-4147-A177-3AD203B41FA5}">
                      <a16:colId xmlns:a16="http://schemas.microsoft.com/office/drawing/2014/main" val="20012"/>
                    </a:ext>
                  </a:extLst>
                </a:gridCol>
                <a:gridCol w="288416">
                  <a:extLst>
                    <a:ext uri="{9D8B030D-6E8A-4147-A177-3AD203B41FA5}">
                      <a16:colId xmlns:a16="http://schemas.microsoft.com/office/drawing/2014/main" val="20013"/>
                    </a:ext>
                  </a:extLst>
                </a:gridCol>
                <a:gridCol w="288416">
                  <a:extLst>
                    <a:ext uri="{9D8B030D-6E8A-4147-A177-3AD203B41FA5}">
                      <a16:colId xmlns:a16="http://schemas.microsoft.com/office/drawing/2014/main" val="20014"/>
                    </a:ext>
                  </a:extLst>
                </a:gridCol>
                <a:gridCol w="288416">
                  <a:extLst>
                    <a:ext uri="{9D8B030D-6E8A-4147-A177-3AD203B41FA5}">
                      <a16:colId xmlns:a16="http://schemas.microsoft.com/office/drawing/2014/main" val="20015"/>
                    </a:ext>
                  </a:extLst>
                </a:gridCol>
                <a:gridCol w="288416">
                  <a:extLst>
                    <a:ext uri="{9D8B030D-6E8A-4147-A177-3AD203B41FA5}">
                      <a16:colId xmlns:a16="http://schemas.microsoft.com/office/drawing/2014/main" val="20016"/>
                    </a:ext>
                  </a:extLst>
                </a:gridCol>
                <a:gridCol w="288416">
                  <a:extLst>
                    <a:ext uri="{9D8B030D-6E8A-4147-A177-3AD203B41FA5}">
                      <a16:colId xmlns:a16="http://schemas.microsoft.com/office/drawing/2014/main" val="20017"/>
                    </a:ext>
                  </a:extLst>
                </a:gridCol>
                <a:gridCol w="288416">
                  <a:extLst>
                    <a:ext uri="{9D8B030D-6E8A-4147-A177-3AD203B41FA5}">
                      <a16:colId xmlns:a16="http://schemas.microsoft.com/office/drawing/2014/main" val="20018"/>
                    </a:ext>
                  </a:extLst>
                </a:gridCol>
                <a:gridCol w="288416">
                  <a:extLst>
                    <a:ext uri="{9D8B030D-6E8A-4147-A177-3AD203B41FA5}">
                      <a16:colId xmlns:a16="http://schemas.microsoft.com/office/drawing/2014/main" val="20019"/>
                    </a:ext>
                  </a:extLst>
                </a:gridCol>
                <a:gridCol w="288416">
                  <a:extLst>
                    <a:ext uri="{9D8B030D-6E8A-4147-A177-3AD203B41FA5}">
                      <a16:colId xmlns:a16="http://schemas.microsoft.com/office/drawing/2014/main" val="20020"/>
                    </a:ext>
                  </a:extLst>
                </a:gridCol>
                <a:gridCol w="288416">
                  <a:extLst>
                    <a:ext uri="{9D8B030D-6E8A-4147-A177-3AD203B41FA5}">
                      <a16:colId xmlns:a16="http://schemas.microsoft.com/office/drawing/2014/main" val="20021"/>
                    </a:ext>
                  </a:extLst>
                </a:gridCol>
                <a:gridCol w="288416">
                  <a:extLst>
                    <a:ext uri="{9D8B030D-6E8A-4147-A177-3AD203B41FA5}">
                      <a16:colId xmlns:a16="http://schemas.microsoft.com/office/drawing/2014/main" val="20022"/>
                    </a:ext>
                  </a:extLst>
                </a:gridCol>
                <a:gridCol w="288416">
                  <a:extLst>
                    <a:ext uri="{9D8B030D-6E8A-4147-A177-3AD203B41FA5}">
                      <a16:colId xmlns:a16="http://schemas.microsoft.com/office/drawing/2014/main" val="20023"/>
                    </a:ext>
                  </a:extLst>
                </a:gridCol>
                <a:gridCol w="288416">
                  <a:extLst>
                    <a:ext uri="{9D8B030D-6E8A-4147-A177-3AD203B41FA5}">
                      <a16:colId xmlns:a16="http://schemas.microsoft.com/office/drawing/2014/main" val="20024"/>
                    </a:ext>
                  </a:extLst>
                </a:gridCol>
                <a:gridCol w="288416">
                  <a:extLst>
                    <a:ext uri="{9D8B030D-6E8A-4147-A177-3AD203B41FA5}">
                      <a16:colId xmlns:a16="http://schemas.microsoft.com/office/drawing/2014/main" val="20025"/>
                    </a:ext>
                  </a:extLst>
                </a:gridCol>
                <a:gridCol w="288416">
                  <a:extLst>
                    <a:ext uri="{9D8B030D-6E8A-4147-A177-3AD203B41FA5}">
                      <a16:colId xmlns:a16="http://schemas.microsoft.com/office/drawing/2014/main" val="20026"/>
                    </a:ext>
                  </a:extLst>
                </a:gridCol>
              </a:tblGrid>
              <a:tr h="216955">
                <a:tc>
                  <a:txBody>
                    <a:bodyPr/>
                    <a:lstStyle/>
                    <a:p>
                      <a:pPr algn="r" fontAlgn="b"/>
                      <a:r>
                        <a:rPr lang="is-IS" sz="850" b="0" i="0" u="none" strike="noStrike">
                          <a:solidFill>
                            <a:srgbClr val="000000"/>
                          </a:solidFill>
                          <a:effectLst/>
                          <a:latin typeface="Verdana" charset="0"/>
                        </a:rPr>
                        <a:t>352</a:t>
                      </a:r>
                    </a:p>
                  </a:txBody>
                  <a:tcPr marL="10319" marR="10319" marT="127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717</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326</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691</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300</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665</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274</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639</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248</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613</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cs-CZ" sz="850" b="0" i="0" u="none" strike="noStrike">
                          <a:solidFill>
                            <a:srgbClr val="000000"/>
                          </a:solidFill>
                          <a:effectLst/>
                          <a:latin typeface="Verdana" charset="0"/>
                        </a:rPr>
                        <a:t>222</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fi-FI" sz="850" b="0" i="0" u="none" strike="noStrike">
                          <a:solidFill>
                            <a:srgbClr val="000000"/>
                          </a:solidFill>
                          <a:effectLst/>
                          <a:latin typeface="Verdana" charset="0"/>
                        </a:rPr>
                        <a:t>587</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196</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561</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170</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535</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144</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fontAlgn="b"/>
                      <a:r>
                        <a:rPr lang="is-IS" sz="850" b="0" i="0" u="none" strike="noStrike">
                          <a:solidFill>
                            <a:srgbClr val="000000"/>
                          </a:solidFill>
                          <a:effectLst/>
                          <a:latin typeface="Verdana" charset="0"/>
                        </a:rPr>
                        <a:t>509</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cs-CZ" sz="850" b="0" i="0" u="none" strike="noStrike">
                          <a:solidFill>
                            <a:srgbClr val="000000"/>
                          </a:solidFill>
                          <a:effectLst/>
                          <a:latin typeface="Verdana" charset="0"/>
                        </a:rPr>
                        <a:t>118</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cs-CZ" sz="850" b="0" i="0" u="none" strike="noStrike">
                          <a:solidFill>
                            <a:srgbClr val="000000"/>
                          </a:solidFill>
                          <a:effectLst/>
                          <a:latin typeface="Verdana" charset="0"/>
                        </a:rPr>
                        <a:t>483</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92</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ru-RU" sz="850" b="0" i="0" u="none" strike="noStrike">
                          <a:solidFill>
                            <a:srgbClr val="000000"/>
                          </a:solidFill>
                          <a:effectLst/>
                          <a:latin typeface="Verdana" charset="0"/>
                        </a:rPr>
                        <a:t>457</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66</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431</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40</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is-IS" sz="850" b="0" i="0" u="none" strike="noStrike">
                          <a:solidFill>
                            <a:srgbClr val="000000"/>
                          </a:solidFill>
                          <a:effectLst/>
                          <a:latin typeface="Verdana" charset="0"/>
                        </a:rPr>
                        <a:t>405</a:t>
                      </a:r>
                    </a:p>
                  </a:txBody>
                  <a:tcPr marL="10319" marR="10319" marT="127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850" b="0" i="0" u="none" strike="noStrike">
                          <a:solidFill>
                            <a:srgbClr val="000000"/>
                          </a:solidFill>
                          <a:effectLst/>
                          <a:latin typeface="Verdana" charset="0"/>
                        </a:rPr>
                        <a:t>14</a:t>
                      </a:r>
                    </a:p>
                  </a:txBody>
                  <a:tcPr marL="10319" marR="10319" marT="127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16955">
                <a:tc>
                  <a:txBody>
                    <a:bodyPr/>
                    <a:lstStyle/>
                    <a:p>
                      <a:pPr algn="r" fontAlgn="b"/>
                      <a:r>
                        <a:rPr lang="en-US" sz="850" b="0" i="0" u="none" strike="noStrike">
                          <a:solidFill>
                            <a:srgbClr val="000000"/>
                          </a:solidFill>
                          <a:effectLst/>
                          <a:latin typeface="Verdana" charset="0"/>
                        </a:rPr>
                        <a:t>15</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353</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718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692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666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249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223</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588</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197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562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171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536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145</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93</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458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432</a:t>
                      </a:r>
                    </a:p>
                  </a:txBody>
                  <a:tcPr marL="10319" marR="10319" marT="12700" marB="0" anchor="b">
                    <a:lnL>
                      <a:noFill/>
                    </a:lnL>
                    <a:lnR>
                      <a:noFill/>
                    </a:lnR>
                    <a:lnT>
                      <a:noFill/>
                    </a:lnT>
                    <a:lnB>
                      <a:noFill/>
                    </a:lnB>
                    <a:solidFill>
                      <a:srgbClr val="DCE6F1"/>
                    </a:solidFill>
                  </a:tcPr>
                </a:tc>
                <a:tc>
                  <a:txBody>
                    <a:bodyPr/>
                    <a:lstStyle/>
                    <a:p>
                      <a:pPr algn="r" fontAlgn="b"/>
                      <a:r>
                        <a:rPr lang="en-US" sz="850" b="0" i="0" u="none" strike="noStrike">
                          <a:solidFill>
                            <a:srgbClr val="000000"/>
                          </a:solidFill>
                          <a:effectLst/>
                          <a:latin typeface="Verdana" charset="0"/>
                        </a:rPr>
                        <a:t>41</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379</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216955">
                <a:tc>
                  <a:txBody>
                    <a:bodyPr/>
                    <a:lstStyle/>
                    <a:p>
                      <a:pPr algn="r" fontAlgn="b"/>
                      <a:r>
                        <a:rPr lang="en-US" sz="850" b="0" i="0" u="none" strike="noStrike">
                          <a:solidFill>
                            <a:srgbClr val="000000"/>
                          </a:solidFill>
                          <a:effectLst/>
                          <a:latin typeface="Verdana" charset="0"/>
                        </a:rPr>
                        <a:t>380</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16</a:t>
                      </a:r>
                    </a:p>
                  </a:txBody>
                  <a:tcPr marL="10319" marR="10319" marT="12700" marB="0" anchor="b">
                    <a:lnL>
                      <a:noFill/>
                    </a:lnL>
                    <a:lnR>
                      <a:noFill/>
                    </a:lnR>
                    <a:lnT>
                      <a:noFill/>
                    </a:lnT>
                    <a:lnB>
                      <a:noFill/>
                    </a:lnB>
                    <a:solidFill>
                      <a:srgbClr val="A6A6A6"/>
                    </a:solidFill>
                  </a:tcPr>
                </a:tc>
                <a:tc>
                  <a:txBody>
                    <a:bodyPr/>
                    <a:lstStyle/>
                    <a:p>
                      <a:pPr algn="r" fontAlgn="b"/>
                      <a:r>
                        <a:rPr lang="en-US" sz="850" b="0" i="0" u="none" strike="noStrike">
                          <a:solidFill>
                            <a:srgbClr val="000000"/>
                          </a:solidFill>
                          <a:effectLst/>
                          <a:latin typeface="Verdana" charset="0"/>
                        </a:rPr>
                        <a:t>354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693</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302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667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224</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589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198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537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146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511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94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406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16955">
                <a:tc>
                  <a:txBody>
                    <a:bodyPr/>
                    <a:lstStyle/>
                    <a:p>
                      <a:pPr algn="r" fontAlgn="b"/>
                      <a:r>
                        <a:rPr lang="en-US" sz="850" b="0" i="0" u="none" strike="noStrike">
                          <a:solidFill>
                            <a:srgbClr val="000000"/>
                          </a:solidFill>
                          <a:effectLst/>
                          <a:latin typeface="Verdana" charset="0"/>
                        </a:rPr>
                        <a:t>43</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381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355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329</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694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303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642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199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564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173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538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147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512</a:t>
                      </a:r>
                    </a:p>
                  </a:txBody>
                  <a:tcPr marL="10319" marR="10319" marT="12700" marB="0" anchor="b">
                    <a:lnL>
                      <a:noFill/>
                    </a:lnL>
                    <a:lnR>
                      <a:noFill/>
                    </a:lnR>
                    <a:lnT>
                      <a:noFill/>
                    </a:lnT>
                    <a:lnB>
                      <a:noFill/>
                    </a:lnB>
                    <a:solidFill>
                      <a:srgbClr val="A6A6A6"/>
                    </a:solidFill>
                  </a:tcPr>
                </a:tc>
                <a:tc>
                  <a:txBody>
                    <a:bodyPr/>
                    <a:lstStyle/>
                    <a:p>
                      <a:pPr algn="r" fontAlgn="b"/>
                      <a:r>
                        <a:rPr lang="cs-CZ" sz="850" b="0" i="0" u="none" strike="noStrike">
                          <a:solidFill>
                            <a:srgbClr val="000000"/>
                          </a:solidFill>
                          <a:effectLst/>
                          <a:latin typeface="Verdana" charset="0"/>
                        </a:rPr>
                        <a:t>121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486</a:t>
                      </a:r>
                    </a:p>
                  </a:txBody>
                  <a:tcPr marL="10319" marR="10319" marT="12700" marB="0" anchor="b">
                    <a:lnL>
                      <a:noFill/>
                    </a:lnL>
                    <a:lnR>
                      <a:noFill/>
                    </a:lnR>
                    <a:lnT>
                      <a:noFill/>
                    </a:lnT>
                    <a:lnB>
                      <a:noFill/>
                    </a:lnB>
                    <a:solidFill>
                      <a:srgbClr val="FFFF00"/>
                    </a:solidFill>
                  </a:tcPr>
                </a:tc>
                <a:tc>
                  <a:txBody>
                    <a:bodyPr/>
                    <a:lstStyle/>
                    <a:p>
                      <a:pPr algn="r" fontAlgn="b"/>
                      <a:r>
                        <a:rPr lang="en-US" sz="850" b="0" i="0" u="none" strike="noStrike">
                          <a:solidFill>
                            <a:srgbClr val="000000"/>
                          </a:solidFill>
                          <a:effectLst/>
                          <a:latin typeface="Verdana" charset="0"/>
                        </a:rPr>
                        <a:t>95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433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407</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16955">
                <a:tc>
                  <a:txBody>
                    <a:bodyPr/>
                    <a:lstStyle/>
                    <a:p>
                      <a:pPr algn="r" fontAlgn="b"/>
                      <a:r>
                        <a:rPr lang="is-IS" sz="850" b="0" i="0" u="none" strike="noStrike">
                          <a:solidFill>
                            <a:srgbClr val="000000"/>
                          </a:solidFill>
                          <a:effectLst/>
                          <a:latin typeface="Verdana" charset="0"/>
                        </a:rPr>
                        <a:t>408</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44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382</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a:t>
                      </a:r>
                    </a:p>
                  </a:txBody>
                  <a:tcPr marL="10319" marR="10319" marT="12700" marB="0" anchor="b">
                    <a:lnL>
                      <a:noFill/>
                    </a:lnL>
                    <a:lnR>
                      <a:noFill/>
                    </a:lnR>
                    <a:lnT>
                      <a:noFill/>
                    </a:lnT>
                    <a:lnB>
                      <a:noFill/>
                    </a:lnB>
                    <a:solidFill>
                      <a:srgbClr val="F2DCDB"/>
                    </a:solidFill>
                  </a:tcPr>
                </a:tc>
                <a:tc>
                  <a:txBody>
                    <a:bodyPr/>
                    <a:lstStyle/>
                    <a:p>
                      <a:pPr algn="r" fontAlgn="b"/>
                      <a:r>
                        <a:rPr lang="en-US" sz="850" b="0" i="0" u="none" strike="noStrike">
                          <a:solidFill>
                            <a:srgbClr val="000000"/>
                          </a:solidFill>
                          <a:effectLst/>
                          <a:latin typeface="Verdana" charset="0"/>
                        </a:rPr>
                        <a:t>356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721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330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695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565</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174</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539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148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513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460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96</a:t>
                      </a:r>
                    </a:p>
                  </a:txBody>
                  <a:tcPr marL="10319" marR="10319" marT="12700" marB="0" anchor="b">
                    <a:lnL>
                      <a:noFill/>
                    </a:lnL>
                    <a:lnR>
                      <a:noFill/>
                    </a:lnR>
                    <a:lnT>
                      <a:noFill/>
                    </a:lnT>
                    <a:lnB>
                      <a:noFill/>
                    </a:lnB>
                    <a:solidFill>
                      <a:srgbClr val="FFFF00"/>
                    </a:solidFill>
                  </a:tcPr>
                </a:tc>
                <a:tc>
                  <a:txBody>
                    <a:bodyPr/>
                    <a:lstStyle/>
                    <a:p>
                      <a:pPr algn="r" fontAlgn="b"/>
                      <a:r>
                        <a:rPr lang="ru-RU" sz="850" b="0" i="0" u="none" strike="noStrike">
                          <a:solidFill>
                            <a:srgbClr val="000000"/>
                          </a:solidFill>
                          <a:effectLst/>
                          <a:latin typeface="Verdana" charset="0"/>
                        </a:rPr>
                        <a:t>434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70</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16955">
                <a:tc>
                  <a:txBody>
                    <a:bodyPr/>
                    <a:lstStyle/>
                    <a:p>
                      <a:pPr algn="r" fontAlgn="b"/>
                      <a:r>
                        <a:rPr lang="is-IS" sz="850" b="0" i="0" u="none" strike="noStrike">
                          <a:solidFill>
                            <a:srgbClr val="000000"/>
                          </a:solidFill>
                          <a:effectLst/>
                          <a:latin typeface="Verdana" charset="0"/>
                        </a:rPr>
                        <a:t>71</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409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383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357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331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696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253</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618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592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566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175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149</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487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461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97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435</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216955">
                <a:tc>
                  <a:txBody>
                    <a:bodyPr/>
                    <a:lstStyle/>
                    <a:p>
                      <a:pPr algn="r" fontAlgn="b"/>
                      <a:r>
                        <a:rPr lang="cs-CZ" sz="850" b="0" i="0" u="none" strike="noStrike">
                          <a:solidFill>
                            <a:srgbClr val="000000"/>
                          </a:solidFill>
                          <a:effectLst/>
                          <a:latin typeface="Verdana" charset="0"/>
                        </a:rPr>
                        <a:t>436</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72</a:t>
                      </a:r>
                    </a:p>
                  </a:txBody>
                  <a:tcPr marL="10319" marR="10319" marT="12700" marB="0" anchor="b">
                    <a:lnL>
                      <a:noFill/>
                    </a:lnL>
                    <a:lnR>
                      <a:noFill/>
                    </a:lnR>
                    <a:lnT>
                      <a:noFill/>
                    </a:lnT>
                    <a:lnB>
                      <a:noFill/>
                    </a:lnB>
                    <a:solidFill>
                      <a:srgbClr val="F2DCDB"/>
                    </a:solidFill>
                  </a:tcPr>
                </a:tc>
                <a:tc>
                  <a:txBody>
                    <a:bodyPr/>
                    <a:lstStyle/>
                    <a:p>
                      <a:pPr algn="r" fontAlgn="b"/>
                      <a:r>
                        <a:rPr lang="en-US" sz="850" b="0" i="0" u="none" strike="noStrike">
                          <a:solidFill>
                            <a:srgbClr val="000000"/>
                          </a:solidFill>
                          <a:effectLst/>
                          <a:latin typeface="Verdana" charset="0"/>
                        </a:rPr>
                        <a:t>410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384</a:t>
                      </a:r>
                    </a:p>
                  </a:txBody>
                  <a:tcPr marL="10319" marR="10319" marT="12700" marB="0" anchor="b">
                    <a:lnL>
                      <a:noFill/>
                    </a:lnL>
                    <a:lnR>
                      <a:noFill/>
                    </a:lnR>
                    <a:lnT>
                      <a:noFill/>
                    </a:lnT>
                    <a:lnB>
                      <a:noFill/>
                    </a:lnB>
                    <a:solidFill>
                      <a:srgbClr val="FFFF00"/>
                    </a:solidFill>
                  </a:tcPr>
                </a:tc>
                <a:tc>
                  <a:txBody>
                    <a:bodyPr/>
                    <a:lstStyle/>
                    <a:p>
                      <a:pPr algn="r" fontAlgn="b"/>
                      <a:r>
                        <a:rPr lang="is-IS" sz="850" b="0" i="0" u="none" strike="noStrike">
                          <a:solidFill>
                            <a:srgbClr val="000000"/>
                          </a:solidFill>
                          <a:effectLst/>
                          <a:latin typeface="Verdana" charset="0"/>
                        </a:rPr>
                        <a:t>20</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358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332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697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593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567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176</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150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462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98</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6955">
                <a:tc>
                  <a:txBody>
                    <a:bodyPr/>
                    <a:lstStyle/>
                    <a:p>
                      <a:pPr algn="r" fontAlgn="b"/>
                      <a:r>
                        <a:rPr lang="en-US" sz="850" b="0" i="0" u="none" strike="noStrike">
                          <a:solidFill>
                            <a:srgbClr val="000000"/>
                          </a:solidFill>
                          <a:effectLst/>
                          <a:latin typeface="Verdana" charset="0"/>
                        </a:rPr>
                        <a:t>99</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437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411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385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359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333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698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229</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594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541</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177</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515</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151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489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463</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16955">
                <a:tc>
                  <a:txBody>
                    <a:bodyPr/>
                    <a:lstStyle/>
                    <a:p>
                      <a:pPr algn="r" fontAlgn="b"/>
                      <a:r>
                        <a:rPr lang="en-US" sz="850" b="0" i="0" u="none" strike="noStrike">
                          <a:solidFill>
                            <a:srgbClr val="000000"/>
                          </a:solidFill>
                          <a:effectLst/>
                          <a:latin typeface="Verdana" charset="0"/>
                        </a:rPr>
                        <a:t>464</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100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438</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74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412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a:t>
                      </a:r>
                    </a:p>
                  </a:txBody>
                  <a:tcPr marL="10319" marR="10319" marT="12700" marB="0" anchor="b">
                    <a:lnL>
                      <a:noFill/>
                    </a:lnL>
                    <a:lnR>
                      <a:noFill/>
                    </a:lnR>
                    <a:lnT>
                      <a:noFill/>
                    </a:lnT>
                    <a:lnB>
                      <a:noFill/>
                    </a:lnB>
                    <a:solidFill>
                      <a:srgbClr val="FFFF00"/>
                    </a:solidFill>
                  </a:tcPr>
                </a:tc>
                <a:tc>
                  <a:txBody>
                    <a:bodyPr/>
                    <a:lstStyle/>
                    <a:p>
                      <a:pPr algn="r" fontAlgn="b"/>
                      <a:r>
                        <a:rPr lang="en-US" sz="850" b="0" i="0" u="none" strike="noStrike">
                          <a:solidFill>
                            <a:srgbClr val="000000"/>
                          </a:solidFill>
                          <a:effectLst/>
                          <a:latin typeface="Verdana" charset="0"/>
                        </a:rPr>
                        <a:t>386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360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725</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334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699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256</a:t>
                      </a:r>
                    </a:p>
                  </a:txBody>
                  <a:tcPr marL="10319" marR="10319" marT="12700" marB="0" anchor="b">
                    <a:lnL>
                      <a:noFill/>
                    </a:lnL>
                    <a:lnR>
                      <a:noFill/>
                    </a:lnR>
                    <a:lnT>
                      <a:noFill/>
                    </a:lnT>
                    <a:lnB>
                      <a:noFill/>
                    </a:lnB>
                    <a:solidFill>
                      <a:srgbClr val="A6A6A6"/>
                    </a:solidFill>
                  </a:tcPr>
                </a:tc>
                <a:tc>
                  <a:txBody>
                    <a:bodyPr/>
                    <a:lstStyle/>
                    <a:p>
                      <a:pPr algn="r" fontAlgn="b"/>
                      <a:r>
                        <a:rPr lang="is-IS" sz="850" b="0" i="0" u="none" strike="noStrike">
                          <a:solidFill>
                            <a:srgbClr val="000000"/>
                          </a:solidFill>
                          <a:effectLst/>
                          <a:latin typeface="Verdana" charset="0"/>
                        </a:rPr>
                        <a:t>621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542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178</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152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490</a:t>
                      </a:r>
                    </a:p>
                  </a:txBody>
                  <a:tcPr marL="10319" marR="10319" marT="12700" marB="0" anchor="b">
                    <a:lnL>
                      <a:noFill/>
                    </a:lnL>
                    <a:lnR>
                      <a:noFill/>
                    </a:lnR>
                    <a:lnT>
                      <a:noFill/>
                    </a:lnT>
                    <a:lnB>
                      <a:noFill/>
                    </a:lnB>
                  </a:tcPr>
                </a:tc>
                <a:tc>
                  <a:txBody>
                    <a:bodyPr/>
                    <a:lstStyle/>
                    <a:p>
                      <a:pPr algn="r" fontAlgn="b"/>
                      <a:r>
                        <a:rPr lang="tr-TR" sz="850" b="0" i="0" u="none" strike="noStrike">
                          <a:solidFill>
                            <a:srgbClr val="000000"/>
                          </a:solidFill>
                          <a:effectLst/>
                          <a:latin typeface="Verdana" charset="0"/>
                        </a:rPr>
                        <a:t>126</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216955">
                <a:tc>
                  <a:txBody>
                    <a:bodyPr/>
                    <a:lstStyle/>
                    <a:p>
                      <a:pPr algn="r" fontAlgn="b"/>
                      <a:r>
                        <a:rPr lang="is-IS" sz="850" b="0" i="0" u="none" strike="noStrike">
                          <a:solidFill>
                            <a:srgbClr val="000000"/>
                          </a:solidFill>
                          <a:effectLst/>
                          <a:latin typeface="Verdana" charset="0"/>
                        </a:rPr>
                        <a:t>127</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465</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101</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439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75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413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387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361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335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309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674</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283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648</a:t>
                      </a:r>
                    </a:p>
                  </a:txBody>
                  <a:tcPr marL="10319" marR="10319" marT="12700" marB="0" anchor="b">
                    <a:lnL>
                      <a:noFill/>
                    </a:lnL>
                    <a:lnR>
                      <a:noFill/>
                    </a:lnR>
                    <a:lnT>
                      <a:noFill/>
                    </a:lnT>
                    <a:lnB>
                      <a:noFill/>
                    </a:lnB>
                    <a:solidFill>
                      <a:srgbClr val="92D050"/>
                    </a:solidFill>
                  </a:tcPr>
                </a:tc>
                <a:tc>
                  <a:txBody>
                    <a:bodyPr/>
                    <a:lstStyle/>
                    <a:p>
                      <a:pPr algn="r" fontAlgn="b"/>
                      <a:r>
                        <a:rPr lang="is-IS" sz="850" b="0" i="0" u="none" strike="noStrike">
                          <a:solidFill>
                            <a:srgbClr val="000000"/>
                          </a:solidFill>
                          <a:effectLst/>
                          <a:latin typeface="Verdana" charset="0"/>
                        </a:rPr>
                        <a:t>257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543</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179</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153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491</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16955">
                <a:tc>
                  <a:txBody>
                    <a:bodyPr/>
                    <a:lstStyle/>
                    <a:p>
                      <a:pPr algn="r" fontAlgn="b"/>
                      <a:r>
                        <a:rPr lang="cs-CZ" sz="850" b="0" i="0" u="none" strike="noStrike">
                          <a:solidFill>
                            <a:srgbClr val="000000"/>
                          </a:solidFill>
                          <a:effectLst/>
                          <a:latin typeface="Verdana" charset="0"/>
                        </a:rPr>
                        <a:t>492</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128</a:t>
                      </a:r>
                    </a:p>
                  </a:txBody>
                  <a:tcPr marL="10319" marR="10319" marT="12700" marB="0" anchor="b">
                    <a:lnL>
                      <a:noFill/>
                    </a:lnL>
                    <a:lnR>
                      <a:noFill/>
                    </a:lnR>
                    <a:lnT>
                      <a:noFill/>
                    </a:lnT>
                    <a:lnB>
                      <a:noFill/>
                    </a:lnB>
                    <a:solidFill>
                      <a:srgbClr val="A6A6A6"/>
                    </a:solidFill>
                  </a:tcPr>
                </a:tc>
                <a:tc>
                  <a:txBody>
                    <a:bodyPr/>
                    <a:lstStyle/>
                    <a:p>
                      <a:pPr algn="r" fontAlgn="b"/>
                      <a:r>
                        <a:rPr lang="is-IS" sz="850" b="0" i="0" u="none" strike="noStrike">
                          <a:solidFill>
                            <a:srgbClr val="000000"/>
                          </a:solidFill>
                          <a:effectLst/>
                          <a:latin typeface="Verdana" charset="0"/>
                        </a:rPr>
                        <a:t>466</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102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76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414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388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a:t>
                      </a:r>
                    </a:p>
                  </a:txBody>
                  <a:tcPr marL="10319" marR="10319" marT="12700" marB="0" anchor="b">
                    <a:lnL>
                      <a:noFill/>
                    </a:lnL>
                    <a:lnR>
                      <a:noFill/>
                    </a:lnR>
                    <a:lnT>
                      <a:noFill/>
                    </a:lnT>
                    <a:lnB>
                      <a:noFill/>
                    </a:lnB>
                    <a:solidFill>
                      <a:srgbClr val="FFFF00"/>
                    </a:solidFill>
                  </a:tcPr>
                </a:tc>
                <a:tc>
                  <a:txBody>
                    <a:bodyPr/>
                    <a:lstStyle/>
                    <a:p>
                      <a:pPr algn="r" fontAlgn="b"/>
                      <a:r>
                        <a:rPr lang="is-IS" sz="850" b="0" i="0" u="none" strike="noStrike">
                          <a:solidFill>
                            <a:srgbClr val="000000"/>
                          </a:solidFill>
                          <a:effectLst/>
                          <a:latin typeface="Verdana" charset="0"/>
                        </a:rPr>
                        <a:t>362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727</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336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232</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570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544</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180</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518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154</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16955">
                <a:tc>
                  <a:txBody>
                    <a:bodyPr/>
                    <a:lstStyle/>
                    <a:p>
                      <a:pPr algn="r" fontAlgn="b"/>
                      <a:r>
                        <a:rPr lang="en-US" sz="850" b="0" i="0" u="none" strike="noStrike">
                          <a:solidFill>
                            <a:srgbClr val="000000"/>
                          </a:solidFill>
                          <a:effectLst/>
                          <a:latin typeface="Verdana" charset="0"/>
                        </a:rPr>
                        <a:t>155</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cs-CZ" sz="850" b="0" i="0" u="none" strike="noStrike">
                          <a:solidFill>
                            <a:srgbClr val="000000"/>
                          </a:solidFill>
                          <a:effectLst/>
                          <a:latin typeface="Verdana" charset="0"/>
                        </a:rPr>
                        <a:t>493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467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103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441</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77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415</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389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337</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702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311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649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259</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597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571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545</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181</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519</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16955">
                <a:tc>
                  <a:txBody>
                    <a:bodyPr/>
                    <a:lstStyle/>
                    <a:p>
                      <a:pPr algn="r" fontAlgn="b"/>
                      <a:r>
                        <a:rPr lang="is-IS" sz="850" b="0" i="0" u="none" strike="noStrike">
                          <a:solidFill>
                            <a:srgbClr val="000000"/>
                          </a:solidFill>
                          <a:effectLst/>
                          <a:latin typeface="Verdana" charset="0"/>
                        </a:rPr>
                        <a:t>520</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50" b="0" i="0" u="none" strike="noStrike">
                          <a:solidFill>
                            <a:srgbClr val="000000"/>
                          </a:solidFill>
                          <a:effectLst/>
                          <a:latin typeface="Verdana" charset="0"/>
                        </a:rPr>
                        <a:t>156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442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416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364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729</a:t>
                      </a:r>
                    </a:p>
                  </a:txBody>
                  <a:tcPr marL="10319" marR="10319" marT="12700" marB="0" anchor="b">
                    <a:lnL>
                      <a:noFill/>
                    </a:lnL>
                    <a:lnR>
                      <a:noFill/>
                    </a:lnR>
                    <a:lnT>
                      <a:noFill/>
                    </a:lnT>
                    <a:lnB>
                      <a:noFill/>
                    </a:lnB>
                    <a:solidFill>
                      <a:srgbClr val="FFFF00"/>
                    </a:solidFill>
                  </a:tcPr>
                </a:tc>
                <a:tc>
                  <a:txBody>
                    <a:bodyPr/>
                    <a:lstStyle/>
                    <a:p>
                      <a:pPr algn="r" fontAlgn="b"/>
                      <a:r>
                        <a:rPr lang="en-US" sz="850" b="0" i="0" u="none" strike="noStrike">
                          <a:solidFill>
                            <a:srgbClr val="000000"/>
                          </a:solidFill>
                          <a:effectLst/>
                          <a:latin typeface="Verdana" charset="0"/>
                        </a:rPr>
                        <a:t>338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312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546</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182</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16955">
                <a:tc>
                  <a:txBody>
                    <a:bodyPr/>
                    <a:lstStyle/>
                    <a:p>
                      <a:pPr algn="r" fontAlgn="b"/>
                      <a:r>
                        <a:rPr lang="cs-CZ" sz="850" b="0" i="0" u="none" strike="noStrike">
                          <a:solidFill>
                            <a:srgbClr val="000000"/>
                          </a:solidFill>
                          <a:effectLst/>
                          <a:latin typeface="Verdana" charset="0"/>
                        </a:rPr>
                        <a:t>183</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cs-CZ" sz="850" b="0" i="0" u="none" strike="noStrike">
                          <a:solidFill>
                            <a:srgbClr val="000000"/>
                          </a:solidFill>
                          <a:effectLst/>
                          <a:latin typeface="Verdana" charset="0"/>
                        </a:rPr>
                        <a:t>521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157</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443</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79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417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53</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a:t>
                      </a:r>
                    </a:p>
                  </a:txBody>
                  <a:tcPr marL="10319" marR="10319" marT="12700" marB="0" anchor="b">
                    <a:lnL>
                      <a:noFill/>
                    </a:lnL>
                    <a:lnR>
                      <a:noFill/>
                    </a:lnR>
                    <a:lnT>
                      <a:noFill/>
                    </a:lnT>
                    <a:lnB>
                      <a:noFill/>
                    </a:lnB>
                    <a:solidFill>
                      <a:srgbClr val="DCE6F1"/>
                    </a:solidFill>
                  </a:tcPr>
                </a:tc>
                <a:tc>
                  <a:txBody>
                    <a:bodyPr/>
                    <a:lstStyle/>
                    <a:p>
                      <a:pPr algn="r" fontAlgn="b"/>
                      <a:r>
                        <a:rPr lang="cs-CZ" sz="850" b="0" i="0" u="none" strike="noStrike">
                          <a:solidFill>
                            <a:srgbClr val="000000"/>
                          </a:solidFill>
                          <a:effectLst/>
                          <a:latin typeface="Verdana" charset="0"/>
                        </a:rPr>
                        <a:t>365</a:t>
                      </a:r>
                    </a:p>
                  </a:txBody>
                  <a:tcPr marL="10319" marR="10319" marT="12700" marB="0" anchor="b">
                    <a:lnL>
                      <a:noFill/>
                    </a:lnL>
                    <a:lnR>
                      <a:noFill/>
                    </a:lnR>
                    <a:lnT>
                      <a:noFill/>
                    </a:lnT>
                    <a:lnB>
                      <a:noFill/>
                    </a:lnB>
                    <a:solidFill>
                      <a:srgbClr val="FFC000"/>
                    </a:solidFill>
                  </a:tcPr>
                </a:tc>
                <a:tc>
                  <a:txBody>
                    <a:bodyPr/>
                    <a:lstStyle/>
                    <a:p>
                      <a:pPr algn="r" fontAlgn="b"/>
                      <a:r>
                        <a:rPr lang="en-US" sz="850" b="0" i="0" u="none" strike="noStrike">
                          <a:solidFill>
                            <a:srgbClr val="000000"/>
                          </a:solidFill>
                          <a:effectLst/>
                          <a:latin typeface="Verdana" charset="0"/>
                        </a:rPr>
                        <a:t>703</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339</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677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313</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651</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287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573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209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547</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16955">
                <a:tc>
                  <a:txBody>
                    <a:bodyPr/>
                    <a:lstStyle/>
                    <a:p>
                      <a:pPr algn="r" fontAlgn="b"/>
                      <a:r>
                        <a:rPr lang="is-IS" sz="850" b="0" i="0" u="none" strike="noStrike">
                          <a:solidFill>
                            <a:srgbClr val="000000"/>
                          </a:solidFill>
                          <a:effectLst/>
                          <a:latin typeface="Verdana" charset="0"/>
                        </a:rPr>
                        <a:t>548</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184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522</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158</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470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80</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418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54</a:t>
                      </a:r>
                    </a:p>
                  </a:txBody>
                  <a:tcPr marL="10319" marR="10319" marT="12700" marB="0" anchor="b">
                    <a:lnL>
                      <a:noFill/>
                    </a:lnL>
                    <a:lnR>
                      <a:noFill/>
                    </a:lnR>
                    <a:lnT>
                      <a:noFill/>
                    </a:lnT>
                    <a:lnB>
                      <a:noFill/>
                    </a:lnB>
                    <a:solidFill>
                      <a:srgbClr val="DCE6F1"/>
                    </a:solidFill>
                  </a:tcPr>
                </a:tc>
                <a:tc>
                  <a:txBody>
                    <a:bodyPr/>
                    <a:lstStyle/>
                    <a:p>
                      <a:pPr algn="r" fontAlgn="b"/>
                      <a:r>
                        <a:rPr lang="is-IS" sz="850" b="0" i="0" u="none" strike="noStrike">
                          <a:solidFill>
                            <a:srgbClr val="000000"/>
                          </a:solidFill>
                          <a:effectLst/>
                          <a:latin typeface="Verdana" charset="0"/>
                        </a:rPr>
                        <a:t>392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366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704</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678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652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236</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574</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210</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16955">
                <a:tc>
                  <a:txBody>
                    <a:bodyPr/>
                    <a:lstStyle/>
                    <a:p>
                      <a:pPr algn="r" fontAlgn="b"/>
                      <a:r>
                        <a:rPr lang="cs-CZ" sz="850" b="0" i="0" u="none" strike="noStrike">
                          <a:solidFill>
                            <a:srgbClr val="000000"/>
                          </a:solidFill>
                          <a:effectLst/>
                          <a:latin typeface="Verdana" charset="0"/>
                        </a:rPr>
                        <a:t>211</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cs-CZ" sz="850" b="0" i="0" u="none" strike="noStrike">
                          <a:solidFill>
                            <a:srgbClr val="000000"/>
                          </a:solidFill>
                          <a:effectLst/>
                          <a:latin typeface="Verdana" charset="0"/>
                        </a:rPr>
                        <a:t>549</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159</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471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81</a:t>
                      </a:r>
                    </a:p>
                  </a:txBody>
                  <a:tcPr marL="10319" marR="10319" marT="12700" marB="0" anchor="b">
                    <a:lnL>
                      <a:noFill/>
                    </a:lnL>
                    <a:lnR>
                      <a:noFill/>
                    </a:lnR>
                    <a:lnT>
                      <a:noFill/>
                    </a:lnT>
                    <a:lnB>
                      <a:noFill/>
                    </a:lnB>
                    <a:solidFill>
                      <a:srgbClr val="92D050"/>
                    </a:solidFill>
                  </a:tcPr>
                </a:tc>
                <a:tc>
                  <a:txBody>
                    <a:bodyPr/>
                    <a:lstStyle/>
                    <a:p>
                      <a:pPr algn="r" fontAlgn="b"/>
                      <a:r>
                        <a:rPr lang="en-US" sz="850" b="0" i="0" u="none" strike="noStrike">
                          <a:solidFill>
                            <a:srgbClr val="000000"/>
                          </a:solidFill>
                          <a:effectLst/>
                          <a:latin typeface="Verdana" charset="0"/>
                        </a:rPr>
                        <a:t>419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28</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a:t>
                      </a:r>
                    </a:p>
                  </a:txBody>
                  <a:tcPr marL="10319" marR="10319" marT="12700" marB="0" anchor="b">
                    <a:lnL>
                      <a:noFill/>
                    </a:lnL>
                    <a:lnR>
                      <a:noFill/>
                    </a:lnR>
                    <a:lnT>
                      <a:noFill/>
                    </a:lnT>
                    <a:lnB>
                      <a:noFill/>
                    </a:lnB>
                    <a:solidFill>
                      <a:srgbClr val="A6A6A6"/>
                    </a:solidFill>
                  </a:tcPr>
                </a:tc>
                <a:tc>
                  <a:txBody>
                    <a:bodyPr/>
                    <a:lstStyle/>
                    <a:p>
                      <a:pPr algn="r" fontAlgn="b"/>
                      <a:r>
                        <a:rPr lang="is-IS" sz="850" b="0" i="0" u="none" strike="noStrike">
                          <a:solidFill>
                            <a:srgbClr val="000000"/>
                          </a:solidFill>
                          <a:effectLst/>
                          <a:latin typeface="Verdana" charset="0"/>
                        </a:rPr>
                        <a:t>367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705</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341</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679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289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237</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575</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16955">
                <a:tc>
                  <a:txBody>
                    <a:bodyPr/>
                    <a:lstStyle/>
                    <a:p>
                      <a:pPr algn="r" fontAlgn="b"/>
                      <a:r>
                        <a:rPr lang="ru-RU" sz="850" b="0" i="0" u="none" strike="noStrike">
                          <a:solidFill>
                            <a:srgbClr val="000000"/>
                          </a:solidFill>
                          <a:effectLst/>
                          <a:latin typeface="Verdana" charset="0"/>
                        </a:rPr>
                        <a:t>576</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r" fontAlgn="b"/>
                      <a:r>
                        <a:rPr lang="is-IS" sz="850" b="0" i="0" u="none" strike="noStrike">
                          <a:solidFill>
                            <a:srgbClr val="000000"/>
                          </a:solidFill>
                          <a:effectLst/>
                          <a:latin typeface="Verdana" charset="0"/>
                        </a:rPr>
                        <a:t>212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550</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160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108</a:t>
                      </a:r>
                    </a:p>
                  </a:txBody>
                  <a:tcPr marL="10319" marR="10319" marT="12700" marB="0" anchor="b">
                    <a:lnL>
                      <a:noFill/>
                    </a:lnL>
                    <a:lnR>
                      <a:noFill/>
                    </a:lnR>
                    <a:lnT>
                      <a:noFill/>
                    </a:lnT>
                    <a:lnB>
                      <a:noFill/>
                    </a:lnB>
                    <a:solidFill>
                      <a:srgbClr val="DCE6F1"/>
                    </a:solidFill>
                  </a:tcPr>
                </a:tc>
                <a:tc>
                  <a:txBody>
                    <a:bodyPr/>
                    <a:lstStyle/>
                    <a:p>
                      <a:pPr algn="r" fontAlgn="b"/>
                      <a:r>
                        <a:rPr lang="en-US" sz="850" b="0" i="0" u="none" strike="noStrike">
                          <a:solidFill>
                            <a:srgbClr val="000000"/>
                          </a:solidFill>
                          <a:effectLst/>
                          <a:latin typeface="Verdana" charset="0"/>
                        </a:rPr>
                        <a:t>446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29</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394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342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290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264</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602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238</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216955">
                <a:tc>
                  <a:txBody>
                    <a:bodyPr/>
                    <a:lstStyle/>
                    <a:p>
                      <a:pPr algn="r" fontAlgn="b"/>
                      <a:r>
                        <a:rPr lang="is-IS" sz="850" b="0" i="0" u="none" strike="noStrike">
                          <a:solidFill>
                            <a:srgbClr val="000000"/>
                          </a:solidFill>
                          <a:effectLst/>
                          <a:latin typeface="Verdana" charset="0"/>
                        </a:rPr>
                        <a:t>239</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uk-UA" sz="850" b="0" i="0" u="none" strike="noStrike">
                          <a:solidFill>
                            <a:srgbClr val="000000"/>
                          </a:solidFill>
                          <a:effectLst/>
                          <a:latin typeface="Verdana" charset="0"/>
                        </a:rPr>
                        <a:t>577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213</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551</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161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499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473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82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447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421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30</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a:t>
                      </a:r>
                    </a:p>
                  </a:txBody>
                  <a:tcPr marL="10319" marR="10319" marT="12700" marB="0" anchor="b">
                    <a:lnL>
                      <a:noFill/>
                    </a:lnL>
                    <a:lnR>
                      <a:noFill/>
                    </a:lnR>
                    <a:lnT>
                      <a:noFill/>
                    </a:lnT>
                    <a:lnB>
                      <a:noFill/>
                    </a:lnB>
                    <a:solidFill>
                      <a:srgbClr val="A6A6A6"/>
                    </a:solidFill>
                  </a:tcPr>
                </a:tc>
                <a:tc>
                  <a:txBody>
                    <a:bodyPr/>
                    <a:lstStyle/>
                    <a:p>
                      <a:pPr algn="r" fontAlgn="b"/>
                      <a:r>
                        <a:rPr lang="cs-CZ" sz="850" b="0" i="0" u="none" strike="noStrike">
                          <a:solidFill>
                            <a:srgbClr val="000000"/>
                          </a:solidFill>
                          <a:effectLst/>
                          <a:latin typeface="Verdana" charset="0"/>
                        </a:rPr>
                        <a:t>369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707</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291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603</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16955">
                <a:tc>
                  <a:txBody>
                    <a:bodyPr/>
                    <a:lstStyle/>
                    <a:p>
                      <a:pPr algn="r" fontAlgn="b"/>
                      <a:r>
                        <a:rPr lang="is-IS" sz="850" b="0" i="0" u="none" strike="noStrike">
                          <a:solidFill>
                            <a:srgbClr val="000000"/>
                          </a:solidFill>
                          <a:effectLst/>
                          <a:latin typeface="Verdana" charset="0"/>
                        </a:rPr>
                        <a:t>604</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240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578</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214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552</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188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162</a:t>
                      </a:r>
                    </a:p>
                  </a:txBody>
                  <a:tcPr marL="10319" marR="10319" marT="12700" marB="0" anchor="b">
                    <a:lnL>
                      <a:noFill/>
                    </a:lnL>
                    <a:lnR>
                      <a:noFill/>
                    </a:lnR>
                    <a:lnT>
                      <a:noFill/>
                    </a:lnT>
                    <a:lnB>
                      <a:noFill/>
                    </a:lnB>
                    <a:solidFill>
                      <a:srgbClr val="92D050"/>
                    </a:solidFill>
                  </a:tcPr>
                </a:tc>
                <a:tc>
                  <a:txBody>
                    <a:bodyPr/>
                    <a:lstStyle/>
                    <a:p>
                      <a:pPr algn="r" fontAlgn="b"/>
                      <a:r>
                        <a:rPr lang="is-IS" sz="850" b="0" i="0" u="none" strike="noStrike">
                          <a:solidFill>
                            <a:srgbClr val="000000"/>
                          </a:solidFill>
                          <a:effectLst/>
                          <a:latin typeface="Verdana" charset="0"/>
                        </a:rPr>
                        <a:t>500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109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474</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83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448</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370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708</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682</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318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292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266</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216955">
                <a:tc>
                  <a:txBody>
                    <a:bodyPr/>
                    <a:lstStyle/>
                    <a:p>
                      <a:pPr algn="r" fontAlgn="b"/>
                      <a:r>
                        <a:rPr lang="is-IS" sz="850" b="0" i="0" u="none" strike="noStrike">
                          <a:solidFill>
                            <a:srgbClr val="000000"/>
                          </a:solidFill>
                          <a:effectLst/>
                          <a:latin typeface="Verdana" charset="0"/>
                        </a:rPr>
                        <a:t>267</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605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241</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579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215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189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527</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136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501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475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84</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449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a:t>
                      </a:r>
                    </a:p>
                  </a:txBody>
                  <a:tcPr marL="10319" marR="10319" marT="12700" marB="0" anchor="b">
                    <a:lnL>
                      <a:noFill/>
                    </a:lnL>
                    <a:lnR>
                      <a:noFill/>
                    </a:lnR>
                    <a:lnT>
                      <a:noFill/>
                    </a:lnT>
                    <a:lnB>
                      <a:noFill/>
                    </a:lnB>
                    <a:solidFill>
                      <a:srgbClr val="A6A6A6"/>
                    </a:solidFill>
                  </a:tcPr>
                </a:tc>
                <a:tc>
                  <a:txBody>
                    <a:bodyPr/>
                    <a:lstStyle/>
                    <a:p>
                      <a:pPr algn="r" fontAlgn="b"/>
                      <a:r>
                        <a:rPr lang="uk-UA" sz="850" b="0" i="0" u="none" strike="noStrike">
                          <a:solidFill>
                            <a:srgbClr val="000000"/>
                          </a:solidFill>
                          <a:effectLst/>
                          <a:latin typeface="Verdana" charset="0"/>
                        </a:rPr>
                        <a:t>397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a:t>
                      </a:r>
                    </a:p>
                  </a:txBody>
                  <a:tcPr marL="10319" marR="10319" marT="12700" marB="0" anchor="b">
                    <a:lnL>
                      <a:noFill/>
                    </a:lnL>
                    <a:lnR>
                      <a:noFill/>
                    </a:lnR>
                    <a:lnT>
                      <a:noFill/>
                    </a:lnT>
                    <a:lnB>
                      <a:noFill/>
                    </a:lnB>
                    <a:solidFill>
                      <a:srgbClr val="FFFF00"/>
                    </a:solidFill>
                  </a:tcPr>
                </a:tc>
                <a:tc>
                  <a:txBody>
                    <a:bodyPr/>
                    <a:lstStyle/>
                    <a:p>
                      <a:pPr algn="r" fontAlgn="b"/>
                      <a:r>
                        <a:rPr lang="is-IS" sz="850" b="0" i="0" u="none" strike="noStrike">
                          <a:solidFill>
                            <a:srgbClr val="000000"/>
                          </a:solidFill>
                          <a:effectLst/>
                          <a:latin typeface="Verdana" charset="0"/>
                        </a:rPr>
                        <a:t>371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709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683</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319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657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293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631</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216955">
                <a:tc>
                  <a:txBody>
                    <a:bodyPr/>
                    <a:lstStyle/>
                    <a:p>
                      <a:pPr algn="r" fontAlgn="b"/>
                      <a:r>
                        <a:rPr lang="is-IS" sz="850" b="0" i="0" u="none" strike="noStrike">
                          <a:solidFill>
                            <a:srgbClr val="000000"/>
                          </a:solidFill>
                          <a:effectLst/>
                          <a:latin typeface="Verdana" charset="0"/>
                        </a:rPr>
                        <a:t>632</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268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242</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580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216</a:t>
                      </a:r>
                    </a:p>
                  </a:txBody>
                  <a:tcPr marL="10319" marR="10319" marT="12700" marB="0" anchor="b">
                    <a:lnL>
                      <a:noFill/>
                    </a:lnL>
                    <a:lnR>
                      <a:noFill/>
                    </a:lnR>
                    <a:lnT>
                      <a:noFill/>
                    </a:lnT>
                    <a:lnB>
                      <a:noFill/>
                    </a:lnB>
                    <a:solidFill>
                      <a:srgbClr val="DCE6F1"/>
                    </a:solidFill>
                  </a:tcPr>
                </a:tc>
                <a:tc>
                  <a:txBody>
                    <a:bodyPr/>
                    <a:lstStyle/>
                    <a:p>
                      <a:pPr algn="r" fontAlgn="b"/>
                      <a:r>
                        <a:rPr lang="en-US" sz="850" b="0" i="0" u="none" strike="noStrike">
                          <a:solidFill>
                            <a:srgbClr val="000000"/>
                          </a:solidFill>
                          <a:effectLst/>
                          <a:latin typeface="Verdana" charset="0"/>
                        </a:rPr>
                        <a:t>554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137</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502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476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33</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710</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320</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658</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294</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216955">
                <a:tc>
                  <a:txBody>
                    <a:bodyPr/>
                    <a:lstStyle/>
                    <a:p>
                      <a:pPr algn="r" fontAlgn="b"/>
                      <a:r>
                        <a:rPr lang="is-IS" sz="850" b="0" i="0" u="none" strike="noStrike">
                          <a:solidFill>
                            <a:srgbClr val="000000"/>
                          </a:solidFill>
                          <a:effectLst/>
                          <a:latin typeface="Verdana" charset="0"/>
                        </a:rPr>
                        <a:t>295</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633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269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243</a:t>
                      </a:r>
                    </a:p>
                  </a:txBody>
                  <a:tcPr marL="10319" marR="10319" marT="12700" marB="0" anchor="b">
                    <a:lnL>
                      <a:noFill/>
                    </a:lnL>
                    <a:lnR>
                      <a:noFill/>
                    </a:lnR>
                    <a:lnT>
                      <a:noFill/>
                    </a:lnT>
                    <a:lnB>
                      <a:noFill/>
                    </a:lnB>
                    <a:solidFill>
                      <a:srgbClr val="FFFF00"/>
                    </a:solidFill>
                  </a:tcPr>
                </a:tc>
                <a:tc>
                  <a:txBody>
                    <a:bodyPr/>
                    <a:lstStyle/>
                    <a:p>
                      <a:pPr algn="r" fontAlgn="b"/>
                      <a:r>
                        <a:rPr lang="ru-RU" sz="850" b="0" i="0" u="none" strike="noStrike">
                          <a:solidFill>
                            <a:srgbClr val="000000"/>
                          </a:solidFill>
                          <a:effectLst/>
                          <a:latin typeface="Verdana" charset="0"/>
                        </a:rPr>
                        <a:t>581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190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529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138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503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112</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477</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86</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451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425</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399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a:t>
                      </a:r>
                    </a:p>
                  </a:txBody>
                  <a:tcPr marL="10319" marR="10319" marT="12700" marB="0" anchor="b">
                    <a:lnL>
                      <a:noFill/>
                    </a:lnL>
                    <a:lnR>
                      <a:noFill/>
                    </a:lnR>
                    <a:lnT>
                      <a:noFill/>
                    </a:lnT>
                    <a:lnB>
                      <a:noFill/>
                    </a:lnB>
                    <a:solidFill>
                      <a:srgbClr val="A6A6A6"/>
                    </a:solidFill>
                  </a:tcPr>
                </a:tc>
                <a:tc>
                  <a:txBody>
                    <a:bodyPr/>
                    <a:lstStyle/>
                    <a:p>
                      <a:pPr algn="r" fontAlgn="b"/>
                      <a:r>
                        <a:rPr lang="is-IS" sz="850" b="0" i="0" u="none" strike="noStrike">
                          <a:solidFill>
                            <a:srgbClr val="000000"/>
                          </a:solidFill>
                          <a:effectLst/>
                          <a:latin typeface="Verdana" charset="0"/>
                        </a:rPr>
                        <a:t>373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711</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347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321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659</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216955">
                <a:tc>
                  <a:txBody>
                    <a:bodyPr/>
                    <a:lstStyle/>
                    <a:p>
                      <a:pPr algn="r" fontAlgn="b"/>
                      <a:r>
                        <a:rPr lang="is-IS" sz="850" b="0" i="0" u="none" strike="noStrike">
                          <a:solidFill>
                            <a:srgbClr val="000000"/>
                          </a:solidFill>
                          <a:effectLst/>
                          <a:latin typeface="Verdana" charset="0"/>
                        </a:rPr>
                        <a:t>660</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296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217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582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191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530</a:t>
                      </a:r>
                    </a:p>
                  </a:txBody>
                  <a:tcPr marL="10319" marR="10319" marT="12700" marB="0" anchor="b">
                    <a:lnL>
                      <a:noFill/>
                    </a:lnL>
                    <a:lnR>
                      <a:noFill/>
                    </a:lnR>
                    <a:lnT>
                      <a:noFill/>
                    </a:lnT>
                    <a:lnB>
                      <a:noFill/>
                    </a:lnB>
                  </a:tcPr>
                </a:tc>
                <a:tc>
                  <a:txBody>
                    <a:bodyPr/>
                    <a:lstStyle/>
                    <a:p>
                      <a:pPr algn="r" fontAlgn="b"/>
                      <a:r>
                        <a:rPr lang="uk-UA" sz="850" b="0" i="0" u="none" strike="noStrike">
                          <a:solidFill>
                            <a:srgbClr val="000000"/>
                          </a:solidFill>
                          <a:effectLst/>
                          <a:latin typeface="Verdana" charset="0"/>
                        </a:rPr>
                        <a:t>139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504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113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478</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87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452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400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9</a:t>
                      </a:r>
                    </a:p>
                  </a:txBody>
                  <a:tcPr marL="10319" marR="10319" marT="12700" marB="0" anchor="b">
                    <a:lnL>
                      <a:noFill/>
                    </a:lnL>
                    <a:lnR>
                      <a:noFill/>
                    </a:lnR>
                    <a:lnT>
                      <a:noFill/>
                    </a:lnT>
                    <a:lnB>
                      <a:noFill/>
                    </a:lnB>
                    <a:solidFill>
                      <a:srgbClr val="F2DCDB"/>
                    </a:solidFill>
                  </a:tcPr>
                </a:tc>
                <a:tc>
                  <a:txBody>
                    <a:bodyPr/>
                    <a:lstStyle/>
                    <a:p>
                      <a:pPr algn="r" fontAlgn="b"/>
                      <a:r>
                        <a:rPr lang="is-IS" sz="850" b="0" i="0" u="none" strike="noStrike">
                          <a:solidFill>
                            <a:srgbClr val="000000"/>
                          </a:solidFill>
                          <a:effectLst/>
                          <a:latin typeface="Verdana" charset="0"/>
                        </a:rPr>
                        <a:t>374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348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686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322</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216955">
                <a:tc>
                  <a:txBody>
                    <a:bodyPr/>
                    <a:lstStyle/>
                    <a:p>
                      <a:pPr algn="r" fontAlgn="b"/>
                      <a:r>
                        <a:rPr lang="is-IS" sz="850" b="0" i="0" u="none" strike="noStrike">
                          <a:solidFill>
                            <a:srgbClr val="000000"/>
                          </a:solidFill>
                          <a:effectLst/>
                          <a:latin typeface="Verdana" charset="0"/>
                        </a:rPr>
                        <a:t>323</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661</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297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609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218</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583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192</a:t>
                      </a:r>
                    </a:p>
                  </a:txBody>
                  <a:tcPr marL="10319" marR="10319" marT="12700" marB="0" anchor="b">
                    <a:lnL>
                      <a:noFill/>
                    </a:lnL>
                    <a:lnR>
                      <a:noFill/>
                    </a:lnR>
                    <a:lnT>
                      <a:noFill/>
                    </a:lnT>
                    <a:lnB>
                      <a:noFill/>
                    </a:lnB>
                    <a:solidFill>
                      <a:srgbClr val="FFFF00"/>
                    </a:solidFill>
                  </a:tcPr>
                </a:tc>
                <a:tc>
                  <a:txBody>
                    <a:bodyPr/>
                    <a:lstStyle/>
                    <a:p>
                      <a:pPr algn="r" fontAlgn="b"/>
                      <a:r>
                        <a:rPr lang="ru-RU" sz="850" b="0" i="0" u="none" strike="noStrike">
                          <a:solidFill>
                            <a:srgbClr val="000000"/>
                          </a:solidFill>
                          <a:effectLst/>
                          <a:latin typeface="Verdana" charset="0"/>
                        </a:rPr>
                        <a:t>557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166</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531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140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505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114</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479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88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427</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36</a:t>
                      </a:r>
                    </a:p>
                  </a:txBody>
                  <a:tcPr marL="10319" marR="10319" marT="12700" marB="0" anchor="b">
                    <a:lnL>
                      <a:noFill/>
                    </a:lnL>
                    <a:lnR>
                      <a:noFill/>
                    </a:lnR>
                    <a:lnT>
                      <a:noFill/>
                    </a:lnT>
                    <a:lnB>
                      <a:noFill/>
                    </a:lnB>
                    <a:solidFill>
                      <a:srgbClr val="F2DCDB"/>
                    </a:solidFill>
                  </a:tcPr>
                </a:tc>
                <a:tc>
                  <a:txBody>
                    <a:bodyPr/>
                    <a:lstStyle/>
                    <a:p>
                      <a:pPr algn="r" fontAlgn="b"/>
                      <a:r>
                        <a:rPr lang="is-IS" sz="850" b="0" i="0" u="none" strike="noStrike">
                          <a:solidFill>
                            <a:srgbClr val="000000"/>
                          </a:solidFill>
                          <a:effectLst/>
                          <a:latin typeface="Verdana" charset="0"/>
                        </a:rPr>
                        <a:t>401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375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713</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349</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687</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216955">
                <a:tc>
                  <a:txBody>
                    <a:bodyPr/>
                    <a:lstStyle/>
                    <a:p>
                      <a:pPr algn="r" fontAlgn="b"/>
                      <a:r>
                        <a:rPr lang="is-IS" sz="850" b="0" i="0" u="none" strike="noStrike">
                          <a:solidFill>
                            <a:srgbClr val="000000"/>
                          </a:solidFill>
                          <a:effectLst/>
                          <a:latin typeface="Verdana" charset="0"/>
                        </a:rPr>
                        <a:t>688</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is-IS" sz="850" b="0" i="0" u="none" strike="noStrike">
                          <a:solidFill>
                            <a:srgbClr val="000000"/>
                          </a:solidFill>
                          <a:effectLst/>
                          <a:latin typeface="Verdana" charset="0"/>
                        </a:rPr>
                        <a:t>324</a:t>
                      </a:r>
                    </a:p>
                  </a:txBody>
                  <a:tcPr marL="10319" marR="10319" marT="12700" marB="0" anchor="b">
                    <a:lnL>
                      <a:noFill/>
                    </a:lnL>
                    <a:lnR>
                      <a:noFill/>
                    </a:lnR>
                    <a:lnT>
                      <a:noFill/>
                    </a:lnT>
                    <a:lnB>
                      <a:noFill/>
                    </a:lnB>
                    <a:solidFill>
                      <a:srgbClr val="92D050"/>
                    </a:solidFill>
                  </a:tcPr>
                </a:tc>
                <a:tc>
                  <a:txBody>
                    <a:bodyPr/>
                    <a:lstStyle/>
                    <a:p>
                      <a:pPr algn="r" fontAlgn="b"/>
                      <a:r>
                        <a:rPr lang="is-IS" sz="850" b="0" i="0" u="none" strike="noStrike">
                          <a:solidFill>
                            <a:srgbClr val="000000"/>
                          </a:solidFill>
                          <a:effectLst/>
                          <a:latin typeface="Verdana" charset="0"/>
                        </a:rPr>
                        <a:t>662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610</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219</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584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193</a:t>
                      </a:r>
                    </a:p>
                  </a:txBody>
                  <a:tcPr marL="10319" marR="10319" marT="12700" marB="0" anchor="b">
                    <a:lnL>
                      <a:noFill/>
                    </a:lnL>
                    <a:lnR>
                      <a:noFill/>
                    </a:lnR>
                    <a:lnT>
                      <a:noFill/>
                    </a:lnT>
                    <a:lnB>
                      <a:noFill/>
                    </a:lnB>
                  </a:tcPr>
                </a:tc>
                <a:tc>
                  <a:txBody>
                    <a:bodyPr/>
                    <a:lstStyle/>
                    <a:p>
                      <a:pPr algn="r" fontAlgn="b"/>
                      <a:r>
                        <a:rPr lang="ru-RU" sz="850" b="0" i="0" u="none" strike="noStrike" dirty="0">
                          <a:solidFill>
                            <a:srgbClr val="000000"/>
                          </a:solidFill>
                          <a:effectLst/>
                          <a:latin typeface="Verdana" charset="0"/>
                        </a:rPr>
                        <a:t>558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532</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141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506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115</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480</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89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454</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428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37</a:t>
                      </a:r>
                    </a:p>
                  </a:txBody>
                  <a:tcPr marL="10319" marR="10319" marT="12700" marB="0" anchor="b">
                    <a:lnL>
                      <a:noFill/>
                    </a:lnL>
                    <a:lnR>
                      <a:noFill/>
                    </a:lnR>
                    <a:lnT>
                      <a:noFill/>
                    </a:lnT>
                    <a:lnB>
                      <a:noFill/>
                    </a:lnB>
                  </a:tcPr>
                </a:tc>
                <a:tc>
                  <a:txBody>
                    <a:bodyPr/>
                    <a:lstStyle/>
                    <a:p>
                      <a:pPr algn="r" fontAlgn="b"/>
                      <a:r>
                        <a:rPr lang="fi-FI" sz="850" b="0" i="0" u="none" strike="noStrike">
                          <a:solidFill>
                            <a:srgbClr val="000000"/>
                          </a:solidFill>
                          <a:effectLst/>
                          <a:latin typeface="Verdana" charset="0"/>
                        </a:rPr>
                        <a:t>402</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376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350</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216955">
                <a:tc>
                  <a:txBody>
                    <a:bodyPr/>
                    <a:lstStyle/>
                    <a:p>
                      <a:pPr algn="r" fontAlgn="b"/>
                      <a:r>
                        <a:rPr lang="uk-UA" sz="850" b="0" i="0" u="none" strike="noStrike">
                          <a:solidFill>
                            <a:srgbClr val="000000"/>
                          </a:solidFill>
                          <a:effectLst/>
                          <a:latin typeface="Verdana" charset="0"/>
                        </a:rPr>
                        <a:t>351</a:t>
                      </a:r>
                    </a:p>
                  </a:txBody>
                  <a:tcPr marL="10319" marR="10319" marT="1270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cs-CZ" sz="850" b="0" i="0" u="none" strike="noStrike">
                          <a:solidFill>
                            <a:srgbClr val="000000"/>
                          </a:solidFill>
                          <a:effectLst/>
                          <a:latin typeface="Verdana" charset="0"/>
                        </a:rPr>
                        <a:t>689</a:t>
                      </a:r>
                    </a:p>
                  </a:txBody>
                  <a:tcPr marL="10319" marR="10319" marT="12700" marB="0" anchor="b">
                    <a:lnL>
                      <a:noFill/>
                    </a:lnL>
                    <a:lnR>
                      <a:noFill/>
                    </a:lnR>
                    <a:lnT>
                      <a:noFill/>
                    </a:lnT>
                    <a:lnB>
                      <a:noFill/>
                    </a:lnB>
                  </a:tcPr>
                </a:tc>
                <a:tc>
                  <a:txBody>
                    <a:bodyPr/>
                    <a:lstStyle/>
                    <a:p>
                      <a:pPr algn="r" fontAlgn="b"/>
                      <a:r>
                        <a:rPr lang="nl-NL" sz="850" b="0" i="0" u="none" strike="noStrike">
                          <a:solidFill>
                            <a:srgbClr val="000000"/>
                          </a:solidFill>
                          <a:effectLst/>
                          <a:latin typeface="Verdana" charset="0"/>
                        </a:rPr>
                        <a:t>298</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663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272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637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246</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611</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220</a:t>
                      </a:r>
                    </a:p>
                  </a:txBody>
                  <a:tcPr marL="10319" marR="10319" marT="12700" marB="0" anchor="b">
                    <a:lnL>
                      <a:noFill/>
                    </a:lnL>
                    <a:lnR>
                      <a:noFill/>
                    </a:lnR>
                    <a:lnT>
                      <a:noFill/>
                    </a:lnT>
                    <a:lnB>
                      <a:noFill/>
                    </a:lnB>
                  </a:tcPr>
                </a:tc>
                <a:tc>
                  <a:txBody>
                    <a:bodyPr/>
                    <a:lstStyle/>
                    <a:p>
                      <a:pPr algn="r" fontAlgn="b"/>
                      <a:r>
                        <a:rPr lang="ru-RU" sz="850" b="0" i="0" u="none" strike="noStrike">
                          <a:solidFill>
                            <a:srgbClr val="000000"/>
                          </a:solidFill>
                          <a:effectLst/>
                          <a:latin typeface="Verdana" charset="0"/>
                        </a:rPr>
                        <a:t>585</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194</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559</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168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533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142</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507</a:t>
                      </a:r>
                    </a:p>
                  </a:txBody>
                  <a:tcPr marL="10319" marR="10319" marT="12700" marB="0" anchor="b">
                    <a:lnL>
                      <a:noFill/>
                    </a:lnL>
                    <a:lnR>
                      <a:noFill/>
                    </a:lnR>
                    <a:lnT>
                      <a:noFill/>
                    </a:lnT>
                    <a:lnB>
                      <a:noFill/>
                    </a:lnB>
                  </a:tcPr>
                </a:tc>
                <a:tc>
                  <a:txBody>
                    <a:bodyPr/>
                    <a:lstStyle/>
                    <a:p>
                      <a:pPr algn="r" fontAlgn="b"/>
                      <a:r>
                        <a:rPr lang="cs-CZ" sz="850" b="0" i="0" u="none" strike="noStrike">
                          <a:solidFill>
                            <a:srgbClr val="000000"/>
                          </a:solidFill>
                          <a:effectLst/>
                          <a:latin typeface="Verdana" charset="0"/>
                        </a:rPr>
                        <a:t>116</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481</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90</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455</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64</a:t>
                      </a:r>
                    </a:p>
                  </a:txBody>
                  <a:tcPr marL="10319" marR="10319" marT="12700" marB="0" anchor="b">
                    <a:lnL>
                      <a:noFill/>
                    </a:lnL>
                    <a:lnR>
                      <a:noFill/>
                    </a:lnR>
                    <a:lnT>
                      <a:noFill/>
                    </a:lnT>
                    <a:lnB>
                      <a:noFill/>
                    </a:lnB>
                    <a:solidFill>
                      <a:srgbClr val="A6A6A6"/>
                    </a:solidFill>
                  </a:tcPr>
                </a:tc>
                <a:tc>
                  <a:txBody>
                    <a:bodyPr/>
                    <a:lstStyle/>
                    <a:p>
                      <a:pPr algn="r" fontAlgn="b"/>
                      <a:r>
                        <a:rPr lang="is-IS" sz="850" b="0" i="0" u="none" strike="noStrike">
                          <a:solidFill>
                            <a:srgbClr val="000000"/>
                          </a:solidFill>
                          <a:effectLst/>
                          <a:latin typeface="Verdana" charset="0"/>
                        </a:rPr>
                        <a:t>429</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38</a:t>
                      </a:r>
                    </a:p>
                  </a:txBody>
                  <a:tcPr marL="10319" marR="10319" marT="12700" marB="0" anchor="b">
                    <a:lnL>
                      <a:noFill/>
                    </a:lnL>
                    <a:lnR>
                      <a:noFill/>
                    </a:lnR>
                    <a:lnT>
                      <a:noFill/>
                    </a:lnT>
                    <a:lnB>
                      <a:noFill/>
                    </a:lnB>
                  </a:tcPr>
                </a:tc>
                <a:tc>
                  <a:txBody>
                    <a:bodyPr/>
                    <a:lstStyle/>
                    <a:p>
                      <a:pPr algn="r" fontAlgn="b"/>
                      <a:r>
                        <a:rPr lang="en-US" sz="850" b="0" i="0" u="none" strike="noStrike">
                          <a:solidFill>
                            <a:srgbClr val="000000"/>
                          </a:solidFill>
                          <a:effectLst/>
                          <a:latin typeface="Verdana" charset="0"/>
                        </a:rPr>
                        <a:t>403</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12</a:t>
                      </a:r>
                    </a:p>
                  </a:txBody>
                  <a:tcPr marL="10319" marR="10319" marT="12700" marB="0" anchor="b">
                    <a:lnL>
                      <a:noFill/>
                    </a:lnL>
                    <a:lnR>
                      <a:noFill/>
                    </a:lnR>
                    <a:lnT>
                      <a:noFill/>
                    </a:lnT>
                    <a:lnB>
                      <a:noFill/>
                    </a:lnB>
                    <a:solidFill>
                      <a:srgbClr val="FFFF00"/>
                    </a:solidFill>
                  </a:tcPr>
                </a:tc>
                <a:tc>
                  <a:txBody>
                    <a:bodyPr/>
                    <a:lstStyle/>
                    <a:p>
                      <a:pPr algn="r" fontAlgn="b"/>
                      <a:r>
                        <a:rPr lang="uk-UA" sz="850" b="0" i="0" u="none" strike="noStrike">
                          <a:solidFill>
                            <a:srgbClr val="000000"/>
                          </a:solidFill>
                          <a:effectLst/>
                          <a:latin typeface="Verdana" charset="0"/>
                        </a:rPr>
                        <a:t>377</a:t>
                      </a:r>
                    </a:p>
                  </a:txBody>
                  <a:tcPr marL="10319" marR="10319" marT="12700" marB="0" anchor="b">
                    <a:lnL>
                      <a:noFill/>
                    </a:lnL>
                    <a:lnR>
                      <a:noFill/>
                    </a:lnR>
                    <a:lnT>
                      <a:noFill/>
                    </a:lnT>
                    <a:lnB>
                      <a:noFill/>
                    </a:lnB>
                  </a:tcPr>
                </a:tc>
                <a:tc>
                  <a:txBody>
                    <a:bodyPr/>
                    <a:lstStyle/>
                    <a:p>
                      <a:pPr algn="r" fontAlgn="b"/>
                      <a:r>
                        <a:rPr lang="is-IS" sz="850" b="0" i="0" u="none" strike="noStrike">
                          <a:solidFill>
                            <a:srgbClr val="000000"/>
                          </a:solidFill>
                          <a:effectLst/>
                          <a:latin typeface="Verdana" charset="0"/>
                        </a:rPr>
                        <a:t>715</a:t>
                      </a:r>
                    </a:p>
                  </a:txBody>
                  <a:tcPr marL="10319" marR="10319" marT="1270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235035">
                <a:tc>
                  <a:txBody>
                    <a:bodyPr/>
                    <a:lstStyle/>
                    <a:p>
                      <a:pPr algn="r" fontAlgn="b"/>
                      <a:r>
                        <a:rPr lang="is-IS" sz="850" b="0" i="0" u="none" strike="noStrike">
                          <a:solidFill>
                            <a:srgbClr val="000000"/>
                          </a:solidFill>
                          <a:effectLst/>
                          <a:latin typeface="Verdana" charset="0"/>
                        </a:rPr>
                        <a:t>716</a:t>
                      </a:r>
                    </a:p>
                  </a:txBody>
                  <a:tcPr marL="10319" marR="10319"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325</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690</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299</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664</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273</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638</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247</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612</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221</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ru-RU" sz="850" b="0" i="0" u="none" strike="noStrike">
                          <a:solidFill>
                            <a:srgbClr val="000000"/>
                          </a:solidFill>
                          <a:effectLst/>
                          <a:latin typeface="Verdana" charset="0"/>
                        </a:rPr>
                        <a:t>586</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195</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560</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169</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ru-RU" sz="850" b="0" i="0" u="none" strike="noStrike">
                          <a:solidFill>
                            <a:srgbClr val="000000"/>
                          </a:solidFill>
                          <a:effectLst/>
                          <a:latin typeface="Verdana" charset="0"/>
                        </a:rPr>
                        <a:t>534</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143</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508</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cs-CZ" sz="850" b="0" i="0" u="none" strike="noStrike">
                          <a:solidFill>
                            <a:srgbClr val="000000"/>
                          </a:solidFill>
                          <a:effectLst/>
                          <a:latin typeface="Verdana" charset="0"/>
                        </a:rPr>
                        <a:t>117</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482</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91</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456</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65</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850" b="0" i="0" u="none" strike="noStrike">
                          <a:solidFill>
                            <a:srgbClr val="000000"/>
                          </a:solidFill>
                          <a:effectLst/>
                          <a:latin typeface="Verdana" charset="0"/>
                        </a:rPr>
                        <a:t>430</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uk-UA" sz="850" b="0" i="0" u="none" strike="noStrike">
                          <a:solidFill>
                            <a:srgbClr val="000000"/>
                          </a:solidFill>
                          <a:effectLst/>
                          <a:latin typeface="Verdana" charset="0"/>
                        </a:rPr>
                        <a:t>39</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404</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a:solidFill>
                            <a:srgbClr val="000000"/>
                          </a:solidFill>
                          <a:effectLst/>
                          <a:latin typeface="Verdana" charset="0"/>
                        </a:rPr>
                        <a:t>13</a:t>
                      </a:r>
                    </a:p>
                  </a:txBody>
                  <a:tcPr marL="10319" marR="10319"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is-IS" sz="850" b="0" i="0" u="none" strike="noStrike" dirty="0">
                          <a:solidFill>
                            <a:srgbClr val="000000"/>
                          </a:solidFill>
                          <a:effectLst/>
                          <a:latin typeface="Verdana" charset="0"/>
                        </a:rPr>
                        <a:t>378</a:t>
                      </a:r>
                    </a:p>
                  </a:txBody>
                  <a:tcPr marL="10319" marR="10319"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6" name="TextBox 5"/>
          <p:cNvSpPr txBox="1"/>
          <p:nvPr/>
        </p:nvSpPr>
        <p:spPr>
          <a:xfrm>
            <a:off x="123825" y="4007135"/>
            <a:ext cx="1747308" cy="1200329"/>
          </a:xfrm>
          <a:prstGeom prst="rect">
            <a:avLst/>
          </a:prstGeom>
          <a:noFill/>
        </p:spPr>
        <p:txBody>
          <a:bodyPr wrap="square" rtlCol="0">
            <a:spAutoFit/>
          </a:bodyPr>
          <a:lstStyle/>
          <a:p>
            <a:r>
              <a:rPr lang="ro-RO" sz="2400" i="1" dirty="0"/>
              <a:t>Ce tipar sau formă remarcați?</a:t>
            </a:r>
            <a:endParaRPr lang="en-US" sz="2400" i="1" dirty="0"/>
          </a:p>
        </p:txBody>
      </p:sp>
      <p:sp>
        <p:nvSpPr>
          <p:cNvPr id="7" name="TextBox 6"/>
          <p:cNvSpPr txBox="1"/>
          <p:nvPr/>
        </p:nvSpPr>
        <p:spPr>
          <a:xfrm>
            <a:off x="123825" y="745067"/>
            <a:ext cx="1747307" cy="2677656"/>
          </a:xfrm>
          <a:prstGeom prst="rect">
            <a:avLst/>
          </a:prstGeom>
          <a:noFill/>
        </p:spPr>
        <p:txBody>
          <a:bodyPr wrap="square" rtlCol="0">
            <a:spAutoFit/>
          </a:bodyPr>
          <a:lstStyle/>
          <a:p>
            <a:r>
              <a:rPr lang="ro-RO" sz="2400" dirty="0"/>
              <a:t>Anumite numere au fost evidențiate în acest Pătrat magic </a:t>
            </a:r>
            <a:r>
              <a:rPr lang="en-US" sz="2400" dirty="0"/>
              <a:t>27x27.</a:t>
            </a:r>
          </a:p>
        </p:txBody>
      </p:sp>
      <p:sp>
        <p:nvSpPr>
          <p:cNvPr id="3" name="Slide Number Placeholder 2">
            <a:extLst>
              <a:ext uri="{FF2B5EF4-FFF2-40B4-BE49-F238E27FC236}">
                <a16:creationId xmlns:a16="http://schemas.microsoft.com/office/drawing/2014/main" id="{812C2563-771F-486F-855B-1F674F069DA5}"/>
              </a:ext>
            </a:extLst>
          </p:cNvPr>
          <p:cNvSpPr>
            <a:spLocks noGrp="1"/>
          </p:cNvSpPr>
          <p:nvPr>
            <p:ph type="sldNum" sz="quarter" idx="12"/>
          </p:nvPr>
        </p:nvSpPr>
        <p:spPr/>
        <p:txBody>
          <a:bodyPr/>
          <a:lstStyle/>
          <a:p>
            <a:fld id="{77DC6420-9A8E-694A-8D06-3321B40299E5}" type="slidenum">
              <a:rPr lang="en-US" smtClean="0"/>
              <a:pPr/>
              <a:t>34</a:t>
            </a:fld>
            <a:endParaRPr lang="en-US"/>
          </a:p>
        </p:txBody>
      </p:sp>
    </p:spTree>
    <p:extLst>
      <p:ext uri="{BB962C8B-B14F-4D97-AF65-F5344CB8AC3E}">
        <p14:creationId xmlns:p14="http://schemas.microsoft.com/office/powerpoint/2010/main" val="113587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20" y="517525"/>
            <a:ext cx="2332038" cy="2767542"/>
          </a:xfrm>
        </p:spPr>
        <p:txBody>
          <a:bodyPr anchor="t">
            <a:normAutofit/>
          </a:bodyPr>
          <a:lstStyle/>
          <a:p>
            <a:r>
              <a:rPr lang="ro-RO" sz="2400" i="1" dirty="0"/>
              <a:t>Ce remarcați la aceste numere</a:t>
            </a:r>
            <a:r>
              <a:rPr lang="en-US" sz="2400" i="1" dirty="0"/>
              <a:t>?</a:t>
            </a:r>
            <a:br>
              <a:rPr lang="en-US" sz="2400" i="1" dirty="0"/>
            </a:br>
            <a:br>
              <a:rPr lang="en-US" sz="2400" i="1" dirty="0"/>
            </a:br>
            <a:r>
              <a:rPr lang="ro-RO" sz="2400" i="1" dirty="0"/>
              <a:t>Ce credeți că reprezintă</a:t>
            </a:r>
            <a:r>
              <a:rPr lang="en-US" sz="2400" i="1" dirty="0"/>
              <a:t>?</a:t>
            </a:r>
            <a:br>
              <a:rPr lang="en-US" sz="2400" i="1" dirty="0"/>
            </a:br>
            <a:endParaRPr lang="en-US" sz="2400" i="1" dirty="0"/>
          </a:p>
        </p:txBody>
      </p:sp>
      <p:graphicFrame>
        <p:nvGraphicFramePr>
          <p:cNvPr id="5" name="Table 4"/>
          <p:cNvGraphicFramePr>
            <a:graphicFrameLocks noGrp="1"/>
          </p:cNvGraphicFramePr>
          <p:nvPr>
            <p:extLst>
              <p:ext uri="{D42A27DB-BD31-4B8C-83A1-F6EECF244321}">
                <p14:modId xmlns:p14="http://schemas.microsoft.com/office/powerpoint/2010/main" val="2126785948"/>
              </p:ext>
            </p:extLst>
          </p:nvPr>
        </p:nvGraphicFramePr>
        <p:xfrm>
          <a:off x="2297638" y="517525"/>
          <a:ext cx="7414400" cy="5822950"/>
        </p:xfrm>
        <a:graphic>
          <a:graphicData uri="http://schemas.openxmlformats.org/drawingml/2006/table">
            <a:tbl>
              <a:tblPr>
                <a:tableStyleId>{5C22544A-7EE6-4342-B048-85BDC9FD1C3A}</a:tableStyleId>
              </a:tblPr>
              <a:tblGrid>
                <a:gridCol w="926800">
                  <a:extLst>
                    <a:ext uri="{9D8B030D-6E8A-4147-A177-3AD203B41FA5}">
                      <a16:colId xmlns:a16="http://schemas.microsoft.com/office/drawing/2014/main" val="20000"/>
                    </a:ext>
                  </a:extLst>
                </a:gridCol>
                <a:gridCol w="926800">
                  <a:extLst>
                    <a:ext uri="{9D8B030D-6E8A-4147-A177-3AD203B41FA5}">
                      <a16:colId xmlns:a16="http://schemas.microsoft.com/office/drawing/2014/main" val="20001"/>
                    </a:ext>
                  </a:extLst>
                </a:gridCol>
                <a:gridCol w="926800">
                  <a:extLst>
                    <a:ext uri="{9D8B030D-6E8A-4147-A177-3AD203B41FA5}">
                      <a16:colId xmlns:a16="http://schemas.microsoft.com/office/drawing/2014/main" val="20002"/>
                    </a:ext>
                  </a:extLst>
                </a:gridCol>
                <a:gridCol w="926800">
                  <a:extLst>
                    <a:ext uri="{9D8B030D-6E8A-4147-A177-3AD203B41FA5}">
                      <a16:colId xmlns:a16="http://schemas.microsoft.com/office/drawing/2014/main" val="20003"/>
                    </a:ext>
                  </a:extLst>
                </a:gridCol>
                <a:gridCol w="926800">
                  <a:extLst>
                    <a:ext uri="{9D8B030D-6E8A-4147-A177-3AD203B41FA5}">
                      <a16:colId xmlns:a16="http://schemas.microsoft.com/office/drawing/2014/main" val="20004"/>
                    </a:ext>
                  </a:extLst>
                </a:gridCol>
                <a:gridCol w="926800">
                  <a:extLst>
                    <a:ext uri="{9D8B030D-6E8A-4147-A177-3AD203B41FA5}">
                      <a16:colId xmlns:a16="http://schemas.microsoft.com/office/drawing/2014/main" val="20005"/>
                    </a:ext>
                  </a:extLst>
                </a:gridCol>
                <a:gridCol w="926800">
                  <a:extLst>
                    <a:ext uri="{9D8B030D-6E8A-4147-A177-3AD203B41FA5}">
                      <a16:colId xmlns:a16="http://schemas.microsoft.com/office/drawing/2014/main" val="20006"/>
                    </a:ext>
                  </a:extLst>
                </a:gridCol>
                <a:gridCol w="926800">
                  <a:extLst>
                    <a:ext uri="{9D8B030D-6E8A-4147-A177-3AD203B41FA5}">
                      <a16:colId xmlns:a16="http://schemas.microsoft.com/office/drawing/2014/main" val="20007"/>
                    </a:ext>
                  </a:extLst>
                </a:gridCol>
              </a:tblGrid>
              <a:tr h="465646">
                <a:tc>
                  <a:txBody>
                    <a:bodyPr/>
                    <a:lstStyle/>
                    <a:p>
                      <a:pPr algn="r" fontAlgn="b"/>
                      <a:r>
                        <a:rPr lang="en-US" sz="2800" b="1" u="none" strike="noStrike" dirty="0">
                          <a:effectLst/>
                        </a:rPr>
                        <a:t>C</a:t>
                      </a:r>
                      <a:endParaRPr lang="en-US"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G</a:t>
                      </a:r>
                      <a:endParaRPr lang="en-US"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D</a:t>
                      </a:r>
                      <a:endParaRPr lang="en-US"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A</a:t>
                      </a:r>
                      <a:endParaRPr lang="en-US"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E</a:t>
                      </a:r>
                      <a:endParaRPr lang="en-US"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B</a:t>
                      </a:r>
                      <a:endParaRPr lang="en-US" sz="2800" b="1" i="0" u="none" strike="noStrike" dirty="0">
                        <a:effectLst/>
                        <a:latin typeface="Verdana" charset="0"/>
                      </a:endParaRPr>
                    </a:p>
                  </a:txBody>
                  <a:tcPr marL="10319" marR="10319" marT="12700" marB="0" anchor="b">
                    <a:noFill/>
                  </a:tcPr>
                </a:tc>
                <a:tc>
                  <a:txBody>
                    <a:bodyPr/>
                    <a:lstStyle/>
                    <a:p>
                      <a:pPr algn="r" fontAlgn="b"/>
                      <a:r>
                        <a:rPr lang="uk-UA" sz="2800" b="1" u="none" strike="noStrike" dirty="0" err="1">
                          <a:effectLst/>
                        </a:rPr>
                        <a:t>F</a:t>
                      </a:r>
                      <a:r>
                        <a:rPr lang="uk-UA" sz="2800" b="1" u="none" strike="noStrike" dirty="0">
                          <a:effectLst/>
                        </a:rPr>
                        <a:t>#</a:t>
                      </a:r>
                      <a:endParaRPr lang="uk-UA" sz="2800" b="1" i="0" u="none" strike="noStrike" dirty="0">
                        <a:effectLst/>
                        <a:latin typeface="Verdana" charset="0"/>
                      </a:endParaRPr>
                    </a:p>
                  </a:txBody>
                  <a:tcPr marL="10319" marR="10319" marT="12700" marB="0" anchor="b">
                    <a:noFill/>
                  </a:tcPr>
                </a:tc>
                <a:tc>
                  <a:txBody>
                    <a:bodyPr/>
                    <a:lstStyle/>
                    <a:p>
                      <a:pPr algn="r" fontAlgn="b"/>
                      <a:r>
                        <a:rPr lang="en-US" sz="2800" b="1" u="none" strike="noStrike" dirty="0">
                          <a:effectLst/>
                        </a:rPr>
                        <a:t>Db</a:t>
                      </a:r>
                      <a:endParaRPr lang="en-US" sz="2800" b="1" i="0" u="none" strike="noStrike" dirty="0">
                        <a:effectLst/>
                        <a:latin typeface="Verdana" charset="0"/>
                      </a:endParaRPr>
                    </a:p>
                  </a:txBody>
                  <a:tcPr marL="10319" marR="10319" marT="12700" marB="0" anchor="b">
                    <a:noFill/>
                  </a:tcPr>
                </a:tc>
                <a:extLst>
                  <a:ext uri="{0D108BD9-81ED-4DB2-BD59-A6C34878D82A}">
                    <a16:rowId xmlns:a16="http://schemas.microsoft.com/office/drawing/2014/main" val="10000"/>
                  </a:ext>
                </a:extLst>
              </a:tr>
              <a:tr h="446442">
                <a:tc>
                  <a:txBody>
                    <a:bodyPr/>
                    <a:lstStyle/>
                    <a:p>
                      <a:pPr algn="r" fontAlgn="b"/>
                      <a:r>
                        <a:rPr lang="ro-RO" sz="1600" b="0" i="1" u="none" strike="noStrike" dirty="0">
                          <a:effectLst/>
                          <a:latin typeface="Verdana" charset="0"/>
                        </a:rPr>
                        <a:t>Do</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Sol</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Re</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La</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Mi</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Si</a:t>
                      </a:r>
                      <a:endParaRPr lang="en-US" sz="1600" b="0" i="1" u="none" strike="noStrike" dirty="0">
                        <a:effectLst/>
                        <a:latin typeface="Verdana" charset="0"/>
                      </a:endParaRPr>
                    </a:p>
                  </a:txBody>
                  <a:tcPr marL="10319" marR="10319" marT="12700" marB="0" anchor="b">
                    <a:noFill/>
                  </a:tcPr>
                </a:tc>
                <a:tc>
                  <a:txBody>
                    <a:bodyPr/>
                    <a:lstStyle/>
                    <a:p>
                      <a:pPr algn="r" fontAlgn="b"/>
                      <a:r>
                        <a:rPr lang="ro-RO" sz="1600" b="0" i="1" u="none" strike="noStrike" dirty="0">
                          <a:effectLst/>
                          <a:latin typeface="Verdana" charset="0"/>
                        </a:rPr>
                        <a:t>Fa#</a:t>
                      </a:r>
                      <a:endParaRPr lang="en-US" sz="1600" b="0" i="1" u="none" strike="noStrike" dirty="0">
                        <a:effectLst/>
                        <a:latin typeface="Verdana" charset="0"/>
                      </a:endParaRPr>
                    </a:p>
                  </a:txBody>
                  <a:tcPr marL="10319" marR="10319" marT="12700" marB="0" anchor="b">
                    <a:noFill/>
                  </a:tcPr>
                </a:tc>
                <a:tc>
                  <a:txBody>
                    <a:bodyPr/>
                    <a:lstStyle/>
                    <a:p>
                      <a:pPr algn="r"/>
                      <a:r>
                        <a:rPr lang="ro-RO" sz="1600" i="1" dirty="0"/>
                        <a:t>Re b</a:t>
                      </a:r>
                    </a:p>
                  </a:txBody>
                  <a:tcPr marL="10319" marR="10319" marT="12700" marB="0" anchor="b">
                    <a:noFill/>
                  </a:tcPr>
                </a:tc>
                <a:extLst>
                  <a:ext uri="{0D108BD9-81ED-4DB2-BD59-A6C34878D82A}">
                    <a16:rowId xmlns:a16="http://schemas.microsoft.com/office/drawing/2014/main" val="10001"/>
                  </a:ext>
                </a:extLst>
              </a:tr>
              <a:tr h="446442">
                <a:tc>
                  <a:txBody>
                    <a:bodyPr/>
                    <a:lstStyle/>
                    <a:p>
                      <a:pPr algn="l" fontAlgn="b"/>
                      <a:endParaRPr lang="en-US" sz="2000" b="0" i="0" u="none" strike="noStrike" dirty="0">
                        <a:effectLst/>
                        <a:latin typeface="Verdana" charset="0"/>
                      </a:endParaRPr>
                    </a:p>
                  </a:txBody>
                  <a:tcPr marL="10319" marR="10319" marT="12700" marB="0" anchor="b">
                    <a:noFill/>
                  </a:tcPr>
                </a:tc>
                <a:tc>
                  <a:txBody>
                    <a:bodyPr/>
                    <a:lstStyle/>
                    <a:p>
                      <a:pPr algn="l" fontAlgn="b"/>
                      <a:endParaRPr lang="en-US" sz="2000" b="0" i="0" u="none" strike="noStrike" dirty="0">
                        <a:effectLst/>
                        <a:latin typeface="Verdana" charset="0"/>
                      </a:endParaRPr>
                    </a:p>
                  </a:txBody>
                  <a:tcPr marL="10319" marR="10319" marT="12700" marB="0" anchor="b">
                    <a:noFill/>
                  </a:tcPr>
                </a:tc>
                <a:tc>
                  <a:txBody>
                    <a:bodyPr/>
                    <a:lstStyle/>
                    <a:p>
                      <a:pPr algn="l" fontAlgn="b"/>
                      <a:endParaRPr lang="en-US" sz="2000" b="0" i="0" u="none" strike="noStrike">
                        <a:effectLst/>
                        <a:latin typeface="Verdana" charset="0"/>
                      </a:endParaRPr>
                    </a:p>
                  </a:txBody>
                  <a:tcPr marL="10319" marR="10319" marT="12700" marB="0" anchor="b">
                    <a:noFill/>
                  </a:tcPr>
                </a:tc>
                <a:tc>
                  <a:txBody>
                    <a:bodyPr/>
                    <a:lstStyle/>
                    <a:p>
                      <a:pPr algn="l" fontAlgn="b"/>
                      <a:endParaRPr lang="en-US" sz="2000" b="0" i="0" u="none" strike="noStrike">
                        <a:effectLst/>
                        <a:latin typeface="Verdana" charset="0"/>
                      </a:endParaRPr>
                    </a:p>
                  </a:txBody>
                  <a:tcPr marL="10319" marR="10319" marT="12700" marB="0" anchor="b">
                    <a:noFill/>
                  </a:tcPr>
                </a:tc>
                <a:tc>
                  <a:txBody>
                    <a:bodyPr/>
                    <a:lstStyle/>
                    <a:p>
                      <a:pPr algn="l" fontAlgn="b"/>
                      <a:endParaRPr lang="en-US" sz="2000" b="0" i="0" u="none" strike="noStrike">
                        <a:effectLst/>
                        <a:latin typeface="Verdana" charset="0"/>
                      </a:endParaRPr>
                    </a:p>
                  </a:txBody>
                  <a:tcPr marL="10319" marR="10319" marT="12700" marB="0" anchor="b">
                    <a:noFill/>
                  </a:tcPr>
                </a:tc>
                <a:tc>
                  <a:txBody>
                    <a:bodyPr/>
                    <a:lstStyle/>
                    <a:p>
                      <a:pPr algn="l" fontAlgn="b"/>
                      <a:endParaRPr lang="en-US" sz="2000" b="0" i="0" u="none" strike="noStrike">
                        <a:effectLst/>
                        <a:latin typeface="Verdana" charset="0"/>
                      </a:endParaRPr>
                    </a:p>
                  </a:txBody>
                  <a:tcPr marL="10319" marR="10319" marT="12700" marB="0" anchor="b">
                    <a:noFill/>
                  </a:tcPr>
                </a:tc>
                <a:tc>
                  <a:txBody>
                    <a:bodyPr/>
                    <a:lstStyle/>
                    <a:p>
                      <a:pPr algn="l" fontAlgn="b"/>
                      <a:endParaRPr lang="en-US" sz="2000" b="0" i="0" u="none" strike="noStrike" dirty="0">
                        <a:effectLst/>
                        <a:latin typeface="Verdana" charset="0"/>
                      </a:endParaRPr>
                    </a:p>
                  </a:txBody>
                  <a:tcPr marL="10319" marR="10319" marT="12700" marB="0" anchor="b">
                    <a:noFill/>
                  </a:tcPr>
                </a:tc>
                <a:tc>
                  <a:txBody>
                    <a:bodyPr/>
                    <a:lstStyle/>
                    <a:p>
                      <a:pPr algn="l" fontAlgn="b"/>
                      <a:endParaRPr lang="en-US"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2"/>
                  </a:ext>
                </a:extLst>
              </a:tr>
              <a:tr h="446442">
                <a:tc>
                  <a:txBody>
                    <a:bodyPr/>
                    <a:lstStyle/>
                    <a:p>
                      <a:pPr algn="r" fontAlgn="b"/>
                      <a:r>
                        <a:rPr lang="en-US" sz="2000" u="none" strike="noStrike" dirty="0">
                          <a:effectLst/>
                        </a:rPr>
                        <a:t>1</a:t>
                      </a:r>
                      <a:endParaRPr lang="en-US" sz="2000" b="1" i="0" u="none" strike="noStrike" dirty="0">
                        <a:effectLst/>
                        <a:latin typeface="Verdana" charset="0"/>
                      </a:endParaRPr>
                    </a:p>
                  </a:txBody>
                  <a:tcPr marL="10319" marR="10319" marT="12700" marB="0" anchor="b">
                    <a:noFill/>
                  </a:tcPr>
                </a:tc>
                <a:tc>
                  <a:txBody>
                    <a:bodyPr/>
                    <a:lstStyle/>
                    <a:p>
                      <a:pPr algn="r" fontAlgn="b"/>
                      <a:r>
                        <a:rPr lang="en-US" sz="2000" u="none" strike="noStrike" dirty="0">
                          <a:effectLst/>
                        </a:rPr>
                        <a:t>3</a:t>
                      </a:r>
                      <a:endParaRPr lang="en-US" sz="2000" b="1" i="0" u="none" strike="noStrike" dirty="0">
                        <a:effectLst/>
                        <a:latin typeface="Verdana" charset="0"/>
                      </a:endParaRPr>
                    </a:p>
                  </a:txBody>
                  <a:tcPr marL="10319" marR="10319" marT="12700" marB="0" anchor="b">
                    <a:noFill/>
                  </a:tcPr>
                </a:tc>
                <a:tc>
                  <a:txBody>
                    <a:bodyPr/>
                    <a:lstStyle/>
                    <a:p>
                      <a:pPr algn="r" fontAlgn="b"/>
                      <a:r>
                        <a:rPr lang="en-US" sz="2000" u="none" strike="noStrike">
                          <a:effectLst/>
                        </a:rPr>
                        <a:t>9</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a:effectLst/>
                        </a:rPr>
                        <a:t>27</a:t>
                      </a:r>
                      <a:endParaRPr lang="is-IS" sz="2000" b="1" i="0" u="none" strike="noStrike">
                        <a:effectLst/>
                        <a:latin typeface="Verdana" charset="0"/>
                      </a:endParaRPr>
                    </a:p>
                  </a:txBody>
                  <a:tcPr marL="10319" marR="10319" marT="12700" marB="0" anchor="b">
                    <a:noFill/>
                  </a:tcPr>
                </a:tc>
                <a:tc>
                  <a:txBody>
                    <a:bodyPr/>
                    <a:lstStyle/>
                    <a:p>
                      <a:pPr algn="r" fontAlgn="b"/>
                      <a:r>
                        <a:rPr lang="en-US" sz="2000" u="none" strike="noStrike">
                          <a:effectLst/>
                        </a:rPr>
                        <a:t>81</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a:effectLst/>
                        </a:rPr>
                        <a:t>243</a:t>
                      </a:r>
                      <a:endParaRPr lang="is-IS" sz="2000" b="1"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729</a:t>
                      </a:r>
                      <a:endParaRPr lang="is-IS" sz="2000" b="1" i="0" u="none" strike="noStrike" dirty="0">
                        <a:effectLst/>
                        <a:latin typeface="Verdana" charset="0"/>
                      </a:endParaRPr>
                    </a:p>
                  </a:txBody>
                  <a:tcPr marL="10319" marR="10319" marT="12700" marB="0" anchor="b">
                    <a:noFill/>
                  </a:tcPr>
                </a:tc>
                <a:tc>
                  <a:txBody>
                    <a:bodyPr/>
                    <a:lstStyle/>
                    <a:p>
                      <a:pPr algn="r" fontAlgn="b"/>
                      <a:r>
                        <a:rPr lang="fi-FI" sz="2000" u="none" strike="noStrike">
                          <a:effectLst/>
                        </a:rPr>
                        <a:t>2187</a:t>
                      </a:r>
                      <a:endParaRPr lang="fi-FI" sz="2000" b="1" i="0" u="none" strike="noStrike">
                        <a:effectLst/>
                        <a:latin typeface="Verdana" charset="0"/>
                      </a:endParaRPr>
                    </a:p>
                  </a:txBody>
                  <a:tcPr marL="10319" marR="10319" marT="12700" marB="0" anchor="b">
                    <a:noFill/>
                  </a:tcPr>
                </a:tc>
                <a:extLst>
                  <a:ext uri="{0D108BD9-81ED-4DB2-BD59-A6C34878D82A}">
                    <a16:rowId xmlns:a16="http://schemas.microsoft.com/office/drawing/2014/main" val="10003"/>
                  </a:ext>
                </a:extLst>
              </a:tr>
              <a:tr h="446442">
                <a:tc>
                  <a:txBody>
                    <a:bodyPr/>
                    <a:lstStyle/>
                    <a:p>
                      <a:pPr algn="r" fontAlgn="b"/>
                      <a:r>
                        <a:rPr lang="is-IS" sz="2000" u="none" strike="noStrike">
                          <a:effectLst/>
                        </a:rPr>
                        <a:t>2</a:t>
                      </a:r>
                      <a:endParaRPr lang="is-IS" sz="2000" b="1" i="0" u="none" strike="noStrike">
                        <a:effectLst/>
                        <a:latin typeface="Verdana" charset="0"/>
                      </a:endParaRPr>
                    </a:p>
                  </a:txBody>
                  <a:tcPr marL="10319" marR="10319" marT="12700" marB="0" anchor="b">
                    <a:noFill/>
                  </a:tcPr>
                </a:tc>
                <a:tc>
                  <a:txBody>
                    <a:bodyPr/>
                    <a:lstStyle/>
                    <a:p>
                      <a:pPr algn="r" fontAlgn="b"/>
                      <a:r>
                        <a:rPr lang="en-US" sz="2000" u="none" strike="noStrike" dirty="0">
                          <a:effectLst/>
                        </a:rPr>
                        <a:t>6</a:t>
                      </a:r>
                      <a:endParaRPr lang="en-US" sz="2000" b="0" i="0" u="none" strike="noStrike" dirty="0">
                        <a:effectLst/>
                        <a:latin typeface="Verdana" charset="0"/>
                      </a:endParaRPr>
                    </a:p>
                  </a:txBody>
                  <a:tcPr marL="10319" marR="10319" marT="12700" marB="0" anchor="b">
                    <a:noFill/>
                  </a:tcPr>
                </a:tc>
                <a:tc>
                  <a:txBody>
                    <a:bodyPr/>
                    <a:lstStyle/>
                    <a:p>
                      <a:pPr algn="r" fontAlgn="b"/>
                      <a:r>
                        <a:rPr lang="fi-FI" sz="2000" u="none" strike="noStrike">
                          <a:effectLst/>
                        </a:rPr>
                        <a:t>18</a:t>
                      </a:r>
                      <a:endParaRPr lang="fi-FI" sz="2000" b="0" i="0" u="none" strike="noStrike">
                        <a:effectLst/>
                        <a:latin typeface="Verdana" charset="0"/>
                      </a:endParaRPr>
                    </a:p>
                  </a:txBody>
                  <a:tcPr marL="10319" marR="10319" marT="12700" marB="0" anchor="b">
                    <a:noFill/>
                  </a:tcPr>
                </a:tc>
                <a:tc>
                  <a:txBody>
                    <a:bodyPr/>
                    <a:lstStyle/>
                    <a:p>
                      <a:pPr algn="r" fontAlgn="b"/>
                      <a:r>
                        <a:rPr lang="en-US" sz="2000" u="none" strike="noStrike">
                          <a:effectLst/>
                        </a:rPr>
                        <a:t>54</a:t>
                      </a:r>
                      <a:endParaRPr lang="en-U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162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486</a:t>
                      </a:r>
                      <a:endParaRPr lang="is-IS" sz="2000" b="0" i="0" u="none" strike="noStrike">
                        <a:effectLst/>
                        <a:latin typeface="Verdana" charset="0"/>
                      </a:endParaRPr>
                    </a:p>
                  </a:txBody>
                  <a:tcPr marL="10319" marR="10319" marT="12700" marB="0" anchor="b">
                    <a:noFill/>
                  </a:tcPr>
                </a:tc>
                <a:tc>
                  <a:txBody>
                    <a:bodyPr/>
                    <a:lstStyle/>
                    <a:p>
                      <a:pPr algn="r" fontAlgn="b"/>
                      <a:r>
                        <a:rPr lang="ru-RU" sz="2000" u="none" strike="noStrike" dirty="0">
                          <a:effectLst/>
                        </a:rPr>
                        <a:t>1458</a:t>
                      </a:r>
                      <a:endParaRPr lang="ru-RU"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4374</a:t>
                      </a:r>
                      <a:endParaRPr lang="is-IS"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4"/>
                  </a:ext>
                </a:extLst>
              </a:tr>
              <a:tr h="446442">
                <a:tc>
                  <a:txBody>
                    <a:bodyPr/>
                    <a:lstStyle/>
                    <a:p>
                      <a:pPr algn="r" fontAlgn="b"/>
                      <a:r>
                        <a:rPr lang="en-US" sz="2000" u="none" strike="noStrike">
                          <a:effectLst/>
                        </a:rPr>
                        <a:t>4</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12</a:t>
                      </a:r>
                      <a:endParaRPr lang="is-IS" sz="2000" b="0" i="0" u="none" strike="noStrike" dirty="0">
                        <a:effectLst/>
                        <a:latin typeface="Verdana" charset="0"/>
                      </a:endParaRPr>
                    </a:p>
                  </a:txBody>
                  <a:tcPr marL="10319" marR="10319" marT="12700" marB="0" anchor="b">
                    <a:noFill/>
                  </a:tcPr>
                </a:tc>
                <a:tc>
                  <a:txBody>
                    <a:bodyPr/>
                    <a:lstStyle/>
                    <a:p>
                      <a:pPr algn="r" fontAlgn="b"/>
                      <a:r>
                        <a:rPr lang="cs-CZ" sz="2000" u="none" strike="noStrike">
                          <a:effectLst/>
                        </a:rPr>
                        <a:t>36</a:t>
                      </a:r>
                      <a:endParaRPr lang="cs-CZ"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108</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324</a:t>
                      </a:r>
                      <a:endParaRPr lang="is-IS" sz="2000" b="0" i="0" u="none" strike="noStrike">
                        <a:effectLst/>
                        <a:latin typeface="Verdana" charset="0"/>
                      </a:endParaRPr>
                    </a:p>
                  </a:txBody>
                  <a:tcPr marL="10319" marR="10319" marT="12700" marB="0" anchor="b">
                    <a:noFill/>
                  </a:tcPr>
                </a:tc>
                <a:tc>
                  <a:txBody>
                    <a:bodyPr/>
                    <a:lstStyle/>
                    <a:p>
                      <a:pPr algn="r" fontAlgn="b"/>
                      <a:r>
                        <a:rPr lang="cs-CZ" sz="2000" u="none" strike="noStrike" dirty="0">
                          <a:effectLst/>
                        </a:rPr>
                        <a:t>972</a:t>
                      </a:r>
                      <a:endParaRPr lang="cs-CZ"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2916</a:t>
                      </a:r>
                      <a:endParaRPr lang="is-IS" sz="2000" b="0" i="0" u="none" strike="noStrike">
                        <a:effectLst/>
                        <a:latin typeface="Verdana" charset="0"/>
                      </a:endParaRPr>
                    </a:p>
                  </a:txBody>
                  <a:tcPr marL="10319" marR="10319" marT="12700" marB="0" anchor="b">
                    <a:noFill/>
                  </a:tcPr>
                </a:tc>
                <a:tc>
                  <a:txBody>
                    <a:bodyPr/>
                    <a:lstStyle/>
                    <a:p>
                      <a:pPr algn="r" fontAlgn="b"/>
                      <a:r>
                        <a:rPr lang="fi-FI" sz="2000" u="none" strike="noStrike">
                          <a:effectLst/>
                        </a:rPr>
                        <a:t>8748</a:t>
                      </a:r>
                      <a:endParaRPr lang="fi-FI"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5"/>
                  </a:ext>
                </a:extLst>
              </a:tr>
              <a:tr h="446442">
                <a:tc>
                  <a:txBody>
                    <a:bodyPr/>
                    <a:lstStyle/>
                    <a:p>
                      <a:pPr algn="r" fontAlgn="b"/>
                      <a:r>
                        <a:rPr lang="en-US" sz="2000" u="none" strike="noStrike">
                          <a:effectLst/>
                        </a:rPr>
                        <a:t>8</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24</a:t>
                      </a:r>
                      <a:endParaRPr lang="is-IS" sz="2000" b="0" i="0" u="none" strike="noStrike" dirty="0">
                        <a:effectLst/>
                        <a:latin typeface="Verdana" charset="0"/>
                      </a:endParaRPr>
                    </a:p>
                  </a:txBody>
                  <a:tcPr marL="10319" marR="10319" marT="12700" marB="0" anchor="b">
                    <a:noFill/>
                  </a:tcPr>
                </a:tc>
                <a:tc>
                  <a:txBody>
                    <a:bodyPr/>
                    <a:lstStyle/>
                    <a:p>
                      <a:pPr algn="r" fontAlgn="b"/>
                      <a:r>
                        <a:rPr lang="is-IS" sz="2000" u="none" strike="noStrike" dirty="0">
                          <a:effectLst/>
                        </a:rPr>
                        <a:t>72</a:t>
                      </a:r>
                      <a:endParaRPr lang="is-IS" sz="2000" b="0" i="0" u="none" strike="noStrike" dirty="0">
                        <a:effectLst/>
                        <a:latin typeface="Verdana" charset="0"/>
                      </a:endParaRPr>
                    </a:p>
                  </a:txBody>
                  <a:tcPr marL="10319" marR="10319" marT="12700" marB="0" anchor="b">
                    <a:noFill/>
                  </a:tcPr>
                </a:tc>
                <a:tc>
                  <a:txBody>
                    <a:bodyPr/>
                    <a:lstStyle/>
                    <a:p>
                      <a:pPr algn="r" fontAlgn="b"/>
                      <a:r>
                        <a:rPr lang="cs-CZ" sz="2000" u="none" strike="noStrike">
                          <a:effectLst/>
                        </a:rPr>
                        <a:t>216</a:t>
                      </a:r>
                      <a:endParaRPr lang="cs-CZ"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648</a:t>
                      </a:r>
                      <a:endParaRPr lang="is-IS" sz="2000" b="0" i="0" u="none" strike="noStrike">
                        <a:effectLst/>
                        <a:latin typeface="Verdana" charset="0"/>
                      </a:endParaRPr>
                    </a:p>
                  </a:txBody>
                  <a:tcPr marL="10319" marR="10319" marT="12700" marB="0" anchor="b">
                    <a:noFill/>
                  </a:tcPr>
                </a:tc>
                <a:tc>
                  <a:txBody>
                    <a:bodyPr/>
                    <a:lstStyle/>
                    <a:p>
                      <a:pPr algn="r" fontAlgn="b"/>
                      <a:r>
                        <a:rPr lang="cs-CZ" sz="2000" u="none" strike="noStrike" dirty="0">
                          <a:effectLst/>
                        </a:rPr>
                        <a:t>1944</a:t>
                      </a:r>
                      <a:endParaRPr lang="cs-CZ" sz="2000" b="0" i="0" u="none" strike="noStrike" dirty="0">
                        <a:effectLst/>
                        <a:latin typeface="Verdana" charset="0"/>
                      </a:endParaRPr>
                    </a:p>
                  </a:txBody>
                  <a:tcPr marL="10319" marR="10319" marT="12700" marB="0" anchor="b">
                    <a:noFill/>
                  </a:tcPr>
                </a:tc>
                <a:tc>
                  <a:txBody>
                    <a:bodyPr/>
                    <a:lstStyle/>
                    <a:p>
                      <a:pPr algn="r" fontAlgn="b"/>
                      <a:r>
                        <a:rPr lang="cs-CZ" sz="2000" u="none" strike="noStrike" dirty="0">
                          <a:effectLst/>
                        </a:rPr>
                        <a:t>5832</a:t>
                      </a:r>
                      <a:endParaRPr lang="cs-CZ" sz="2000" b="0" i="0" u="none" strike="noStrike" dirty="0">
                        <a:effectLst/>
                        <a:latin typeface="Verdana" charset="0"/>
                      </a:endParaRPr>
                    </a:p>
                  </a:txBody>
                  <a:tcPr marL="10319" marR="10319" marT="12700" marB="0" anchor="b">
                    <a:noFill/>
                  </a:tcPr>
                </a:tc>
                <a:tc>
                  <a:txBody>
                    <a:bodyPr/>
                    <a:lstStyle/>
                    <a:p>
                      <a:pPr algn="r" fontAlgn="b"/>
                      <a:r>
                        <a:rPr lang="cs-CZ" sz="2000" u="none" strike="noStrike">
                          <a:effectLst/>
                        </a:rPr>
                        <a:t>17496</a:t>
                      </a:r>
                      <a:endParaRPr lang="cs-CZ"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6"/>
                  </a:ext>
                </a:extLst>
              </a:tr>
              <a:tr h="446442">
                <a:tc>
                  <a:txBody>
                    <a:bodyPr/>
                    <a:lstStyle/>
                    <a:p>
                      <a:pPr algn="r" fontAlgn="b"/>
                      <a:r>
                        <a:rPr lang="en-US" sz="2000" u="none" strike="noStrike">
                          <a:effectLst/>
                        </a:rPr>
                        <a:t>16</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a:effectLst/>
                        </a:rPr>
                        <a:t>48</a:t>
                      </a:r>
                      <a:endParaRPr lang="is-IS" sz="2000" b="0" i="0" u="none" strike="noStrike">
                        <a:effectLst/>
                        <a:latin typeface="Verdana" charset="0"/>
                      </a:endParaRPr>
                    </a:p>
                  </a:txBody>
                  <a:tcPr marL="10319" marR="10319" marT="12700" marB="0" anchor="b">
                    <a:noFill/>
                  </a:tcPr>
                </a:tc>
                <a:tc>
                  <a:txBody>
                    <a:bodyPr/>
                    <a:lstStyle/>
                    <a:p>
                      <a:pPr algn="r" fontAlgn="b"/>
                      <a:r>
                        <a:rPr lang="en-US" sz="2000" u="none" strike="noStrike" dirty="0">
                          <a:effectLst/>
                        </a:rPr>
                        <a:t>144</a:t>
                      </a:r>
                      <a:endParaRPr lang="en-US"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432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1296</a:t>
                      </a:r>
                      <a:endParaRPr lang="is-IS" sz="2000" b="0" i="0" u="none" strike="noStrike">
                        <a:effectLst/>
                        <a:latin typeface="Verdana" charset="0"/>
                      </a:endParaRPr>
                    </a:p>
                  </a:txBody>
                  <a:tcPr marL="10319" marR="10319" marT="12700" marB="0" anchor="b">
                    <a:noFill/>
                  </a:tcPr>
                </a:tc>
                <a:tc>
                  <a:txBody>
                    <a:bodyPr/>
                    <a:lstStyle/>
                    <a:p>
                      <a:pPr algn="r" fontAlgn="b"/>
                      <a:r>
                        <a:rPr lang="en-US" sz="2000" u="none" strike="noStrike">
                          <a:effectLst/>
                        </a:rPr>
                        <a:t>3888</a:t>
                      </a:r>
                      <a:endParaRPr lang="en-U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11664</a:t>
                      </a:r>
                      <a:endParaRPr lang="is-IS" sz="2000" b="0" i="0" u="none" strike="noStrike">
                        <a:effectLst/>
                        <a:latin typeface="Verdana" charset="0"/>
                      </a:endParaRPr>
                    </a:p>
                  </a:txBody>
                  <a:tcPr marL="10319" marR="10319" marT="12700" marB="0" anchor="b">
                    <a:noFill/>
                  </a:tcPr>
                </a:tc>
                <a:tc>
                  <a:txBody>
                    <a:bodyPr/>
                    <a:lstStyle/>
                    <a:p>
                      <a:pPr algn="r" fontAlgn="b"/>
                      <a:r>
                        <a:rPr lang="cs-CZ" sz="2000" u="none" strike="noStrike">
                          <a:effectLst/>
                        </a:rPr>
                        <a:t>34992</a:t>
                      </a:r>
                      <a:endParaRPr lang="cs-CZ"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7"/>
                  </a:ext>
                </a:extLst>
              </a:tr>
              <a:tr h="446442">
                <a:tc>
                  <a:txBody>
                    <a:bodyPr/>
                    <a:lstStyle/>
                    <a:p>
                      <a:pPr algn="r" fontAlgn="b"/>
                      <a:r>
                        <a:rPr lang="is-IS" sz="2000" u="none" strike="noStrike">
                          <a:effectLst/>
                        </a:rPr>
                        <a:t>32</a:t>
                      </a:r>
                      <a:endParaRPr lang="is-IS" sz="2000" b="1" i="0" u="none" strike="noStrike">
                        <a:effectLst/>
                        <a:latin typeface="Verdana" charset="0"/>
                      </a:endParaRPr>
                    </a:p>
                  </a:txBody>
                  <a:tcPr marL="10319" marR="10319" marT="12700" marB="0" anchor="b">
                    <a:noFill/>
                  </a:tcPr>
                </a:tc>
                <a:tc>
                  <a:txBody>
                    <a:bodyPr/>
                    <a:lstStyle/>
                    <a:p>
                      <a:pPr algn="r" fontAlgn="b"/>
                      <a:r>
                        <a:rPr lang="en-US" sz="2000" u="none" strike="noStrike">
                          <a:effectLst/>
                        </a:rPr>
                        <a:t>96</a:t>
                      </a:r>
                      <a:endParaRPr lang="en-US" sz="2000" b="0"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288</a:t>
                      </a:r>
                      <a:endParaRPr lang="is-IS" sz="2000" b="0" i="0" u="none" strike="noStrike" dirty="0">
                        <a:effectLst/>
                        <a:latin typeface="Verdana" charset="0"/>
                      </a:endParaRPr>
                    </a:p>
                  </a:txBody>
                  <a:tcPr marL="10319" marR="10319" marT="12700" marB="0" anchor="b">
                    <a:noFill/>
                  </a:tcPr>
                </a:tc>
                <a:tc>
                  <a:txBody>
                    <a:bodyPr/>
                    <a:lstStyle/>
                    <a:p>
                      <a:pPr algn="r" fontAlgn="b"/>
                      <a:r>
                        <a:rPr lang="en-US" sz="2000" u="none" strike="noStrike">
                          <a:effectLst/>
                        </a:rPr>
                        <a:t>864</a:t>
                      </a:r>
                      <a:endParaRPr lang="en-U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2592</a:t>
                      </a:r>
                      <a:endParaRPr lang="is-IS" sz="2000" b="0" i="0" u="none" strike="noStrike">
                        <a:effectLst/>
                        <a:latin typeface="Verdana" charset="0"/>
                      </a:endParaRPr>
                    </a:p>
                  </a:txBody>
                  <a:tcPr marL="10319" marR="10319" marT="12700" marB="0" anchor="b">
                    <a:noFill/>
                  </a:tcPr>
                </a:tc>
                <a:tc>
                  <a:txBody>
                    <a:bodyPr/>
                    <a:lstStyle/>
                    <a:p>
                      <a:pPr algn="r" fontAlgn="b"/>
                      <a:r>
                        <a:rPr lang="uk-UA" sz="2000" u="none" strike="noStrike">
                          <a:effectLst/>
                        </a:rPr>
                        <a:t>7776</a:t>
                      </a:r>
                      <a:endParaRPr lang="uk-UA"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23328</a:t>
                      </a:r>
                      <a:endParaRPr lang="is-IS" sz="2000" b="0" i="0" u="none" strike="noStrike">
                        <a:effectLst/>
                        <a:latin typeface="Verdana" charset="0"/>
                      </a:endParaRPr>
                    </a:p>
                  </a:txBody>
                  <a:tcPr marL="10319" marR="10319" marT="12700" marB="0" anchor="b">
                    <a:noFill/>
                  </a:tcPr>
                </a:tc>
                <a:tc>
                  <a:txBody>
                    <a:bodyPr/>
                    <a:lstStyle/>
                    <a:p>
                      <a:pPr algn="r" fontAlgn="b"/>
                      <a:r>
                        <a:rPr lang="en-US" sz="2000" u="none" strike="noStrike">
                          <a:effectLst/>
                        </a:rPr>
                        <a:t>69984</a:t>
                      </a:r>
                      <a:endParaRPr lang="en-US"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8"/>
                  </a:ext>
                </a:extLst>
              </a:tr>
              <a:tr h="446442">
                <a:tc>
                  <a:txBody>
                    <a:bodyPr/>
                    <a:lstStyle/>
                    <a:p>
                      <a:pPr algn="r" fontAlgn="b"/>
                      <a:r>
                        <a:rPr lang="en-US" sz="2000" u="none" strike="noStrike">
                          <a:effectLst/>
                        </a:rPr>
                        <a:t>64</a:t>
                      </a:r>
                      <a:endParaRPr lang="en-US" sz="2000" b="1" i="0" u="none" strike="noStrike">
                        <a:effectLst/>
                        <a:latin typeface="Verdana" charset="0"/>
                      </a:endParaRPr>
                    </a:p>
                  </a:txBody>
                  <a:tcPr marL="10319" marR="10319" marT="12700" marB="0" anchor="b">
                    <a:noFill/>
                  </a:tcPr>
                </a:tc>
                <a:tc>
                  <a:txBody>
                    <a:bodyPr/>
                    <a:lstStyle/>
                    <a:p>
                      <a:pPr algn="r" fontAlgn="b"/>
                      <a:r>
                        <a:rPr lang="is-IS" sz="2000" u="none" strike="noStrike">
                          <a:effectLst/>
                        </a:rPr>
                        <a:t>192</a:t>
                      </a:r>
                      <a:endParaRPr lang="is-IS" sz="2000" b="0" i="0" u="none" strike="noStrike">
                        <a:effectLst/>
                        <a:latin typeface="Verdana" charset="0"/>
                      </a:endParaRPr>
                    </a:p>
                  </a:txBody>
                  <a:tcPr marL="10319" marR="10319" marT="12700" marB="0" anchor="b">
                    <a:noFill/>
                  </a:tcPr>
                </a:tc>
                <a:tc>
                  <a:txBody>
                    <a:bodyPr/>
                    <a:lstStyle/>
                    <a:p>
                      <a:pPr algn="r" fontAlgn="b"/>
                      <a:r>
                        <a:rPr lang="ru-RU" sz="2000" u="none" strike="noStrike" dirty="0">
                          <a:effectLst/>
                        </a:rPr>
                        <a:t>576</a:t>
                      </a:r>
                      <a:endParaRPr lang="ru-RU"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1728</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5184</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15552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46656</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139968</a:t>
                      </a:r>
                      <a:endParaRPr lang="is-IS"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09"/>
                  </a:ext>
                </a:extLst>
              </a:tr>
              <a:tr h="446442">
                <a:tc>
                  <a:txBody>
                    <a:bodyPr/>
                    <a:lstStyle/>
                    <a:p>
                      <a:pPr algn="r" fontAlgn="b"/>
                      <a:r>
                        <a:rPr lang="is-IS" sz="2000" u="none" strike="noStrike">
                          <a:effectLst/>
                        </a:rPr>
                        <a:t>128</a:t>
                      </a:r>
                      <a:endParaRPr lang="is-IS" sz="2000" b="1" i="0" u="none" strike="noStrike">
                        <a:effectLst/>
                        <a:latin typeface="Verdana" charset="0"/>
                      </a:endParaRPr>
                    </a:p>
                  </a:txBody>
                  <a:tcPr marL="10319" marR="10319" marT="12700" marB="0" anchor="b">
                    <a:noFill/>
                  </a:tcPr>
                </a:tc>
                <a:tc>
                  <a:txBody>
                    <a:bodyPr/>
                    <a:lstStyle/>
                    <a:p>
                      <a:pPr algn="r" fontAlgn="b"/>
                      <a:r>
                        <a:rPr lang="en-US" sz="2000" u="none" strike="noStrike">
                          <a:effectLst/>
                        </a:rPr>
                        <a:t>384</a:t>
                      </a:r>
                      <a:endParaRPr lang="en-US" sz="2000" b="0"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1152</a:t>
                      </a:r>
                      <a:endParaRPr lang="is-IS" sz="2000" b="0" i="0" u="none" strike="noStrike" dirty="0">
                        <a:effectLst/>
                        <a:latin typeface="Verdana" charset="0"/>
                      </a:endParaRPr>
                    </a:p>
                  </a:txBody>
                  <a:tcPr marL="10319" marR="10319" marT="12700" marB="0" anchor="b">
                    <a:noFill/>
                  </a:tcPr>
                </a:tc>
                <a:tc>
                  <a:txBody>
                    <a:bodyPr/>
                    <a:lstStyle/>
                    <a:p>
                      <a:pPr algn="r" fontAlgn="b"/>
                      <a:r>
                        <a:rPr lang="ru-RU" sz="2000" u="none" strike="noStrike">
                          <a:effectLst/>
                        </a:rPr>
                        <a:t>3456</a:t>
                      </a:r>
                      <a:endParaRPr lang="ru-RU"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10368</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31104</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93312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279936</a:t>
                      </a:r>
                      <a:endParaRPr lang="is-IS" sz="2000" b="0" i="0" u="none" strike="noStrike">
                        <a:effectLst/>
                        <a:latin typeface="Verdana" charset="0"/>
                      </a:endParaRPr>
                    </a:p>
                  </a:txBody>
                  <a:tcPr marL="10319" marR="10319" marT="12700" marB="0" anchor="b">
                    <a:noFill/>
                  </a:tcPr>
                </a:tc>
                <a:extLst>
                  <a:ext uri="{0D108BD9-81ED-4DB2-BD59-A6C34878D82A}">
                    <a16:rowId xmlns:a16="http://schemas.microsoft.com/office/drawing/2014/main" val="10010"/>
                  </a:ext>
                </a:extLst>
              </a:tr>
              <a:tr h="446442">
                <a:tc>
                  <a:txBody>
                    <a:bodyPr/>
                    <a:lstStyle/>
                    <a:p>
                      <a:pPr algn="r" fontAlgn="b"/>
                      <a:r>
                        <a:rPr lang="is-IS" sz="2000" u="none" strike="noStrike">
                          <a:effectLst/>
                        </a:rPr>
                        <a:t>256</a:t>
                      </a:r>
                      <a:endParaRPr lang="is-IS" sz="2000" b="1" i="0" u="none" strike="noStrike">
                        <a:effectLst/>
                        <a:latin typeface="Verdana" charset="0"/>
                      </a:endParaRPr>
                    </a:p>
                  </a:txBody>
                  <a:tcPr marL="10319" marR="10319" marT="12700" marB="0" anchor="b">
                    <a:noFill/>
                  </a:tcPr>
                </a:tc>
                <a:tc>
                  <a:txBody>
                    <a:bodyPr/>
                    <a:lstStyle/>
                    <a:p>
                      <a:pPr algn="r" fontAlgn="b"/>
                      <a:r>
                        <a:rPr lang="is-IS" sz="2000" u="none" strike="noStrike">
                          <a:effectLst/>
                        </a:rPr>
                        <a:t>768</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2304</a:t>
                      </a:r>
                      <a:endParaRPr lang="is-IS"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6912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20736</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62208</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186624</a:t>
                      </a:r>
                      <a:endParaRPr lang="is-IS" sz="2000" b="0" i="0" u="none" strike="noStrike">
                        <a:effectLst/>
                        <a:latin typeface="Verdana" charset="0"/>
                      </a:endParaRPr>
                    </a:p>
                  </a:txBody>
                  <a:tcPr marL="10319" marR="10319" marT="12700" marB="0" anchor="b">
                    <a:noFill/>
                  </a:tcPr>
                </a:tc>
                <a:tc>
                  <a:txBody>
                    <a:bodyPr/>
                    <a:lstStyle/>
                    <a:p>
                      <a:pPr algn="l" fontAlgn="b"/>
                      <a:endParaRPr lang="en-US" sz="2000" b="0" i="0" u="none" strike="noStrike">
                        <a:solidFill>
                          <a:srgbClr val="C0C0C0"/>
                        </a:solidFill>
                        <a:effectLst/>
                        <a:latin typeface="Verdana" charset="0"/>
                      </a:endParaRPr>
                    </a:p>
                  </a:txBody>
                  <a:tcPr marL="10319" marR="10319" marT="12700" marB="0" anchor="b">
                    <a:noFill/>
                  </a:tcPr>
                </a:tc>
                <a:extLst>
                  <a:ext uri="{0D108BD9-81ED-4DB2-BD59-A6C34878D82A}">
                    <a16:rowId xmlns:a16="http://schemas.microsoft.com/office/drawing/2014/main" val="10011"/>
                  </a:ext>
                </a:extLst>
              </a:tr>
              <a:tr h="446442">
                <a:tc>
                  <a:txBody>
                    <a:bodyPr/>
                    <a:lstStyle/>
                    <a:p>
                      <a:pPr algn="r" fontAlgn="b"/>
                      <a:r>
                        <a:rPr lang="is-IS" sz="2000" u="none" strike="noStrike">
                          <a:effectLst/>
                        </a:rPr>
                        <a:t>512</a:t>
                      </a:r>
                      <a:endParaRPr lang="is-IS" sz="2000" b="1" i="0" u="none" strike="noStrike">
                        <a:effectLst/>
                        <a:latin typeface="Verdana" charset="0"/>
                      </a:endParaRPr>
                    </a:p>
                  </a:txBody>
                  <a:tcPr marL="10319" marR="10319" marT="12700" marB="0" anchor="b">
                    <a:noFill/>
                  </a:tcPr>
                </a:tc>
                <a:tc>
                  <a:txBody>
                    <a:bodyPr/>
                    <a:lstStyle/>
                    <a:p>
                      <a:pPr algn="r" fontAlgn="b"/>
                      <a:r>
                        <a:rPr lang="cs-CZ" sz="2000" u="none" strike="noStrike">
                          <a:effectLst/>
                        </a:rPr>
                        <a:t>1536</a:t>
                      </a:r>
                      <a:endParaRPr lang="cs-CZ" sz="2000" b="0"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4608</a:t>
                      </a:r>
                      <a:endParaRPr lang="is-IS" sz="2000" b="0" i="0" u="none" strike="noStrike" dirty="0">
                        <a:effectLst/>
                        <a:latin typeface="Verdana" charset="0"/>
                      </a:endParaRPr>
                    </a:p>
                  </a:txBody>
                  <a:tcPr marL="10319" marR="10319" marT="12700" marB="0" anchor="b">
                    <a:noFill/>
                  </a:tcPr>
                </a:tc>
                <a:tc>
                  <a:txBody>
                    <a:bodyPr/>
                    <a:lstStyle/>
                    <a:p>
                      <a:pPr algn="r" fontAlgn="b"/>
                      <a:r>
                        <a:rPr lang="is-IS" sz="2000" u="none" strike="noStrike">
                          <a:effectLst/>
                        </a:rPr>
                        <a:t>13824</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a:effectLst/>
                        </a:rPr>
                        <a:t>41472</a:t>
                      </a:r>
                      <a:endParaRPr lang="is-IS" sz="2000" b="0" i="0" u="none" strike="noStrike">
                        <a:effectLst/>
                        <a:latin typeface="Verdana" charset="0"/>
                      </a:endParaRPr>
                    </a:p>
                  </a:txBody>
                  <a:tcPr marL="10319" marR="10319" marT="12700" marB="0" anchor="b">
                    <a:noFill/>
                  </a:tcPr>
                </a:tc>
                <a:tc>
                  <a:txBody>
                    <a:bodyPr/>
                    <a:lstStyle/>
                    <a:p>
                      <a:pPr algn="r" fontAlgn="b"/>
                      <a:r>
                        <a:rPr lang="is-IS" sz="2000" u="none" strike="noStrike" dirty="0">
                          <a:effectLst/>
                        </a:rPr>
                        <a:t>  124416</a:t>
                      </a:r>
                      <a:endParaRPr lang="is-IS" sz="2000" b="0" i="0" u="none" strike="noStrike" dirty="0">
                        <a:effectLst/>
                        <a:latin typeface="Verdana" charset="0"/>
                      </a:endParaRPr>
                    </a:p>
                  </a:txBody>
                  <a:tcPr marL="10319" marR="10319" marT="12700" marB="0" anchor="b">
                    <a:noFill/>
                  </a:tcPr>
                </a:tc>
                <a:tc>
                  <a:txBody>
                    <a:bodyPr/>
                    <a:lstStyle/>
                    <a:p>
                      <a:pPr algn="l" fontAlgn="b"/>
                      <a:endParaRPr lang="en-US" sz="2000" b="0" i="0" u="none" strike="noStrike">
                        <a:solidFill>
                          <a:srgbClr val="C0C0C0"/>
                        </a:solidFill>
                        <a:effectLst/>
                        <a:latin typeface="Verdana" charset="0"/>
                      </a:endParaRPr>
                    </a:p>
                  </a:txBody>
                  <a:tcPr marL="10319" marR="10319" marT="12700" marB="0" anchor="b">
                    <a:noFill/>
                  </a:tcPr>
                </a:tc>
                <a:tc>
                  <a:txBody>
                    <a:bodyPr/>
                    <a:lstStyle/>
                    <a:p>
                      <a:pPr algn="l" fontAlgn="b"/>
                      <a:endParaRPr lang="en-US" sz="2000" b="0" i="0" u="none" strike="noStrike" dirty="0">
                        <a:solidFill>
                          <a:srgbClr val="C0C0C0"/>
                        </a:solidFill>
                        <a:effectLst/>
                        <a:latin typeface="Verdana" charset="0"/>
                      </a:endParaRPr>
                    </a:p>
                  </a:txBody>
                  <a:tcPr marL="10319" marR="10319" marT="12700" marB="0" anchor="b">
                    <a:noFill/>
                  </a:tcPr>
                </a:tc>
                <a:extLst>
                  <a:ext uri="{0D108BD9-81ED-4DB2-BD59-A6C34878D82A}">
                    <a16:rowId xmlns:a16="http://schemas.microsoft.com/office/drawing/2014/main" val="10012"/>
                  </a:ext>
                </a:extLst>
              </a:tr>
            </a:tbl>
          </a:graphicData>
        </a:graphic>
      </p:graphicFrame>
      <p:sp>
        <p:nvSpPr>
          <p:cNvPr id="6" name="Title 1"/>
          <p:cNvSpPr txBox="1">
            <a:spLocks/>
          </p:cNvSpPr>
          <p:nvPr/>
        </p:nvSpPr>
        <p:spPr>
          <a:xfrm>
            <a:off x="323320" y="3836458"/>
            <a:ext cx="2332038" cy="276754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400" dirty="0"/>
              <a:t>Aceste numere sunt cele marcate pe pătratul magic din </a:t>
            </a:r>
            <a:r>
              <a:rPr lang="ro-RO" sz="2400" dirty="0" err="1"/>
              <a:t>slide-ul</a:t>
            </a:r>
            <a:r>
              <a:rPr lang="ro-RO" sz="2400" dirty="0"/>
              <a:t> anterior.</a:t>
            </a:r>
            <a:br>
              <a:rPr lang="en-US" sz="2400" dirty="0"/>
            </a:br>
            <a:endParaRPr lang="en-US" sz="2400" dirty="0"/>
          </a:p>
        </p:txBody>
      </p:sp>
      <p:sp>
        <p:nvSpPr>
          <p:cNvPr id="4" name="Slide Number Placeholder 3">
            <a:extLst>
              <a:ext uri="{FF2B5EF4-FFF2-40B4-BE49-F238E27FC236}">
                <a16:creationId xmlns:a16="http://schemas.microsoft.com/office/drawing/2014/main" id="{0D0DADAA-F257-4CDA-84AE-D9C8F8CBBD62}"/>
              </a:ext>
            </a:extLst>
          </p:cNvPr>
          <p:cNvSpPr>
            <a:spLocks noGrp="1"/>
          </p:cNvSpPr>
          <p:nvPr>
            <p:ph type="sldNum" sz="quarter" idx="12"/>
          </p:nvPr>
        </p:nvSpPr>
        <p:spPr/>
        <p:txBody>
          <a:bodyPr/>
          <a:lstStyle/>
          <a:p>
            <a:fld id="{77DC6420-9A8E-694A-8D06-3321B40299E5}" type="slidenum">
              <a:rPr lang="en-US" smtClean="0"/>
              <a:pPr/>
              <a:t>35</a:t>
            </a:fld>
            <a:endParaRPr lang="en-US"/>
          </a:p>
        </p:txBody>
      </p:sp>
    </p:spTree>
    <p:extLst>
      <p:ext uri="{BB962C8B-B14F-4D97-AF65-F5344CB8AC3E}">
        <p14:creationId xmlns:p14="http://schemas.microsoft.com/office/powerpoint/2010/main" val="381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31" y="620487"/>
            <a:ext cx="4230311" cy="5900056"/>
          </a:xfrm>
        </p:spPr>
        <p:txBody>
          <a:bodyPr anchor="t">
            <a:noAutofit/>
          </a:bodyPr>
          <a:lstStyle/>
          <a:p>
            <a:r>
              <a:rPr lang="ro-RO" sz="2400" dirty="0"/>
              <a:t>În 587, </a:t>
            </a:r>
            <a:r>
              <a:rPr lang="ro-RO" sz="2400" dirty="0" err="1"/>
              <a:t>Varahamihira</a:t>
            </a:r>
            <a:r>
              <a:rPr lang="ro-RO" sz="2400" dirty="0"/>
              <a:t>, din India, a descris un pătrat magic pentru crearea de parfumuri. Fiecare celulă din pătrat reprezintă un ingredient diferit și fiecare număr dă proporția ingredientului. </a:t>
            </a:r>
            <a:br>
              <a:rPr lang="ro-RO" sz="2400" dirty="0"/>
            </a:br>
            <a:br>
              <a:rPr lang="ro-RO" sz="2400" dirty="0"/>
            </a:br>
            <a:r>
              <a:rPr lang="ro-RO" sz="2400" dirty="0"/>
              <a:t>Un parfum diferit este creat adăugând volumul dat al fiecăruia dintre cele patru ingrediente, împreună de-a lungul fiecărui rând, coloană sau diagonală. </a:t>
            </a:r>
            <a:br>
              <a:rPr lang="ro-RO" sz="2400" dirty="0"/>
            </a:br>
            <a:br>
              <a:rPr lang="ro-RO" sz="2400" dirty="0"/>
            </a:br>
            <a:r>
              <a:rPr lang="ro-RO" sz="2400" i="1" dirty="0"/>
              <a:t>Care va fi volumul fiecărui parfum?</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6419" y="3800928"/>
            <a:ext cx="2411037" cy="23241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37938374"/>
              </p:ext>
            </p:extLst>
          </p:nvPr>
        </p:nvGraphicFramePr>
        <p:xfrm>
          <a:off x="6446419" y="620486"/>
          <a:ext cx="2411036" cy="2579912"/>
        </p:xfrm>
        <a:graphic>
          <a:graphicData uri="http://schemas.openxmlformats.org/drawingml/2006/table">
            <a:tbl>
              <a:tblPr/>
              <a:tblGrid>
                <a:gridCol w="602759">
                  <a:extLst>
                    <a:ext uri="{9D8B030D-6E8A-4147-A177-3AD203B41FA5}">
                      <a16:colId xmlns:a16="http://schemas.microsoft.com/office/drawing/2014/main" val="20000"/>
                    </a:ext>
                  </a:extLst>
                </a:gridCol>
                <a:gridCol w="602759">
                  <a:extLst>
                    <a:ext uri="{9D8B030D-6E8A-4147-A177-3AD203B41FA5}">
                      <a16:colId xmlns:a16="http://schemas.microsoft.com/office/drawing/2014/main" val="20001"/>
                    </a:ext>
                  </a:extLst>
                </a:gridCol>
                <a:gridCol w="602759">
                  <a:extLst>
                    <a:ext uri="{9D8B030D-6E8A-4147-A177-3AD203B41FA5}">
                      <a16:colId xmlns:a16="http://schemas.microsoft.com/office/drawing/2014/main" val="20002"/>
                    </a:ext>
                  </a:extLst>
                </a:gridCol>
                <a:gridCol w="602759">
                  <a:extLst>
                    <a:ext uri="{9D8B030D-6E8A-4147-A177-3AD203B41FA5}">
                      <a16:colId xmlns:a16="http://schemas.microsoft.com/office/drawing/2014/main" val="20003"/>
                    </a:ext>
                  </a:extLst>
                </a:gridCol>
              </a:tblGrid>
              <a:tr h="644978">
                <a:tc>
                  <a:txBody>
                    <a:bodyPr/>
                    <a:lstStyle/>
                    <a:p>
                      <a:pPr algn="ctr" fontAlgn="ctr"/>
                      <a:r>
                        <a:rPr lang="is-IS" sz="2000" b="1" i="0" u="none" strike="noStrike">
                          <a:solidFill>
                            <a:srgbClr val="000000"/>
                          </a:solidFill>
                          <a:effectLst/>
                          <a:latin typeface="Verdana"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1" i="0" u="none" strike="noStrike">
                          <a:solidFill>
                            <a:srgbClr val="000000"/>
                          </a:solidFill>
                          <a:effectLst/>
                          <a:latin typeface="Verdana"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2000" b="1" i="0" u="none" strike="noStrike">
                          <a:solidFill>
                            <a:srgbClr val="000000"/>
                          </a:solidFill>
                          <a:effectLst/>
                          <a:latin typeface="Verdana"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n-US" sz="2000" b="1" i="0" u="none" strike="noStrike">
                          <a:solidFill>
                            <a:srgbClr val="000000"/>
                          </a:solidFill>
                          <a:effectLst/>
                          <a:latin typeface="Verdana"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0"/>
                  </a:ext>
                </a:extLst>
              </a:tr>
              <a:tr h="644978">
                <a:tc>
                  <a:txBody>
                    <a:bodyPr/>
                    <a:lstStyle/>
                    <a:p>
                      <a:pPr algn="ctr" fontAlgn="ctr"/>
                      <a:r>
                        <a:rPr lang="en-US" sz="2000" b="1" i="0" u="none" strike="noStrike">
                          <a:solidFill>
                            <a:srgbClr val="000000"/>
                          </a:solidFill>
                          <a:effectLst/>
                          <a:latin typeface="Verdana"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n-US" sz="2000" b="1" i="0" u="none" strike="noStrike">
                          <a:solidFill>
                            <a:srgbClr val="000000"/>
                          </a:solidFill>
                          <a:effectLst/>
                          <a:latin typeface="Verdana"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is-IS" sz="2000" b="1" i="0" u="none" strike="noStrike">
                          <a:solidFill>
                            <a:srgbClr val="000000"/>
                          </a:solidFill>
                          <a:effectLst/>
                          <a:latin typeface="Verdana"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2000" b="1" i="0" u="none" strike="noStrike">
                          <a:solidFill>
                            <a:srgbClr val="000000"/>
                          </a:solidFill>
                          <a:effectLst/>
                          <a:latin typeface="Verdana"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644978">
                <a:tc>
                  <a:txBody>
                    <a:bodyPr/>
                    <a:lstStyle/>
                    <a:p>
                      <a:pPr algn="ctr" fontAlgn="ctr"/>
                      <a:r>
                        <a:rPr lang="en-US" sz="2000" b="1" i="0" u="none" strike="noStrike">
                          <a:solidFill>
                            <a:srgbClr val="000000"/>
                          </a:solidFill>
                          <a:effectLst/>
                          <a:latin typeface="Verdana"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2000" b="1" i="0" u="none" strike="noStrike">
                          <a:solidFill>
                            <a:srgbClr val="000000"/>
                          </a:solidFill>
                          <a:effectLst/>
                          <a:latin typeface="Verdana"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2000" b="1" i="0" u="none" strike="noStrike">
                          <a:solidFill>
                            <a:srgbClr val="000000"/>
                          </a:solidFill>
                          <a:effectLst/>
                          <a:latin typeface="Verdana"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2000" b="1" i="0" u="none" strike="noStrike">
                          <a:solidFill>
                            <a:srgbClr val="000000"/>
                          </a:solidFill>
                          <a:effectLst/>
                          <a:latin typeface="Verdana"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644978">
                <a:tc>
                  <a:txBody>
                    <a:bodyPr/>
                    <a:lstStyle/>
                    <a:p>
                      <a:pPr algn="ctr" fontAlgn="ctr"/>
                      <a:r>
                        <a:rPr lang="en-US" sz="2000" b="1" i="0" u="none" strike="noStrike">
                          <a:solidFill>
                            <a:srgbClr val="000000"/>
                          </a:solidFill>
                          <a:effectLst/>
                          <a:latin typeface="Verdana"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2000" b="1" i="0" u="none" strike="noStrike">
                          <a:solidFill>
                            <a:srgbClr val="000000"/>
                          </a:solidFill>
                          <a:effectLst/>
                          <a:latin typeface="Verdana"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2000" b="1" i="0" u="none" strike="noStrike">
                          <a:solidFill>
                            <a:srgbClr val="000000"/>
                          </a:solidFill>
                          <a:effectLst/>
                          <a:latin typeface="Verdana"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2000" b="1" i="0" u="none" strike="noStrike" dirty="0">
                          <a:solidFill>
                            <a:srgbClr val="000000"/>
                          </a:solidFill>
                          <a:effectLst/>
                          <a:latin typeface="Verdana"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5572125" y="5330018"/>
            <a:ext cx="611465" cy="246221"/>
          </a:xfrm>
          <a:prstGeom prst="rect">
            <a:avLst/>
          </a:prstGeom>
          <a:noFill/>
        </p:spPr>
        <p:txBody>
          <a:bodyPr wrap="none" rtlCol="0">
            <a:spAutoFit/>
          </a:bodyPr>
          <a:lstStyle/>
          <a:p>
            <a:r>
              <a:rPr lang="en-US" sz="1000" dirty="0" err="1"/>
              <a:t>Daderot</a:t>
            </a:r>
            <a:endParaRPr lang="en-US" sz="1000" dirty="0"/>
          </a:p>
        </p:txBody>
      </p:sp>
      <p:sp>
        <p:nvSpPr>
          <p:cNvPr id="7" name="Slide Number Placeholder 6">
            <a:extLst>
              <a:ext uri="{FF2B5EF4-FFF2-40B4-BE49-F238E27FC236}">
                <a16:creationId xmlns:a16="http://schemas.microsoft.com/office/drawing/2014/main" id="{A6ABB2C7-A855-492C-BA2E-248AB8426881}"/>
              </a:ext>
            </a:extLst>
          </p:cNvPr>
          <p:cNvSpPr>
            <a:spLocks noGrp="1"/>
          </p:cNvSpPr>
          <p:nvPr>
            <p:ph type="sldNum" sz="quarter" idx="12"/>
          </p:nvPr>
        </p:nvSpPr>
        <p:spPr/>
        <p:txBody>
          <a:bodyPr/>
          <a:lstStyle/>
          <a:p>
            <a:fld id="{77DC6420-9A8E-694A-8D06-3321B40299E5}"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29" y="337457"/>
            <a:ext cx="2892689" cy="6384019"/>
          </a:xfrm>
        </p:spPr>
        <p:txBody>
          <a:bodyPr>
            <a:noAutofit/>
          </a:bodyPr>
          <a:lstStyle/>
          <a:p>
            <a:r>
              <a:rPr lang="ro-RO" sz="2400" dirty="0"/>
              <a:t>Aici avem un pătrat magic </a:t>
            </a:r>
            <a:r>
              <a:rPr lang="en-GB" sz="2400" dirty="0"/>
              <a:t>27x27</a:t>
            </a:r>
            <a:r>
              <a:rPr lang="ro-RO" sz="2400" dirty="0"/>
              <a:t> cu un număr egal de pătrate colorate în negru</a:t>
            </a:r>
            <a:r>
              <a:rPr lang="en-GB" sz="2400" dirty="0"/>
              <a:t>. </a:t>
            </a:r>
            <a:br>
              <a:rPr lang="ro-RO" sz="2400" dirty="0"/>
            </a:br>
            <a:br>
              <a:rPr lang="ro-RO" sz="2400" dirty="0"/>
            </a:br>
            <a:br>
              <a:rPr lang="ro-RO" sz="2400" dirty="0"/>
            </a:br>
            <a:r>
              <a:rPr lang="ro-RO" sz="2400" i="1" dirty="0"/>
              <a:t>Ce tipar sau model remarcați</a:t>
            </a:r>
            <a:r>
              <a:rPr lang="en-GB" sz="2400" i="1" dirty="0"/>
              <a:t>? </a:t>
            </a:r>
          </a:p>
        </p:txBody>
      </p:sp>
      <p:pic>
        <p:nvPicPr>
          <p:cNvPr id="4" name="Picture 3" descr="Screen Shot 2018-05-18 at 19.10.43.png"/>
          <p:cNvPicPr>
            <a:picLocks noChangeAspect="1"/>
          </p:cNvPicPr>
          <p:nvPr/>
        </p:nvPicPr>
        <p:blipFill>
          <a:blip r:embed="rId3"/>
          <a:stretch>
            <a:fillRect/>
          </a:stretch>
        </p:blipFill>
        <p:spPr>
          <a:xfrm>
            <a:off x="3384968" y="15490"/>
            <a:ext cx="6327996" cy="6858000"/>
          </a:xfrm>
          <a:prstGeom prst="rect">
            <a:avLst/>
          </a:prstGeom>
        </p:spPr>
      </p:pic>
      <p:sp>
        <p:nvSpPr>
          <p:cNvPr id="5" name="Slide Number Placeholder 4">
            <a:extLst>
              <a:ext uri="{FF2B5EF4-FFF2-40B4-BE49-F238E27FC236}">
                <a16:creationId xmlns:a16="http://schemas.microsoft.com/office/drawing/2014/main" id="{402252B0-24AB-4DD6-B500-FAA526549E9B}"/>
              </a:ext>
            </a:extLst>
          </p:cNvPr>
          <p:cNvSpPr>
            <a:spLocks noGrp="1"/>
          </p:cNvSpPr>
          <p:nvPr>
            <p:ph type="sldNum" sz="quarter" idx="12"/>
          </p:nvPr>
        </p:nvSpPr>
        <p:spPr/>
        <p:txBody>
          <a:bodyPr/>
          <a:lstStyle/>
          <a:p>
            <a:fld id="{77DC6420-9A8E-694A-8D06-3321B40299E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593726"/>
            <a:ext cx="2270125" cy="5762625"/>
          </a:xfrm>
        </p:spPr>
        <p:txBody>
          <a:bodyPr anchor="t">
            <a:noAutofit/>
          </a:bodyPr>
          <a:lstStyle/>
          <a:p>
            <a:r>
              <a:rPr lang="ro-RO" sz="2000" dirty="0"/>
              <a:t>Acest model a fost creat în pătrat magic începând din stânga sus și colorând în galben celulele numerelor care sunt în secvența corectă </a:t>
            </a:r>
            <a:r>
              <a:rPr lang="en-US" sz="2000" dirty="0"/>
              <a:t>(1, 4, 5 etc.). </a:t>
            </a:r>
            <a:r>
              <a:rPr lang="ro-RO" sz="2000" dirty="0"/>
              <a:t>Celulele cu numere care cresc în direcția opusă (din dreapta jos la stânga sus</a:t>
            </a:r>
            <a:r>
              <a:rPr lang="en-US" sz="2000" dirty="0"/>
              <a:t>) </a:t>
            </a:r>
            <a:r>
              <a:rPr lang="ro-RO" sz="2000" dirty="0"/>
              <a:t>sunt colorate cu violet</a:t>
            </a:r>
            <a:r>
              <a:rPr lang="en-US" sz="2000" dirty="0"/>
              <a:t>. </a:t>
            </a:r>
            <a:br>
              <a:rPr lang="en-US" sz="2000" dirty="0"/>
            </a:br>
            <a:br>
              <a:rPr lang="en-US" sz="2000" dirty="0"/>
            </a:br>
            <a:r>
              <a:rPr lang="ro-RO" sz="2000" i="1" dirty="0"/>
              <a:t>Încercați cu unul dintre pătratele magice 4x4 din dreapta</a:t>
            </a:r>
            <a:r>
              <a:rPr lang="en-US" sz="2000" i="1" dirty="0"/>
              <a:t>. </a:t>
            </a:r>
          </a:p>
        </p:txBody>
      </p:sp>
      <p:graphicFrame>
        <p:nvGraphicFramePr>
          <p:cNvPr id="5" name="Table 4"/>
          <p:cNvGraphicFramePr>
            <a:graphicFrameLocks noGrp="1"/>
          </p:cNvGraphicFramePr>
          <p:nvPr>
            <p:extLst>
              <p:ext uri="{D42A27DB-BD31-4B8C-83A1-F6EECF244321}">
                <p14:modId xmlns:p14="http://schemas.microsoft.com/office/powerpoint/2010/main" val="1793751415"/>
              </p:ext>
            </p:extLst>
          </p:nvPr>
        </p:nvGraphicFramePr>
        <p:xfrm>
          <a:off x="2971800" y="1660525"/>
          <a:ext cx="3219448" cy="3454400"/>
        </p:xfrm>
        <a:graphic>
          <a:graphicData uri="http://schemas.openxmlformats.org/drawingml/2006/table">
            <a:tbl>
              <a:tblPr/>
              <a:tblGrid>
                <a:gridCol w="402431">
                  <a:extLst>
                    <a:ext uri="{9D8B030D-6E8A-4147-A177-3AD203B41FA5}">
                      <a16:colId xmlns:a16="http://schemas.microsoft.com/office/drawing/2014/main" val="20000"/>
                    </a:ext>
                  </a:extLst>
                </a:gridCol>
                <a:gridCol w="402431">
                  <a:extLst>
                    <a:ext uri="{9D8B030D-6E8A-4147-A177-3AD203B41FA5}">
                      <a16:colId xmlns:a16="http://schemas.microsoft.com/office/drawing/2014/main" val="20001"/>
                    </a:ext>
                  </a:extLst>
                </a:gridCol>
                <a:gridCol w="402431">
                  <a:extLst>
                    <a:ext uri="{9D8B030D-6E8A-4147-A177-3AD203B41FA5}">
                      <a16:colId xmlns:a16="http://schemas.microsoft.com/office/drawing/2014/main" val="20002"/>
                    </a:ext>
                  </a:extLst>
                </a:gridCol>
                <a:gridCol w="402431">
                  <a:extLst>
                    <a:ext uri="{9D8B030D-6E8A-4147-A177-3AD203B41FA5}">
                      <a16:colId xmlns:a16="http://schemas.microsoft.com/office/drawing/2014/main" val="20003"/>
                    </a:ext>
                  </a:extLst>
                </a:gridCol>
                <a:gridCol w="402431">
                  <a:extLst>
                    <a:ext uri="{9D8B030D-6E8A-4147-A177-3AD203B41FA5}">
                      <a16:colId xmlns:a16="http://schemas.microsoft.com/office/drawing/2014/main" val="20004"/>
                    </a:ext>
                  </a:extLst>
                </a:gridCol>
                <a:gridCol w="402431">
                  <a:extLst>
                    <a:ext uri="{9D8B030D-6E8A-4147-A177-3AD203B41FA5}">
                      <a16:colId xmlns:a16="http://schemas.microsoft.com/office/drawing/2014/main" val="20005"/>
                    </a:ext>
                  </a:extLst>
                </a:gridCol>
                <a:gridCol w="402431">
                  <a:extLst>
                    <a:ext uri="{9D8B030D-6E8A-4147-A177-3AD203B41FA5}">
                      <a16:colId xmlns:a16="http://schemas.microsoft.com/office/drawing/2014/main" val="20006"/>
                    </a:ext>
                  </a:extLst>
                </a:gridCol>
                <a:gridCol w="402431">
                  <a:extLst>
                    <a:ext uri="{9D8B030D-6E8A-4147-A177-3AD203B41FA5}">
                      <a16:colId xmlns:a16="http://schemas.microsoft.com/office/drawing/2014/main" val="20007"/>
                    </a:ext>
                  </a:extLst>
                </a:gridCol>
              </a:tblGrid>
              <a:tr h="431800">
                <a:tc>
                  <a:txBody>
                    <a:bodyPr/>
                    <a:lstStyle/>
                    <a:p>
                      <a:pPr algn="ctr" fontAlgn="ctr"/>
                      <a:r>
                        <a:rPr lang="en-US" sz="1600" b="1" i="0" u="none" strike="noStrike">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63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62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dirty="0">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59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ru-RU" sz="1600" b="1" i="0" u="none" strike="noStrike">
                          <a:solidFill>
                            <a:srgbClr val="000000"/>
                          </a:solidFill>
                          <a:effectLst/>
                          <a:latin typeface="Calibri" charset="0"/>
                        </a:rPr>
                        <a:t>58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1800">
                <a:tc>
                  <a:txBody>
                    <a:bodyPr/>
                    <a:lstStyle/>
                    <a:p>
                      <a:pPr algn="ctr" fontAlgn="ctr"/>
                      <a:r>
                        <a:rPr lang="en-US" sz="1600" b="1" i="0" u="none" strike="noStrike">
                          <a:solidFill>
                            <a:srgbClr val="000000"/>
                          </a:solidFill>
                          <a:effectLst/>
                          <a:latin typeface="Calibri" charset="0"/>
                        </a:rPr>
                        <a:t>56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53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52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charset="0"/>
                        </a:rPr>
                        <a:t>49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431800">
                <a:tc>
                  <a:txBody>
                    <a:bodyPr/>
                    <a:lstStyle/>
                    <a:p>
                      <a:pPr algn="ctr" fontAlgn="ctr"/>
                      <a:r>
                        <a:rPr lang="is-IS" sz="1600" b="1" i="0" u="none" strike="noStrike">
                          <a:solidFill>
                            <a:srgbClr val="000000"/>
                          </a:solidFill>
                          <a:effectLst/>
                          <a:latin typeface="Calibri" charset="0"/>
                        </a:rPr>
                        <a:t>48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i-FI" sz="1600" b="1" i="0" u="none" strike="noStrike">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dirty="0">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45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44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41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431800">
                <a:tc>
                  <a:txBody>
                    <a:bodyPr/>
                    <a:lstStyle/>
                    <a:p>
                      <a:pPr algn="ctr" fontAlgn="ctr"/>
                      <a:r>
                        <a:rPr lang="is-IS" sz="1600" b="1"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uk-UA" sz="1600" b="1" i="0" u="none" strike="noStrike">
                          <a:solidFill>
                            <a:srgbClr val="000000"/>
                          </a:solidFill>
                          <a:effectLst/>
                          <a:latin typeface="Calibri" charset="0"/>
                        </a:rPr>
                        <a:t>39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38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ru-RU" sz="1600" b="1"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31800">
                <a:tc>
                  <a:txBody>
                    <a:bodyPr/>
                    <a:lstStyle/>
                    <a:p>
                      <a:pPr algn="ctr" fontAlgn="ctr"/>
                      <a:r>
                        <a:rPr lang="en-US" sz="1600" b="1"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cs-CZ" sz="1600" b="1" i="0" u="none" strike="noStrike" dirty="0">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37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40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31800">
                <a:tc>
                  <a:txBody>
                    <a:bodyPr/>
                    <a:lstStyle/>
                    <a:p>
                      <a:pPr algn="ctr" fontAlgn="ctr"/>
                      <a:r>
                        <a:rPr lang="is-IS" sz="1600" b="1"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42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43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46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47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5"/>
                  </a:ext>
                </a:extLst>
              </a:tr>
              <a:tr h="431800">
                <a:tc>
                  <a:txBody>
                    <a:bodyPr/>
                    <a:lstStyle/>
                    <a:p>
                      <a:pPr algn="ctr" fontAlgn="ctr"/>
                      <a:r>
                        <a:rPr lang="en-US" sz="1600" b="1"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50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uk-UA" sz="1600" b="1" i="0" u="none" strike="noStrike">
                          <a:solidFill>
                            <a:srgbClr val="000000"/>
                          </a:solidFill>
                          <a:effectLst/>
                          <a:latin typeface="Calibri" charset="0"/>
                        </a:rPr>
                        <a:t>51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54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55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6"/>
                  </a:ext>
                </a:extLst>
              </a:tr>
              <a:tr h="431800">
                <a:tc>
                  <a:txBody>
                    <a:bodyPr/>
                    <a:lstStyle/>
                    <a:p>
                      <a:pPr algn="ctr" fontAlgn="ctr"/>
                      <a:r>
                        <a:rPr lang="ru-RU" sz="1600" b="1" i="0" u="none" strike="noStrike">
                          <a:solidFill>
                            <a:srgbClr val="000000"/>
                          </a:solidFill>
                          <a:effectLst/>
                          <a:latin typeface="Calibri" charset="0"/>
                        </a:rPr>
                        <a:t>57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60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61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dirty="0">
                          <a:solidFill>
                            <a:srgbClr val="000000"/>
                          </a:solidFill>
                          <a:effectLst/>
                          <a:latin typeface="Calibri" charset="0"/>
                        </a:rPr>
                        <a:t>64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4595319"/>
              </p:ext>
            </p:extLst>
          </p:nvPr>
        </p:nvGraphicFramePr>
        <p:xfrm>
          <a:off x="6810375" y="1401762"/>
          <a:ext cx="2187576" cy="3911600"/>
        </p:xfrm>
        <a:graphic>
          <a:graphicData uri="http://schemas.openxmlformats.org/drawingml/2006/table">
            <a:tbl>
              <a:tblPr>
                <a:tableStyleId>{5C22544A-7EE6-4342-B048-85BDC9FD1C3A}</a:tableStyleId>
              </a:tblPr>
              <a:tblGrid>
                <a:gridCol w="546894">
                  <a:extLst>
                    <a:ext uri="{9D8B030D-6E8A-4147-A177-3AD203B41FA5}">
                      <a16:colId xmlns:a16="http://schemas.microsoft.com/office/drawing/2014/main" val="20000"/>
                    </a:ext>
                  </a:extLst>
                </a:gridCol>
                <a:gridCol w="546894">
                  <a:extLst>
                    <a:ext uri="{9D8B030D-6E8A-4147-A177-3AD203B41FA5}">
                      <a16:colId xmlns:a16="http://schemas.microsoft.com/office/drawing/2014/main" val="20001"/>
                    </a:ext>
                  </a:extLst>
                </a:gridCol>
                <a:gridCol w="546894">
                  <a:extLst>
                    <a:ext uri="{9D8B030D-6E8A-4147-A177-3AD203B41FA5}">
                      <a16:colId xmlns:a16="http://schemas.microsoft.com/office/drawing/2014/main" val="20002"/>
                    </a:ext>
                  </a:extLst>
                </a:gridCol>
                <a:gridCol w="546894">
                  <a:extLst>
                    <a:ext uri="{9D8B030D-6E8A-4147-A177-3AD203B41FA5}">
                      <a16:colId xmlns:a16="http://schemas.microsoft.com/office/drawing/2014/main" val="20003"/>
                    </a:ext>
                  </a:extLst>
                </a:gridCol>
              </a:tblGrid>
              <a:tr h="431800">
                <a:tc>
                  <a:txBody>
                    <a:bodyPr/>
                    <a:lstStyle/>
                    <a:p>
                      <a:pPr algn="ctr" fontAlgn="ctr"/>
                      <a:r>
                        <a:rPr lang="en-US" sz="1600" b="1" u="none" strike="noStrike" dirty="0">
                          <a:effectLst/>
                        </a:rPr>
                        <a:t>1</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15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14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1800">
                <a:tc>
                  <a:txBody>
                    <a:bodyPr/>
                    <a:lstStyle/>
                    <a:p>
                      <a:pPr algn="ctr" fontAlgn="ctr"/>
                      <a:r>
                        <a:rPr lang="is-IS" sz="1600" b="1" u="none" strike="noStrike">
                          <a:effectLst/>
                        </a:rPr>
                        <a:t>12</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6</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7</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9</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1800">
                <a:tc>
                  <a:txBody>
                    <a:bodyPr/>
                    <a:lstStyle/>
                    <a:p>
                      <a:pPr algn="ctr" fontAlgn="ctr"/>
                      <a:r>
                        <a:rPr lang="en-US" sz="1600" b="1" u="none" strike="noStrike">
                          <a:effectLst/>
                        </a:rPr>
                        <a:t>8</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10</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600" b="1" u="none" strike="noStrike">
                          <a:effectLst/>
                        </a:rPr>
                        <a:t>11</a:t>
                      </a:r>
                      <a:endParaRPr lang="cs-CZ"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31800">
                <a:tc>
                  <a:txBody>
                    <a:bodyPr/>
                    <a:lstStyle/>
                    <a:p>
                      <a:pPr algn="ctr" fontAlgn="ctr"/>
                      <a:r>
                        <a:rPr lang="is-IS" sz="1600" b="1" u="none" strike="noStrike" dirty="0">
                          <a:effectLst/>
                        </a:rPr>
                        <a:t>13</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3</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b="1" u="none" strike="noStrike" dirty="0">
                          <a:effectLst/>
                        </a:rPr>
                        <a:t>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16</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1800">
                <a:tc>
                  <a:txBody>
                    <a:bodyPr/>
                    <a:lstStyle/>
                    <a:p>
                      <a:pPr algn="l" fontAlgn="b"/>
                      <a:endParaRPr lang="en-US" sz="1600" b="1" i="0" u="none" strike="noStrike" dirty="0">
                        <a:solidFill>
                          <a:srgbClr val="000000"/>
                        </a:solidFill>
                        <a:effectLst/>
                        <a:latin typeface="Calibri" charset="0"/>
                      </a:endParaRPr>
                    </a:p>
                  </a:txBody>
                  <a:tcPr marL="10319" marR="10319"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Calibri" charset="0"/>
                      </a:endParaRPr>
                    </a:p>
                  </a:txBody>
                  <a:tcPr marL="10319" marR="10319"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Calibri" charset="0"/>
                      </a:endParaRPr>
                    </a:p>
                  </a:txBody>
                  <a:tcPr marL="10319" marR="10319"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Calibri" charset="0"/>
                      </a:endParaRPr>
                    </a:p>
                  </a:txBody>
                  <a:tcPr marL="10319" marR="10319" marT="1270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1800">
                <a:tc>
                  <a:txBody>
                    <a:bodyPr/>
                    <a:lstStyle/>
                    <a:p>
                      <a:pPr algn="ctr" fontAlgn="ctr"/>
                      <a:r>
                        <a:rPr lang="en-US" sz="1600" b="1" u="none" strike="noStrike" dirty="0">
                          <a:effectLst/>
                        </a:rPr>
                        <a:t>16</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b="1" u="none" strike="noStrike" dirty="0">
                          <a:effectLst/>
                        </a:rPr>
                        <a:t>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3</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b="1" u="none" strike="noStrike" dirty="0">
                          <a:effectLst/>
                        </a:rPr>
                        <a:t>13</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31800">
                <a:tc>
                  <a:txBody>
                    <a:bodyPr/>
                    <a:lstStyle/>
                    <a:p>
                      <a:pPr algn="ctr" fontAlgn="ctr"/>
                      <a:r>
                        <a:rPr lang="en-US" sz="1600" b="1" u="none" strike="noStrike">
                          <a:effectLst/>
                        </a:rPr>
                        <a:t>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600" b="1" u="none" strike="noStrike">
                          <a:effectLst/>
                        </a:rPr>
                        <a:t>11</a:t>
                      </a:r>
                      <a:endParaRPr lang="cs-CZ"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10</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8</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31800">
                <a:tc>
                  <a:txBody>
                    <a:bodyPr/>
                    <a:lstStyle/>
                    <a:p>
                      <a:pPr algn="ctr" fontAlgn="ctr"/>
                      <a:r>
                        <a:rPr lang="en-US" sz="1600" b="1" u="none" strike="noStrike">
                          <a:effectLst/>
                        </a:rPr>
                        <a:t>9</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7</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6</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b="1" u="none" strike="noStrike" dirty="0">
                          <a:effectLst/>
                        </a:rPr>
                        <a:t>12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7200">
                <a:tc>
                  <a:txBody>
                    <a:bodyPr/>
                    <a:lstStyle/>
                    <a:p>
                      <a:pPr algn="ctr" fontAlgn="ctr"/>
                      <a:r>
                        <a:rPr lang="en-US" sz="1600" b="1" u="none" strike="noStrike">
                          <a:effectLst/>
                        </a:rPr>
                        <a:t>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14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a:effectLst/>
                        </a:rPr>
                        <a:t>15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u="none" strike="noStrike" dirty="0">
                          <a:effectLst/>
                        </a:rPr>
                        <a:t>1</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 name="Slide Number Placeholder 3">
            <a:extLst>
              <a:ext uri="{FF2B5EF4-FFF2-40B4-BE49-F238E27FC236}">
                <a16:creationId xmlns:a16="http://schemas.microsoft.com/office/drawing/2014/main" id="{2669E938-1357-446C-9917-0162CC56CA98}"/>
              </a:ext>
            </a:extLst>
          </p:cNvPr>
          <p:cNvSpPr>
            <a:spLocks noGrp="1"/>
          </p:cNvSpPr>
          <p:nvPr>
            <p:ph type="sldNum" sz="quarter" idx="12"/>
          </p:nvPr>
        </p:nvSpPr>
        <p:spPr/>
        <p:txBody>
          <a:bodyPr/>
          <a:lstStyle/>
          <a:p>
            <a:fld id="{77DC6420-9A8E-694A-8D06-3321B40299E5}" type="slidenum">
              <a:rPr lang="en-US" smtClean="0"/>
              <a:pPr/>
              <a:t>38</a:t>
            </a:fld>
            <a:endParaRPr lang="en-US"/>
          </a:p>
        </p:txBody>
      </p:sp>
    </p:spTree>
    <p:extLst>
      <p:ext uri="{BB962C8B-B14F-4D97-AF65-F5344CB8AC3E}">
        <p14:creationId xmlns:p14="http://schemas.microsoft.com/office/powerpoint/2010/main" val="1401933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69" y="187326"/>
            <a:ext cx="1984488" cy="3513817"/>
          </a:xfrm>
        </p:spPr>
        <p:txBody>
          <a:bodyPr>
            <a:noAutofit/>
          </a:bodyPr>
          <a:lstStyle/>
          <a:p>
            <a:r>
              <a:rPr lang="ro-RO" sz="2400" i="1" dirty="0"/>
              <a:t>Acum încercați același lucru cu acest pătrat magic 8x8.</a:t>
            </a:r>
          </a:p>
        </p:txBody>
      </p:sp>
      <p:graphicFrame>
        <p:nvGraphicFramePr>
          <p:cNvPr id="5" name="Table 4"/>
          <p:cNvGraphicFramePr>
            <a:graphicFrameLocks noGrp="1"/>
          </p:cNvGraphicFramePr>
          <p:nvPr>
            <p:extLst>
              <p:ext uri="{D42A27DB-BD31-4B8C-83A1-F6EECF244321}">
                <p14:modId xmlns:p14="http://schemas.microsoft.com/office/powerpoint/2010/main" val="1706819036"/>
              </p:ext>
            </p:extLst>
          </p:nvPr>
        </p:nvGraphicFramePr>
        <p:xfrm>
          <a:off x="2610644" y="393702"/>
          <a:ext cx="5922960" cy="6083296"/>
        </p:xfrm>
        <a:graphic>
          <a:graphicData uri="http://schemas.openxmlformats.org/drawingml/2006/table">
            <a:tbl>
              <a:tblPr/>
              <a:tblGrid>
                <a:gridCol w="740370">
                  <a:extLst>
                    <a:ext uri="{9D8B030D-6E8A-4147-A177-3AD203B41FA5}">
                      <a16:colId xmlns:a16="http://schemas.microsoft.com/office/drawing/2014/main" val="20000"/>
                    </a:ext>
                  </a:extLst>
                </a:gridCol>
                <a:gridCol w="740370">
                  <a:extLst>
                    <a:ext uri="{9D8B030D-6E8A-4147-A177-3AD203B41FA5}">
                      <a16:colId xmlns:a16="http://schemas.microsoft.com/office/drawing/2014/main" val="20001"/>
                    </a:ext>
                  </a:extLst>
                </a:gridCol>
                <a:gridCol w="740370">
                  <a:extLst>
                    <a:ext uri="{9D8B030D-6E8A-4147-A177-3AD203B41FA5}">
                      <a16:colId xmlns:a16="http://schemas.microsoft.com/office/drawing/2014/main" val="20002"/>
                    </a:ext>
                  </a:extLst>
                </a:gridCol>
                <a:gridCol w="740370">
                  <a:extLst>
                    <a:ext uri="{9D8B030D-6E8A-4147-A177-3AD203B41FA5}">
                      <a16:colId xmlns:a16="http://schemas.microsoft.com/office/drawing/2014/main" val="20003"/>
                    </a:ext>
                  </a:extLst>
                </a:gridCol>
                <a:gridCol w="740370">
                  <a:extLst>
                    <a:ext uri="{9D8B030D-6E8A-4147-A177-3AD203B41FA5}">
                      <a16:colId xmlns:a16="http://schemas.microsoft.com/office/drawing/2014/main" val="20004"/>
                    </a:ext>
                  </a:extLst>
                </a:gridCol>
                <a:gridCol w="740370">
                  <a:extLst>
                    <a:ext uri="{9D8B030D-6E8A-4147-A177-3AD203B41FA5}">
                      <a16:colId xmlns:a16="http://schemas.microsoft.com/office/drawing/2014/main" val="20005"/>
                    </a:ext>
                  </a:extLst>
                </a:gridCol>
                <a:gridCol w="740370">
                  <a:extLst>
                    <a:ext uri="{9D8B030D-6E8A-4147-A177-3AD203B41FA5}">
                      <a16:colId xmlns:a16="http://schemas.microsoft.com/office/drawing/2014/main" val="20006"/>
                    </a:ext>
                  </a:extLst>
                </a:gridCol>
                <a:gridCol w="740370">
                  <a:extLst>
                    <a:ext uri="{9D8B030D-6E8A-4147-A177-3AD203B41FA5}">
                      <a16:colId xmlns:a16="http://schemas.microsoft.com/office/drawing/2014/main" val="20007"/>
                    </a:ext>
                  </a:extLst>
                </a:gridCol>
              </a:tblGrid>
              <a:tr h="760412">
                <a:tc>
                  <a:txBody>
                    <a:bodyPr/>
                    <a:lstStyle/>
                    <a:p>
                      <a:pPr algn="ctr" fontAlgn="ctr"/>
                      <a:r>
                        <a:rPr lang="en-US" sz="1600" b="1" i="0" u="none" strike="noStrike">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63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61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60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Calibri" charset="0"/>
                        </a:rPr>
                        <a:t>58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0412">
                <a:tc>
                  <a:txBody>
                    <a:bodyPr/>
                    <a:lstStyle/>
                    <a:p>
                      <a:pPr algn="ctr" fontAlgn="ctr"/>
                      <a:r>
                        <a:rPr lang="en-US" sz="1600" b="1" i="0" u="none" strike="noStrike">
                          <a:solidFill>
                            <a:srgbClr val="000000"/>
                          </a:solidFill>
                          <a:effectLst/>
                          <a:latin typeface="Calibri" charset="0"/>
                        </a:rPr>
                        <a:t>56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charset="0"/>
                        </a:rPr>
                        <a:t>49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0412">
                <a:tc>
                  <a:txBody>
                    <a:bodyPr/>
                    <a:lstStyle/>
                    <a:p>
                      <a:pPr algn="ctr" fontAlgn="ctr"/>
                      <a:r>
                        <a:rPr lang="en-US" sz="1600" b="1"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600" b="1" i="0" u="none" strike="noStrike">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0412">
                <a:tc>
                  <a:txBody>
                    <a:bodyPr/>
                    <a:lstStyle/>
                    <a:p>
                      <a:pPr algn="ctr" fontAlgn="ctr"/>
                      <a:r>
                        <a:rPr lang="en-US" sz="1600" b="1" i="0" u="none" strike="noStrike">
                          <a:solidFill>
                            <a:srgbClr val="000000"/>
                          </a:solidFill>
                          <a:effectLst/>
                          <a:latin typeface="Calibri" charset="0"/>
                        </a:rPr>
                        <a:t>40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charset="0"/>
                        </a:rPr>
                        <a:t>38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0412">
                <a:tc>
                  <a:txBody>
                    <a:bodyPr/>
                    <a:lstStyle/>
                    <a:p>
                      <a:pPr algn="ctr" fontAlgn="ctr"/>
                      <a:r>
                        <a:rPr lang="is-IS" sz="1600" b="1" i="0" u="none" strike="noStrike">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37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600" b="1" i="0" u="none" strike="noStrike">
                          <a:solidFill>
                            <a:srgbClr val="000000"/>
                          </a:solidFill>
                          <a:effectLst/>
                          <a:latin typeface="Calibri" charset="0"/>
                        </a:rPr>
                        <a:t>39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0412">
                <a:tc>
                  <a:txBody>
                    <a:bodyPr/>
                    <a:lstStyle/>
                    <a:p>
                      <a:pPr algn="ctr" fontAlgn="ctr"/>
                      <a:r>
                        <a:rPr lang="en-US" sz="1600" b="1" i="0" u="none" strike="noStrike">
                          <a:solidFill>
                            <a:srgbClr val="000000"/>
                          </a:solidFill>
                          <a:effectLst/>
                          <a:latin typeface="Calibri" charset="0"/>
                        </a:rPr>
                        <a:t>41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42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48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0412">
                <a:tc>
                  <a:txBody>
                    <a:bodyPr/>
                    <a:lstStyle/>
                    <a:p>
                      <a:pPr algn="ctr" fontAlgn="ctr"/>
                      <a:r>
                        <a:rPr lang="en-US" sz="1600" b="1"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600" b="1" i="0" u="none" strike="noStrike">
                          <a:solidFill>
                            <a:srgbClr val="000000"/>
                          </a:solidFill>
                          <a:effectLst/>
                          <a:latin typeface="Calibri" charset="0"/>
                        </a:rPr>
                        <a:t>51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52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0412">
                <a:tc>
                  <a:txBody>
                    <a:bodyPr/>
                    <a:lstStyle/>
                    <a:p>
                      <a:pPr algn="ctr" fontAlgn="ctr"/>
                      <a:r>
                        <a:rPr lang="ru-RU" sz="1600" b="1" i="0" u="none" strike="noStrike">
                          <a:solidFill>
                            <a:srgbClr val="000000"/>
                          </a:solidFill>
                          <a:effectLst/>
                          <a:latin typeface="Calibri" charset="0"/>
                        </a:rPr>
                        <a:t>57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62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600" b="1" i="0" u="none" strike="noStrike">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charset="0"/>
                        </a:rPr>
                        <a:t>64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3693564"/>
              </p:ext>
            </p:extLst>
          </p:nvPr>
        </p:nvGraphicFramePr>
        <p:xfrm>
          <a:off x="2610641" y="393702"/>
          <a:ext cx="5922968" cy="6083296"/>
        </p:xfrm>
        <a:graphic>
          <a:graphicData uri="http://schemas.openxmlformats.org/drawingml/2006/table">
            <a:tbl>
              <a:tblPr/>
              <a:tblGrid>
                <a:gridCol w="740371">
                  <a:extLst>
                    <a:ext uri="{9D8B030D-6E8A-4147-A177-3AD203B41FA5}">
                      <a16:colId xmlns:a16="http://schemas.microsoft.com/office/drawing/2014/main" val="20000"/>
                    </a:ext>
                  </a:extLst>
                </a:gridCol>
                <a:gridCol w="740371">
                  <a:extLst>
                    <a:ext uri="{9D8B030D-6E8A-4147-A177-3AD203B41FA5}">
                      <a16:colId xmlns:a16="http://schemas.microsoft.com/office/drawing/2014/main" val="20001"/>
                    </a:ext>
                  </a:extLst>
                </a:gridCol>
                <a:gridCol w="740371">
                  <a:extLst>
                    <a:ext uri="{9D8B030D-6E8A-4147-A177-3AD203B41FA5}">
                      <a16:colId xmlns:a16="http://schemas.microsoft.com/office/drawing/2014/main" val="20002"/>
                    </a:ext>
                  </a:extLst>
                </a:gridCol>
                <a:gridCol w="740371">
                  <a:extLst>
                    <a:ext uri="{9D8B030D-6E8A-4147-A177-3AD203B41FA5}">
                      <a16:colId xmlns:a16="http://schemas.microsoft.com/office/drawing/2014/main" val="20003"/>
                    </a:ext>
                  </a:extLst>
                </a:gridCol>
                <a:gridCol w="740371">
                  <a:extLst>
                    <a:ext uri="{9D8B030D-6E8A-4147-A177-3AD203B41FA5}">
                      <a16:colId xmlns:a16="http://schemas.microsoft.com/office/drawing/2014/main" val="20004"/>
                    </a:ext>
                  </a:extLst>
                </a:gridCol>
                <a:gridCol w="740371">
                  <a:extLst>
                    <a:ext uri="{9D8B030D-6E8A-4147-A177-3AD203B41FA5}">
                      <a16:colId xmlns:a16="http://schemas.microsoft.com/office/drawing/2014/main" val="20005"/>
                    </a:ext>
                  </a:extLst>
                </a:gridCol>
                <a:gridCol w="740371">
                  <a:extLst>
                    <a:ext uri="{9D8B030D-6E8A-4147-A177-3AD203B41FA5}">
                      <a16:colId xmlns:a16="http://schemas.microsoft.com/office/drawing/2014/main" val="20006"/>
                    </a:ext>
                  </a:extLst>
                </a:gridCol>
                <a:gridCol w="740371">
                  <a:extLst>
                    <a:ext uri="{9D8B030D-6E8A-4147-A177-3AD203B41FA5}">
                      <a16:colId xmlns:a16="http://schemas.microsoft.com/office/drawing/2014/main" val="20007"/>
                    </a:ext>
                  </a:extLst>
                </a:gridCol>
              </a:tblGrid>
              <a:tr h="760412">
                <a:tc>
                  <a:txBody>
                    <a:bodyPr/>
                    <a:lstStyle/>
                    <a:p>
                      <a:pPr algn="ctr" fontAlgn="ctr"/>
                      <a:r>
                        <a:rPr lang="en-US" sz="1600" b="1" i="0" u="none" strike="noStrike">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63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61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60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1600" b="1" i="0" u="none" strike="noStrike">
                          <a:solidFill>
                            <a:srgbClr val="000000"/>
                          </a:solidFill>
                          <a:effectLst/>
                          <a:latin typeface="Calibri" charset="0"/>
                        </a:rPr>
                        <a:t>58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760412">
                <a:tc>
                  <a:txBody>
                    <a:bodyPr/>
                    <a:lstStyle/>
                    <a:p>
                      <a:pPr algn="ctr" fontAlgn="ctr"/>
                      <a:r>
                        <a:rPr lang="en-US" sz="1600" b="1" i="0" u="none" strike="noStrike">
                          <a:solidFill>
                            <a:srgbClr val="000000"/>
                          </a:solidFill>
                          <a:effectLst/>
                          <a:latin typeface="Calibri" charset="0"/>
                        </a:rPr>
                        <a:t>56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55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600" b="1" i="0" u="none" strike="noStrike">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50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600" b="1" i="0" u="none" strike="noStrike">
                          <a:solidFill>
                            <a:srgbClr val="000000"/>
                          </a:solidFill>
                          <a:effectLst/>
                          <a:latin typeface="Calibri" charset="0"/>
                        </a:rPr>
                        <a:t>49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760412">
                <a:tc>
                  <a:txBody>
                    <a:bodyPr/>
                    <a:lstStyle/>
                    <a:p>
                      <a:pPr algn="ctr" fontAlgn="ctr"/>
                      <a:r>
                        <a:rPr lang="en-US" sz="1600" b="1"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600" b="1" i="0" u="none" strike="noStrike">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46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45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44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43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600" b="1"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760412">
                <a:tc>
                  <a:txBody>
                    <a:bodyPr/>
                    <a:lstStyle/>
                    <a:p>
                      <a:pPr algn="ctr" fontAlgn="ctr"/>
                      <a:r>
                        <a:rPr lang="en-US" sz="1600" b="1" i="0" u="none" strike="noStrike">
                          <a:solidFill>
                            <a:srgbClr val="000000"/>
                          </a:solidFill>
                          <a:effectLst/>
                          <a:latin typeface="Calibri" charset="0"/>
                        </a:rPr>
                        <a:t>40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600" b="1"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38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600" b="1" i="0" u="none" strike="noStrike">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760412">
                <a:tc>
                  <a:txBody>
                    <a:bodyPr/>
                    <a:lstStyle/>
                    <a:p>
                      <a:pPr algn="ctr" fontAlgn="ctr"/>
                      <a:r>
                        <a:rPr lang="is-IS" sz="1600" b="1" i="0" u="none" strike="noStrike">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ru-RU" sz="1600" b="1"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600" b="1" i="0" u="none" strike="noStrike">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37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600" b="1" i="0" u="none" strike="noStrike">
                          <a:solidFill>
                            <a:srgbClr val="000000"/>
                          </a:solidFill>
                          <a:effectLst/>
                          <a:latin typeface="Calibri" charset="0"/>
                        </a:rPr>
                        <a:t>39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760412">
                <a:tc>
                  <a:txBody>
                    <a:bodyPr/>
                    <a:lstStyle/>
                    <a:p>
                      <a:pPr algn="ctr" fontAlgn="ctr"/>
                      <a:r>
                        <a:rPr lang="en-US" sz="1600" b="1" i="0" u="none" strike="noStrike">
                          <a:solidFill>
                            <a:srgbClr val="000000"/>
                          </a:solidFill>
                          <a:effectLst/>
                          <a:latin typeface="Calibri" charset="0"/>
                        </a:rPr>
                        <a:t>41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42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600" b="1"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600" b="1" i="0" u="none" strike="noStrike">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47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48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760412">
                <a:tc>
                  <a:txBody>
                    <a:bodyPr/>
                    <a:lstStyle/>
                    <a:p>
                      <a:pPr algn="ctr" fontAlgn="ctr"/>
                      <a:r>
                        <a:rPr lang="en-US" sz="1600" b="1"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600" b="1" i="0" u="none" strike="noStrike">
                          <a:solidFill>
                            <a:srgbClr val="000000"/>
                          </a:solidFill>
                          <a:effectLst/>
                          <a:latin typeface="Calibri" charset="0"/>
                        </a:rPr>
                        <a:t>51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52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53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54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760412">
                <a:tc>
                  <a:txBody>
                    <a:bodyPr/>
                    <a:lstStyle/>
                    <a:p>
                      <a:pPr algn="ctr" fontAlgn="ctr"/>
                      <a:r>
                        <a:rPr lang="ru-RU" sz="1600" b="1" i="0" u="none" strike="noStrike">
                          <a:solidFill>
                            <a:srgbClr val="000000"/>
                          </a:solidFill>
                          <a:effectLst/>
                          <a:latin typeface="Calibri" charset="0"/>
                        </a:rPr>
                        <a:t>57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59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600" b="1" i="0" u="none" strike="noStrike">
                          <a:solidFill>
                            <a:srgbClr val="000000"/>
                          </a:solidFill>
                          <a:effectLst/>
                          <a:latin typeface="Calibri" charset="0"/>
                        </a:rPr>
                        <a:t>62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600" b="1" i="0" u="none" strike="noStrike">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600" b="1" i="0" u="none" strike="noStrike" dirty="0">
                          <a:solidFill>
                            <a:srgbClr val="000000"/>
                          </a:solidFill>
                          <a:effectLst/>
                          <a:latin typeface="Calibri" charset="0"/>
                        </a:rPr>
                        <a:t>64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7B90E39C-F86C-4836-BE7A-3D7CE1FAE70F}"/>
              </a:ext>
            </a:extLst>
          </p:cNvPr>
          <p:cNvSpPr>
            <a:spLocks noGrp="1"/>
          </p:cNvSpPr>
          <p:nvPr>
            <p:ph type="sldNum" sz="quarter" idx="12"/>
          </p:nvPr>
        </p:nvSpPr>
        <p:spPr/>
        <p:txBody>
          <a:bodyPr/>
          <a:lstStyle/>
          <a:p>
            <a:fld id="{77DC6420-9A8E-694A-8D06-3321B40299E5}" type="slidenum">
              <a:rPr lang="en-US" smtClean="0"/>
              <a:pPr/>
              <a:t>39</a:t>
            </a:fld>
            <a:endParaRPr lang="en-US"/>
          </a:p>
        </p:txBody>
      </p:sp>
    </p:spTree>
    <p:extLst>
      <p:ext uri="{BB962C8B-B14F-4D97-AF65-F5344CB8AC3E}">
        <p14:creationId xmlns:p14="http://schemas.microsoft.com/office/powerpoint/2010/main" val="120696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802" y="5440345"/>
            <a:ext cx="8916395" cy="523220"/>
          </a:xfrm>
          <a:prstGeom prst="rect">
            <a:avLst/>
          </a:prstGeom>
          <a:noFill/>
        </p:spPr>
        <p:txBody>
          <a:bodyPr wrap="square" rtlCol="0">
            <a:spAutoFit/>
          </a:bodyPr>
          <a:lstStyle/>
          <a:p>
            <a:pPr algn="ctr"/>
            <a:r>
              <a:rPr lang="ro-RO" sz="2800" i="1" dirty="0"/>
              <a:t>Puteți găsi o cale rapidă de a aduna toate aceste numere</a:t>
            </a:r>
            <a:r>
              <a:rPr lang="en-GB" sz="2800" i="1" dirty="0"/>
              <a:t>?</a:t>
            </a:r>
            <a:endParaRPr lang="en-US" sz="2800" i="1" dirty="0"/>
          </a:p>
        </p:txBody>
      </p:sp>
      <p:sp>
        <p:nvSpPr>
          <p:cNvPr id="12" name="Rectangle 3">
            <a:extLst>
              <a:ext uri="{FF2B5EF4-FFF2-40B4-BE49-F238E27FC236}">
                <a16:creationId xmlns:a16="http://schemas.microsoft.com/office/drawing/2014/main" id="{1772DBB2-BFDD-4A05-98EC-DD75B1807AA4}"/>
              </a:ext>
            </a:extLst>
          </p:cNvPr>
          <p:cNvSpPr>
            <a:spLocks noChangeArrowheads="1"/>
          </p:cNvSpPr>
          <p:nvPr/>
        </p:nvSpPr>
        <p:spPr bwMode="auto">
          <a:xfrm>
            <a:off x="0" y="0"/>
            <a:ext cx="9906000" cy="457200"/>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5" name="Group 4">
            <a:extLst>
              <a:ext uri="{FF2B5EF4-FFF2-40B4-BE49-F238E27FC236}">
                <a16:creationId xmlns:a16="http://schemas.microsoft.com/office/drawing/2014/main" id="{2C7234C4-F5B4-43A9-BABA-328D902BAFBD}"/>
              </a:ext>
            </a:extLst>
          </p:cNvPr>
          <p:cNvGrpSpPr/>
          <p:nvPr/>
        </p:nvGrpSpPr>
        <p:grpSpPr>
          <a:xfrm>
            <a:off x="2699410" y="2332990"/>
            <a:ext cx="4095255" cy="1594485"/>
            <a:chOff x="2786495" y="3012141"/>
            <a:chExt cx="4095255" cy="1594485"/>
          </a:xfrm>
        </p:grpSpPr>
        <p:grpSp>
          <p:nvGrpSpPr>
            <p:cNvPr id="14" name="Group 13">
              <a:extLst>
                <a:ext uri="{FF2B5EF4-FFF2-40B4-BE49-F238E27FC236}">
                  <a16:creationId xmlns:a16="http://schemas.microsoft.com/office/drawing/2014/main" id="{D63AFAD3-9650-41EE-9518-A3237081F61D}"/>
                </a:ext>
              </a:extLst>
            </p:cNvPr>
            <p:cNvGrpSpPr/>
            <p:nvPr/>
          </p:nvGrpSpPr>
          <p:grpSpPr>
            <a:xfrm>
              <a:off x="3073587" y="3012141"/>
              <a:ext cx="3521075" cy="1594485"/>
              <a:chOff x="3073587" y="3012141"/>
              <a:chExt cx="3521075" cy="1594485"/>
            </a:xfrm>
          </p:grpSpPr>
          <p:sp>
            <p:nvSpPr>
              <p:cNvPr id="10" name="Arc 9">
                <a:extLst>
                  <a:ext uri="{FF2B5EF4-FFF2-40B4-BE49-F238E27FC236}">
                    <a16:creationId xmlns:a16="http://schemas.microsoft.com/office/drawing/2014/main" id="{9FBE92A1-9BEB-4035-BC53-8DF7C85F41E3}"/>
                  </a:ext>
                </a:extLst>
              </p:cNvPr>
              <p:cNvSpPr/>
              <p:nvPr/>
            </p:nvSpPr>
            <p:spPr>
              <a:xfrm>
                <a:off x="3073587" y="3012141"/>
                <a:ext cx="3521075" cy="1089025"/>
              </a:xfrm>
              <a:prstGeom prst="arc">
                <a:avLst>
                  <a:gd name="adj1" fmla="val 10814842"/>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Arc 10">
                <a:extLst>
                  <a:ext uri="{FF2B5EF4-FFF2-40B4-BE49-F238E27FC236}">
                    <a16:creationId xmlns:a16="http://schemas.microsoft.com/office/drawing/2014/main" id="{749EEE92-2C21-4C85-9D05-2D1BB7461A81}"/>
                  </a:ext>
                </a:extLst>
              </p:cNvPr>
              <p:cNvSpPr/>
              <p:nvPr/>
            </p:nvSpPr>
            <p:spPr>
              <a:xfrm rot="10800000">
                <a:off x="3520627" y="3624281"/>
                <a:ext cx="2723515" cy="982345"/>
              </a:xfrm>
              <a:prstGeom prst="arc">
                <a:avLst>
                  <a:gd name="adj1" fmla="val 10787264"/>
                  <a:gd name="adj2" fmla="val 0"/>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3" name="Rectangle 4">
              <a:extLst>
                <a:ext uri="{FF2B5EF4-FFF2-40B4-BE49-F238E27FC236}">
                  <a16:creationId xmlns:a16="http://schemas.microsoft.com/office/drawing/2014/main" id="{C8AB50C3-0BDA-4A21-BF37-5CC1D3575035}"/>
                </a:ext>
              </a:extLst>
            </p:cNvPr>
            <p:cNvSpPr>
              <a:spLocks noChangeArrowheads="1"/>
            </p:cNvSpPr>
            <p:nvPr/>
          </p:nvSpPr>
          <p:spPr bwMode="auto">
            <a:xfrm>
              <a:off x="2786495" y="3438467"/>
              <a:ext cx="4095255" cy="817948"/>
            </a:xfrm>
            <a:prstGeom prst="rect">
              <a:avLst/>
            </a:prstGeom>
            <a:noFill/>
            <a:ln>
              <a:noFill/>
            </a:ln>
            <a:effectLst/>
            <a:extLst>
              <a:ext uri="{909E8E84-426E-40dd-AFC4-6F175D3DCCD1}">
                <a14:hiddenFill xmlns:mc="http://schemas.openxmlformats.org/markup-compatibility/2006" xmlns:mv="urn:schemas-microsoft-com:mac:vml" xmlns="" xmlns:a14="http://schemas.microsoft.com/office/drawing/2010/main">
                  <a:solidFill>
                    <a:schemeClr val="accent1"/>
                  </a:solidFill>
                </a14:hiddenFill>
              </a:ext>
              <a:ext uri="{91240B29-F687-4f45-9708-019B960494DF}">
                <a14:hiddenLine xmlns:mc="http://schemas.openxmlformats.org/markup-compatibility/2006" xmlns:mv="urn:schemas-microsoft-com:mac:vml" xmlns="" xmlns:a14="http://schemas.microsoft.com/office/drawing/2010/main" w="9525">
                  <a:solidFill>
                    <a:schemeClr val="tx1"/>
                  </a:solidFill>
                  <a:miter lim="800000"/>
                  <a:headEnd/>
                  <a:tailEnd/>
                </a14:hiddenLine>
              </a:ext>
              <a:ext uri="{AF507438-7753-43e0-B8FC-AC1667EBCBE1}">
                <a14:hiddenEffects xmlns:mc="http://schemas.openxmlformats.org/markup-compatibility/2006" xmlns:mv="urn:schemas-microsoft-com:mac:vml"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ja-JP" sz="3600" b="0" i="0" u="none" strike="noStrike" cap="none" normalizeH="0" baseline="0" dirty="0">
                  <a:ln>
                    <a:noFill/>
                  </a:ln>
                  <a:solidFill>
                    <a:schemeClr val="tx1"/>
                  </a:solidFill>
                  <a:effectLst/>
                  <a:latin typeface="Calibri" panose="020F0502020204030204" pitchFamily="34" charset="0"/>
                  <a:ea typeface="MS Mincho" panose="02020609040205080304" pitchFamily="49" charset="-128"/>
                  <a:cs typeface="Arial" panose="020B0604020202020204" pitchFamily="34" charset="0"/>
                </a:rPr>
                <a:t>1  2  3  4  5  6  7  8  9</a:t>
              </a:r>
              <a:endParaRPr kumimoji="0" lang="en-GB" altLang="ja-JP" sz="1800" b="0" i="0" u="none" strike="noStrike" cap="none" normalizeH="0" baseline="0" dirty="0">
                <a:ln>
                  <a:noFill/>
                </a:ln>
                <a:solidFill>
                  <a:schemeClr val="tx1"/>
                </a:solidFill>
                <a:effectLst/>
                <a:latin typeface="Arial" panose="020B0604020202020204" pitchFamily="34" charset="0"/>
              </a:endParaRPr>
            </a:p>
          </p:txBody>
        </p:sp>
      </p:grpSp>
      <p:sp>
        <p:nvSpPr>
          <p:cNvPr id="15" name="Rectangle 14">
            <a:extLst>
              <a:ext uri="{FF2B5EF4-FFF2-40B4-BE49-F238E27FC236}">
                <a16:creationId xmlns:a16="http://schemas.microsoft.com/office/drawing/2014/main" id="{FCC00F3B-9991-455F-8941-8A3C131B26B9}"/>
              </a:ext>
            </a:extLst>
          </p:cNvPr>
          <p:cNvSpPr/>
          <p:nvPr/>
        </p:nvSpPr>
        <p:spPr>
          <a:xfrm>
            <a:off x="3792480" y="540752"/>
            <a:ext cx="1909113" cy="758669"/>
          </a:xfrm>
          <a:prstGeom prst="rect">
            <a:avLst/>
          </a:prstGeom>
        </p:spPr>
        <p:txBody>
          <a:bodyPr wrap="none">
            <a:spAutoFit/>
          </a:bodyPr>
          <a:lstStyle/>
          <a:p>
            <a:pPr algn="ctr">
              <a:lnSpc>
                <a:spcPct val="115000"/>
              </a:lnSpc>
              <a:spcAft>
                <a:spcPts val="1000"/>
              </a:spcAft>
            </a:pPr>
            <a:r>
              <a:rPr lang="en-GB" sz="4000" b="1" dirty="0">
                <a:latin typeface="Calibri" panose="020F0502020204030204" pitchFamily="34" charset="0"/>
                <a:ea typeface="MS Mincho" panose="02020609040205080304" pitchFamily="49" charset="-128"/>
                <a:cs typeface="Arial" panose="020B0604020202020204" pitchFamily="34" charset="0"/>
              </a:rPr>
              <a:t>total = ?</a:t>
            </a:r>
            <a:endParaRPr lang="en-GB" sz="4000" b="1"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24ADAA3F-975E-4595-BB4D-9A52B0D30F8A}"/>
              </a:ext>
            </a:extLst>
          </p:cNvPr>
          <p:cNvSpPr>
            <a:spLocks noGrp="1"/>
          </p:cNvSpPr>
          <p:nvPr>
            <p:ph type="sldNum" sz="quarter" idx="12"/>
          </p:nvPr>
        </p:nvSpPr>
        <p:spPr/>
        <p:txBody>
          <a:bodyPr/>
          <a:lstStyle/>
          <a:p>
            <a:fld id="{77DC6420-9A8E-694A-8D06-3321B40299E5}" type="slidenum">
              <a:rPr lang="en-US" smtClean="0"/>
              <a:pPr/>
              <a:t>4</a:t>
            </a:fld>
            <a:endParaRPr lang="en-US"/>
          </a:p>
        </p:txBody>
      </p:sp>
    </p:spTree>
    <p:extLst>
      <p:ext uri="{BB962C8B-B14F-4D97-AF65-F5344CB8AC3E}">
        <p14:creationId xmlns:p14="http://schemas.microsoft.com/office/powerpoint/2010/main" val="30933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55" y="674914"/>
            <a:ext cx="2755107" cy="5681437"/>
          </a:xfrm>
        </p:spPr>
        <p:txBody>
          <a:bodyPr>
            <a:noAutofit/>
          </a:bodyPr>
          <a:lstStyle/>
          <a:p>
            <a:r>
              <a:rPr lang="ro-RO" sz="2400" i="1" dirty="0"/>
              <a:t>Acum încercați același lucru cu unul dintre aceste pătrate magice 6x6.</a:t>
            </a:r>
            <a:br>
              <a:rPr lang="ro-RO" sz="2400" dirty="0"/>
            </a:br>
            <a:br>
              <a:rPr lang="ro-RO" sz="2400" dirty="0"/>
            </a:br>
            <a:r>
              <a:rPr lang="ro-RO" sz="2400" i="1" dirty="0"/>
              <a:t>De data aceasta, veți avea nevoie de patru culori diferite și veți începe din fiecare colț.</a:t>
            </a:r>
          </a:p>
        </p:txBody>
      </p:sp>
      <p:graphicFrame>
        <p:nvGraphicFramePr>
          <p:cNvPr id="4" name="Table 3"/>
          <p:cNvGraphicFramePr>
            <a:graphicFrameLocks noGrp="1"/>
          </p:cNvGraphicFramePr>
          <p:nvPr>
            <p:extLst>
              <p:ext uri="{D42A27DB-BD31-4B8C-83A1-F6EECF244321}">
                <p14:modId xmlns:p14="http://schemas.microsoft.com/office/powerpoint/2010/main" val="1454206425"/>
              </p:ext>
            </p:extLst>
          </p:nvPr>
        </p:nvGraphicFramePr>
        <p:xfrm>
          <a:off x="3332956" y="377825"/>
          <a:ext cx="3281364" cy="2743200"/>
        </p:xfrm>
        <a:graphic>
          <a:graphicData uri="http://schemas.openxmlformats.org/drawingml/2006/table">
            <a:tbl>
              <a:tblPr>
                <a:tableStyleId>{5C22544A-7EE6-4342-B048-85BDC9FD1C3A}</a:tableStyleId>
              </a:tblPr>
              <a:tblGrid>
                <a:gridCol w="546894">
                  <a:extLst>
                    <a:ext uri="{9D8B030D-6E8A-4147-A177-3AD203B41FA5}">
                      <a16:colId xmlns:a16="http://schemas.microsoft.com/office/drawing/2014/main" val="20000"/>
                    </a:ext>
                  </a:extLst>
                </a:gridCol>
                <a:gridCol w="546894">
                  <a:extLst>
                    <a:ext uri="{9D8B030D-6E8A-4147-A177-3AD203B41FA5}">
                      <a16:colId xmlns:a16="http://schemas.microsoft.com/office/drawing/2014/main" val="20001"/>
                    </a:ext>
                  </a:extLst>
                </a:gridCol>
                <a:gridCol w="546894">
                  <a:extLst>
                    <a:ext uri="{9D8B030D-6E8A-4147-A177-3AD203B41FA5}">
                      <a16:colId xmlns:a16="http://schemas.microsoft.com/office/drawing/2014/main" val="20002"/>
                    </a:ext>
                  </a:extLst>
                </a:gridCol>
                <a:gridCol w="546894">
                  <a:extLst>
                    <a:ext uri="{9D8B030D-6E8A-4147-A177-3AD203B41FA5}">
                      <a16:colId xmlns:a16="http://schemas.microsoft.com/office/drawing/2014/main" val="20003"/>
                    </a:ext>
                  </a:extLst>
                </a:gridCol>
                <a:gridCol w="546894">
                  <a:extLst>
                    <a:ext uri="{9D8B030D-6E8A-4147-A177-3AD203B41FA5}">
                      <a16:colId xmlns:a16="http://schemas.microsoft.com/office/drawing/2014/main" val="20004"/>
                    </a:ext>
                  </a:extLst>
                </a:gridCol>
                <a:gridCol w="546894">
                  <a:extLst>
                    <a:ext uri="{9D8B030D-6E8A-4147-A177-3AD203B41FA5}">
                      <a16:colId xmlns:a16="http://schemas.microsoft.com/office/drawing/2014/main" val="20005"/>
                    </a:ext>
                  </a:extLst>
                </a:gridCol>
              </a:tblGrid>
              <a:tr h="457200">
                <a:tc>
                  <a:txBody>
                    <a:bodyPr/>
                    <a:lstStyle/>
                    <a:p>
                      <a:pPr algn="ctr" fontAlgn="ctr"/>
                      <a:r>
                        <a:rPr lang="en-US" sz="1600" u="none" strike="noStrike" dirty="0">
                          <a:effectLst/>
                        </a:rPr>
                        <a:t>6</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32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3</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600" u="none" strike="noStrike">
                          <a:effectLst/>
                        </a:rPr>
                        <a:t>34</a:t>
                      </a:r>
                      <a:endParaRPr lang="ru-RU"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35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1</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pPr algn="ctr" fontAlgn="ctr"/>
                      <a:r>
                        <a:rPr lang="en-US" sz="1600" u="none" strike="noStrike">
                          <a:effectLst/>
                        </a:rPr>
                        <a:t>7</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u="none" strike="noStrike" dirty="0">
                          <a:effectLst/>
                        </a:rPr>
                        <a:t>11</a:t>
                      </a:r>
                      <a:endParaRPr lang="cs-CZ"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27</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28</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8</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30</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pPr algn="ctr" fontAlgn="ctr"/>
                      <a:r>
                        <a:rPr lang="en-US" sz="1600" u="none" strike="noStrike">
                          <a:effectLst/>
                        </a:rPr>
                        <a:t>19</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14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rPr>
                        <a:t>16</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rPr>
                        <a:t>15</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23</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a:effectLst/>
                        </a:rPr>
                        <a:t>24</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pPr algn="ctr" fontAlgn="ctr"/>
                      <a:r>
                        <a:rPr lang="fi-FI" sz="1600" u="none" strike="noStrike">
                          <a:effectLst/>
                        </a:rPr>
                        <a:t>18</a:t>
                      </a:r>
                      <a:endParaRPr lang="fi-FI"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a:effectLst/>
                        </a:rPr>
                        <a:t>20</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a:effectLst/>
                        </a:rPr>
                        <a:t>22</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u="none" strike="noStrike" dirty="0">
                          <a:effectLst/>
                        </a:rPr>
                        <a:t>21</a:t>
                      </a:r>
                      <a:endParaRPr lang="cs-CZ"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rPr>
                        <a:t>17</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a:effectLst/>
                        </a:rPr>
                        <a:t>13</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pPr algn="ctr" fontAlgn="ctr"/>
                      <a:r>
                        <a:rPr lang="is-IS" sz="1600" u="none" strike="noStrike">
                          <a:effectLst/>
                        </a:rPr>
                        <a:t>25</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a:effectLst/>
                        </a:rPr>
                        <a:t>29</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10</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9</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26</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12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pPr algn="ctr" fontAlgn="ctr"/>
                      <a:r>
                        <a:rPr lang="cs-CZ" sz="1600" u="none" strike="noStrike">
                          <a:effectLst/>
                        </a:rPr>
                        <a:t>36</a:t>
                      </a:r>
                      <a:endParaRPr lang="cs-CZ"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33</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a:effectLst/>
                        </a:rPr>
                        <a:t>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is-IS" sz="1600" u="none" strike="noStrike" dirty="0">
                          <a:effectLst/>
                        </a:rPr>
                        <a:t>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effectLst/>
                        </a:rPr>
                        <a:t>31</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4701267"/>
              </p:ext>
            </p:extLst>
          </p:nvPr>
        </p:nvGraphicFramePr>
        <p:xfrm>
          <a:off x="3332956" y="377825"/>
          <a:ext cx="3281364" cy="2743200"/>
        </p:xfrm>
        <a:graphic>
          <a:graphicData uri="http://schemas.openxmlformats.org/drawingml/2006/table">
            <a:tbl>
              <a:tblPr/>
              <a:tblGrid>
                <a:gridCol w="546894">
                  <a:extLst>
                    <a:ext uri="{9D8B030D-6E8A-4147-A177-3AD203B41FA5}">
                      <a16:colId xmlns:a16="http://schemas.microsoft.com/office/drawing/2014/main" val="20000"/>
                    </a:ext>
                  </a:extLst>
                </a:gridCol>
                <a:gridCol w="546894">
                  <a:extLst>
                    <a:ext uri="{9D8B030D-6E8A-4147-A177-3AD203B41FA5}">
                      <a16:colId xmlns:a16="http://schemas.microsoft.com/office/drawing/2014/main" val="20001"/>
                    </a:ext>
                  </a:extLst>
                </a:gridCol>
                <a:gridCol w="546894">
                  <a:extLst>
                    <a:ext uri="{9D8B030D-6E8A-4147-A177-3AD203B41FA5}">
                      <a16:colId xmlns:a16="http://schemas.microsoft.com/office/drawing/2014/main" val="20002"/>
                    </a:ext>
                  </a:extLst>
                </a:gridCol>
                <a:gridCol w="546894">
                  <a:extLst>
                    <a:ext uri="{9D8B030D-6E8A-4147-A177-3AD203B41FA5}">
                      <a16:colId xmlns:a16="http://schemas.microsoft.com/office/drawing/2014/main" val="20003"/>
                    </a:ext>
                  </a:extLst>
                </a:gridCol>
                <a:gridCol w="546894">
                  <a:extLst>
                    <a:ext uri="{9D8B030D-6E8A-4147-A177-3AD203B41FA5}">
                      <a16:colId xmlns:a16="http://schemas.microsoft.com/office/drawing/2014/main" val="20004"/>
                    </a:ext>
                  </a:extLst>
                </a:gridCol>
                <a:gridCol w="546894">
                  <a:extLst>
                    <a:ext uri="{9D8B030D-6E8A-4147-A177-3AD203B41FA5}">
                      <a16:colId xmlns:a16="http://schemas.microsoft.com/office/drawing/2014/main" val="20005"/>
                    </a:ext>
                  </a:extLst>
                </a:gridCol>
              </a:tblGrid>
              <a:tr h="457200">
                <a:tc>
                  <a:txBody>
                    <a:bodyPr/>
                    <a:lstStyle/>
                    <a:p>
                      <a:pPr algn="ctr" fontAlgn="ctr"/>
                      <a:r>
                        <a:rPr lang="en-US" sz="1600" b="0"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0" i="0" u="none" strike="noStrike">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600" b="0"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457200">
                <a:tc>
                  <a:txBody>
                    <a:bodyPr/>
                    <a:lstStyle/>
                    <a:p>
                      <a:pPr algn="ctr" fontAlgn="ctr"/>
                      <a:r>
                        <a:rPr lang="en-US" sz="1600" b="0" i="0" u="none" strike="noStrike">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cs-CZ" sz="1600" b="0" i="0" u="none" strike="noStrike">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0" i="0" u="none" strike="noStrike">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0" i="0" u="none" strike="noStrike">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0"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57200">
                <a:tc>
                  <a:txBody>
                    <a:bodyPr/>
                    <a:lstStyle/>
                    <a:p>
                      <a:pPr algn="ctr" fontAlgn="ctr"/>
                      <a:r>
                        <a:rPr lang="en-US" sz="1600" b="0" i="0" u="none" strike="noStrike">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600" b="0"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0"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0"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0"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57200">
                <a:tc>
                  <a:txBody>
                    <a:bodyPr/>
                    <a:lstStyle/>
                    <a:p>
                      <a:pPr algn="ctr" fontAlgn="ctr"/>
                      <a:r>
                        <a:rPr lang="fi-FI" sz="1600" b="0" i="0" u="none" strike="noStrike">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600" b="0" i="0" u="none" strike="noStrike">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600" b="0"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cs-CZ" sz="1600" b="0"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0"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0"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3"/>
                  </a:ext>
                </a:extLst>
              </a:tr>
              <a:tr h="457200">
                <a:tc>
                  <a:txBody>
                    <a:bodyPr/>
                    <a:lstStyle/>
                    <a:p>
                      <a:pPr algn="ctr" fontAlgn="ctr"/>
                      <a:r>
                        <a:rPr lang="is-IS" sz="1600" b="0"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600" b="0" i="0" u="none" strike="noStrike">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0" i="0" u="none" strike="noStrike">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600" b="0"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0"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57200">
                <a:tc>
                  <a:txBody>
                    <a:bodyPr/>
                    <a:lstStyle/>
                    <a:p>
                      <a:pPr algn="ctr" fontAlgn="ctr"/>
                      <a:r>
                        <a:rPr lang="cs-CZ" sz="1600" b="0" i="0" u="none" strike="noStrike">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0" i="0" u="none" strike="noStrike">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600" b="0"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0" i="0" u="none" strike="noStrike">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44292409"/>
              </p:ext>
            </p:extLst>
          </p:nvPr>
        </p:nvGraphicFramePr>
        <p:xfrm>
          <a:off x="3332956" y="3810000"/>
          <a:ext cx="3281364" cy="2755902"/>
        </p:xfrm>
        <a:graphic>
          <a:graphicData uri="http://schemas.openxmlformats.org/drawingml/2006/table">
            <a:tbl>
              <a:tblPr>
                <a:tableStyleId>{5C22544A-7EE6-4342-B048-85BDC9FD1C3A}</a:tableStyleId>
              </a:tblPr>
              <a:tblGrid>
                <a:gridCol w="546894">
                  <a:extLst>
                    <a:ext uri="{9D8B030D-6E8A-4147-A177-3AD203B41FA5}">
                      <a16:colId xmlns:a16="http://schemas.microsoft.com/office/drawing/2014/main" val="20000"/>
                    </a:ext>
                  </a:extLst>
                </a:gridCol>
                <a:gridCol w="546894">
                  <a:extLst>
                    <a:ext uri="{9D8B030D-6E8A-4147-A177-3AD203B41FA5}">
                      <a16:colId xmlns:a16="http://schemas.microsoft.com/office/drawing/2014/main" val="20001"/>
                    </a:ext>
                  </a:extLst>
                </a:gridCol>
                <a:gridCol w="546894">
                  <a:extLst>
                    <a:ext uri="{9D8B030D-6E8A-4147-A177-3AD203B41FA5}">
                      <a16:colId xmlns:a16="http://schemas.microsoft.com/office/drawing/2014/main" val="20002"/>
                    </a:ext>
                  </a:extLst>
                </a:gridCol>
                <a:gridCol w="546894">
                  <a:extLst>
                    <a:ext uri="{9D8B030D-6E8A-4147-A177-3AD203B41FA5}">
                      <a16:colId xmlns:a16="http://schemas.microsoft.com/office/drawing/2014/main" val="20003"/>
                    </a:ext>
                  </a:extLst>
                </a:gridCol>
                <a:gridCol w="546894">
                  <a:extLst>
                    <a:ext uri="{9D8B030D-6E8A-4147-A177-3AD203B41FA5}">
                      <a16:colId xmlns:a16="http://schemas.microsoft.com/office/drawing/2014/main" val="20004"/>
                    </a:ext>
                  </a:extLst>
                </a:gridCol>
                <a:gridCol w="546894">
                  <a:extLst>
                    <a:ext uri="{9D8B030D-6E8A-4147-A177-3AD203B41FA5}">
                      <a16:colId xmlns:a16="http://schemas.microsoft.com/office/drawing/2014/main" val="20005"/>
                    </a:ext>
                  </a:extLst>
                </a:gridCol>
              </a:tblGrid>
              <a:tr h="459317">
                <a:tc>
                  <a:txBody>
                    <a:bodyPr/>
                    <a:lstStyle/>
                    <a:p>
                      <a:pPr algn="ctr" fontAlgn="ctr"/>
                      <a:r>
                        <a:rPr lang="en-US" sz="1600" u="none" strike="noStrike" dirty="0">
                          <a:effectLst/>
                        </a:rPr>
                        <a:t>1</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rPr>
                        <a:t>33</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a:effectLst/>
                        </a:rPr>
                        <a:t>34</a:t>
                      </a:r>
                      <a:endParaRPr lang="ru-RU"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32</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6</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9317">
                <a:tc>
                  <a:txBody>
                    <a:bodyPr/>
                    <a:lstStyle/>
                    <a:p>
                      <a:pPr algn="ctr" fontAlgn="ctr"/>
                      <a:r>
                        <a:rPr lang="en-US" sz="1600" u="none" strike="noStrike">
                          <a:effectLst/>
                        </a:rPr>
                        <a:t>30</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8</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28</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rPr>
                        <a:t>9</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600" u="none" strike="noStrike">
                          <a:effectLst/>
                        </a:rPr>
                        <a:t>11</a:t>
                      </a:r>
                      <a:endParaRPr lang="cs-CZ"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25</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9317">
                <a:tc>
                  <a:txBody>
                    <a:bodyPr/>
                    <a:lstStyle/>
                    <a:p>
                      <a:pPr algn="ctr" fontAlgn="ctr"/>
                      <a:r>
                        <a:rPr lang="fi-FI" sz="1600" u="none" strike="noStrike">
                          <a:effectLst/>
                        </a:rPr>
                        <a:t>18</a:t>
                      </a:r>
                      <a:endParaRPr lang="fi-FI"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23</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15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16</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dirty="0">
                          <a:effectLst/>
                        </a:rPr>
                        <a:t>20</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19</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9317">
                <a:tc>
                  <a:txBody>
                    <a:bodyPr/>
                    <a:lstStyle/>
                    <a:p>
                      <a:pPr algn="ctr" fontAlgn="ctr"/>
                      <a:r>
                        <a:rPr lang="is-IS" sz="1600" u="none" strike="noStrike">
                          <a:effectLst/>
                        </a:rPr>
                        <a:t>24</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14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600" u="none" strike="noStrike">
                          <a:effectLst/>
                        </a:rPr>
                        <a:t>21</a:t>
                      </a:r>
                      <a:endParaRPr lang="cs-CZ"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22</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rPr>
                        <a:t>17</a:t>
                      </a:r>
                      <a:endParaRPr lang="en-U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13</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9317">
                <a:tc>
                  <a:txBody>
                    <a:bodyPr/>
                    <a:lstStyle/>
                    <a:p>
                      <a:pPr algn="ctr" fontAlgn="ctr"/>
                      <a:r>
                        <a:rPr lang="en-US" sz="1600" u="none" strike="noStrike">
                          <a:effectLst/>
                        </a:rPr>
                        <a:t>7</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26</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10</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27</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dirty="0">
                          <a:effectLst/>
                        </a:rPr>
                        <a:t>29</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dirty="0">
                          <a:effectLst/>
                        </a:rPr>
                        <a:t>12</a:t>
                      </a:r>
                      <a:endParaRPr lang="is-IS"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9317">
                <a:tc>
                  <a:txBody>
                    <a:bodyPr/>
                    <a:lstStyle/>
                    <a:p>
                      <a:pPr algn="ctr" fontAlgn="ctr"/>
                      <a:r>
                        <a:rPr lang="en-US" sz="1600" u="none" strike="noStrike">
                          <a:effectLst/>
                        </a:rPr>
                        <a:t>31</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35</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4</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a:effectLst/>
                        </a:rPr>
                        <a:t>3</a:t>
                      </a:r>
                      <a:endParaRPr lang="en-U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is-IS" sz="1600" u="none" strike="noStrike">
                          <a:effectLst/>
                        </a:rPr>
                        <a:t>2</a:t>
                      </a:r>
                      <a:endParaRPr lang="is-IS" sz="1600" b="1" i="0" u="none" strike="noStrike">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600" u="none" strike="noStrike" dirty="0">
                          <a:effectLst/>
                        </a:rPr>
                        <a:t>36</a:t>
                      </a:r>
                      <a:endParaRPr lang="cs-CZ" sz="1600" b="1" i="0" u="none" strike="noStrike" dirty="0">
                        <a:solidFill>
                          <a:srgbClr val="000000"/>
                        </a:solidFill>
                        <a:effectLst/>
                        <a:latin typeface="Calibri" charset="0"/>
                      </a:endParaRPr>
                    </a:p>
                  </a:txBody>
                  <a:tcPr marL="10319" marR="10319"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53178535"/>
              </p:ext>
            </p:extLst>
          </p:nvPr>
        </p:nvGraphicFramePr>
        <p:xfrm>
          <a:off x="3332956" y="3810000"/>
          <a:ext cx="3281364" cy="2743200"/>
        </p:xfrm>
        <a:graphic>
          <a:graphicData uri="http://schemas.openxmlformats.org/drawingml/2006/table">
            <a:tbl>
              <a:tblPr/>
              <a:tblGrid>
                <a:gridCol w="546894">
                  <a:extLst>
                    <a:ext uri="{9D8B030D-6E8A-4147-A177-3AD203B41FA5}">
                      <a16:colId xmlns:a16="http://schemas.microsoft.com/office/drawing/2014/main" val="20000"/>
                    </a:ext>
                  </a:extLst>
                </a:gridCol>
                <a:gridCol w="546894">
                  <a:extLst>
                    <a:ext uri="{9D8B030D-6E8A-4147-A177-3AD203B41FA5}">
                      <a16:colId xmlns:a16="http://schemas.microsoft.com/office/drawing/2014/main" val="20001"/>
                    </a:ext>
                  </a:extLst>
                </a:gridCol>
                <a:gridCol w="546894">
                  <a:extLst>
                    <a:ext uri="{9D8B030D-6E8A-4147-A177-3AD203B41FA5}">
                      <a16:colId xmlns:a16="http://schemas.microsoft.com/office/drawing/2014/main" val="20002"/>
                    </a:ext>
                  </a:extLst>
                </a:gridCol>
                <a:gridCol w="546894">
                  <a:extLst>
                    <a:ext uri="{9D8B030D-6E8A-4147-A177-3AD203B41FA5}">
                      <a16:colId xmlns:a16="http://schemas.microsoft.com/office/drawing/2014/main" val="20003"/>
                    </a:ext>
                  </a:extLst>
                </a:gridCol>
                <a:gridCol w="546894">
                  <a:extLst>
                    <a:ext uri="{9D8B030D-6E8A-4147-A177-3AD203B41FA5}">
                      <a16:colId xmlns:a16="http://schemas.microsoft.com/office/drawing/2014/main" val="20004"/>
                    </a:ext>
                  </a:extLst>
                </a:gridCol>
                <a:gridCol w="546894">
                  <a:extLst>
                    <a:ext uri="{9D8B030D-6E8A-4147-A177-3AD203B41FA5}">
                      <a16:colId xmlns:a16="http://schemas.microsoft.com/office/drawing/2014/main" val="20005"/>
                    </a:ext>
                  </a:extLst>
                </a:gridCol>
              </a:tblGrid>
              <a:tr h="457200">
                <a:tc>
                  <a:txBody>
                    <a:bodyPr/>
                    <a:lstStyle/>
                    <a:p>
                      <a:pPr algn="ctr" fontAlgn="ctr"/>
                      <a:r>
                        <a:rPr lang="en-US" sz="1600" b="1" i="0" u="none" strike="noStrike">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600" b="1"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600" b="1" i="0" u="none" strike="noStrike" dirty="0">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57200">
                <a:tc>
                  <a:txBody>
                    <a:bodyPr/>
                    <a:lstStyle/>
                    <a:p>
                      <a:pPr algn="ctr" fontAlgn="ctr"/>
                      <a:r>
                        <a:rPr lang="en-US" sz="1600" b="1"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cs-CZ" sz="1600" b="1" i="0" u="none" strike="noStrike">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457200">
                <a:tc>
                  <a:txBody>
                    <a:bodyPr/>
                    <a:lstStyle/>
                    <a:p>
                      <a:pPr algn="ctr" fontAlgn="ctr"/>
                      <a:r>
                        <a:rPr lang="fi-FI" sz="1600" b="1" i="0" u="none" strike="noStrike">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600" b="1"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457200">
                <a:tc>
                  <a:txBody>
                    <a:bodyPr/>
                    <a:lstStyle/>
                    <a:p>
                      <a:pPr algn="ctr" fontAlgn="ctr"/>
                      <a:r>
                        <a:rPr lang="is-IS" sz="1600" b="1"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cs-CZ" sz="1600" b="1"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600" b="1"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3"/>
                  </a:ext>
                </a:extLst>
              </a:tr>
              <a:tr h="457200">
                <a:tc>
                  <a:txBody>
                    <a:bodyPr/>
                    <a:lstStyle/>
                    <a:p>
                      <a:pPr algn="ctr" fontAlgn="ctr"/>
                      <a:r>
                        <a:rPr lang="en-US" sz="1600" b="1" i="0" u="none" strike="noStrike">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600" b="1"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600" b="1" i="0" u="none" strike="noStrike">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600" b="1"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457200">
                <a:tc>
                  <a:txBody>
                    <a:bodyPr/>
                    <a:lstStyle/>
                    <a:p>
                      <a:pPr algn="ctr" fontAlgn="ctr"/>
                      <a:r>
                        <a:rPr lang="en-US" sz="1600" b="1" i="0" u="none" strike="noStrike">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1"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600" b="1"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600" b="1" i="0" u="none" strike="noStrike">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cs-CZ" sz="1600" b="1" i="0" u="none" strike="noStrike" dirty="0">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CEA67983-9829-443A-9826-D7353AF2FF35}"/>
              </a:ext>
            </a:extLst>
          </p:cNvPr>
          <p:cNvSpPr>
            <a:spLocks noGrp="1"/>
          </p:cNvSpPr>
          <p:nvPr>
            <p:ph type="sldNum" sz="quarter" idx="12"/>
          </p:nvPr>
        </p:nvSpPr>
        <p:spPr/>
        <p:txBody>
          <a:bodyPr/>
          <a:lstStyle/>
          <a:p>
            <a:fld id="{77DC6420-9A8E-694A-8D06-3321B40299E5}" type="slidenum">
              <a:rPr lang="en-US" smtClean="0"/>
              <a:pPr/>
              <a:t>40</a:t>
            </a:fld>
            <a:endParaRPr lang="en-US"/>
          </a:p>
        </p:txBody>
      </p:sp>
    </p:spTree>
    <p:extLst>
      <p:ext uri="{BB962C8B-B14F-4D97-AF65-F5344CB8AC3E}">
        <p14:creationId xmlns:p14="http://schemas.microsoft.com/office/powerpoint/2010/main" val="14966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 y="216694"/>
            <a:ext cx="2764292" cy="3186906"/>
          </a:xfrm>
        </p:spPr>
        <p:txBody>
          <a:bodyPr anchor="t">
            <a:noAutofit/>
          </a:bodyPr>
          <a:lstStyle/>
          <a:p>
            <a:r>
              <a:rPr lang="ro-RO" sz="2000" dirty="0"/>
              <a:t>Alte modele pot fi create când numărul din centrul unui Pătrat magic (cu un număr impar de linii și coloane) este redus la 0 (cum am făcut cu Pătratul magic </a:t>
            </a:r>
            <a:r>
              <a:rPr lang="en-US" sz="2000" dirty="0"/>
              <a:t>Luo Shu</a:t>
            </a:r>
            <a:r>
              <a:rPr lang="ro-RO" sz="2000" dirty="0"/>
              <a:t>, în </a:t>
            </a:r>
            <a:r>
              <a:rPr lang="ro-RO" sz="2000" dirty="0" err="1"/>
              <a:t>slide-ul</a:t>
            </a:r>
            <a:r>
              <a:rPr lang="ro-RO" sz="2000" dirty="0"/>
              <a:t> </a:t>
            </a:r>
            <a:r>
              <a:rPr lang="en-US" sz="2000" dirty="0"/>
              <a:t>6). </a:t>
            </a:r>
            <a:br>
              <a:rPr lang="en-US" sz="2000" dirty="0"/>
            </a:br>
            <a:br>
              <a:rPr lang="en-US" sz="2000" dirty="0"/>
            </a:br>
            <a:r>
              <a:rPr lang="ro-RO" sz="2000" i="1" dirty="0"/>
              <a:t>Ce remarcați?</a:t>
            </a:r>
            <a:endParaRPr lang="en-US" sz="2000" i="1" dirty="0"/>
          </a:p>
        </p:txBody>
      </p:sp>
      <p:graphicFrame>
        <p:nvGraphicFramePr>
          <p:cNvPr id="5" name="Table 4"/>
          <p:cNvGraphicFramePr>
            <a:graphicFrameLocks noGrp="1"/>
          </p:cNvGraphicFramePr>
          <p:nvPr>
            <p:extLst>
              <p:ext uri="{D42A27DB-BD31-4B8C-83A1-F6EECF244321}">
                <p14:modId xmlns:p14="http://schemas.microsoft.com/office/powerpoint/2010/main" val="2092036970"/>
              </p:ext>
            </p:extLst>
          </p:nvPr>
        </p:nvGraphicFramePr>
        <p:xfrm>
          <a:off x="3854053" y="216695"/>
          <a:ext cx="3038870" cy="3098005"/>
        </p:xfrm>
        <a:graphic>
          <a:graphicData uri="http://schemas.openxmlformats.org/drawingml/2006/table">
            <a:tbl>
              <a:tblPr/>
              <a:tblGrid>
                <a:gridCol w="607774">
                  <a:extLst>
                    <a:ext uri="{9D8B030D-6E8A-4147-A177-3AD203B41FA5}">
                      <a16:colId xmlns:a16="http://schemas.microsoft.com/office/drawing/2014/main" val="20000"/>
                    </a:ext>
                  </a:extLst>
                </a:gridCol>
                <a:gridCol w="607774">
                  <a:extLst>
                    <a:ext uri="{9D8B030D-6E8A-4147-A177-3AD203B41FA5}">
                      <a16:colId xmlns:a16="http://schemas.microsoft.com/office/drawing/2014/main" val="20001"/>
                    </a:ext>
                  </a:extLst>
                </a:gridCol>
                <a:gridCol w="607774">
                  <a:extLst>
                    <a:ext uri="{9D8B030D-6E8A-4147-A177-3AD203B41FA5}">
                      <a16:colId xmlns:a16="http://schemas.microsoft.com/office/drawing/2014/main" val="20002"/>
                    </a:ext>
                  </a:extLst>
                </a:gridCol>
                <a:gridCol w="607774">
                  <a:extLst>
                    <a:ext uri="{9D8B030D-6E8A-4147-A177-3AD203B41FA5}">
                      <a16:colId xmlns:a16="http://schemas.microsoft.com/office/drawing/2014/main" val="20003"/>
                    </a:ext>
                  </a:extLst>
                </a:gridCol>
                <a:gridCol w="607774">
                  <a:extLst>
                    <a:ext uri="{9D8B030D-6E8A-4147-A177-3AD203B41FA5}">
                      <a16:colId xmlns:a16="http://schemas.microsoft.com/office/drawing/2014/main" val="20004"/>
                    </a:ext>
                  </a:extLst>
                </a:gridCol>
              </a:tblGrid>
              <a:tr h="619601">
                <a:tc>
                  <a:txBody>
                    <a:bodyPr/>
                    <a:lstStyle/>
                    <a:p>
                      <a:pPr algn="ctr" fontAlgn="ctr"/>
                      <a:r>
                        <a:rPr lang="mr-IN" sz="2000" b="1" i="0" u="none" strike="noStrike">
                          <a:solidFill>
                            <a:srgbClr val="FFFFFF"/>
                          </a:solidFill>
                          <a:effectLst/>
                          <a:latin typeface="Calibri" charset="0"/>
                        </a:rPr>
                        <a:t>-9</a:t>
                      </a:r>
                    </a:p>
                  </a:txBody>
                  <a:tcPr marL="10319" marR="10319" marT="12700" marB="0" anchor="ctr">
                    <a:lnL>
                      <a:noFill/>
                    </a:lnL>
                    <a:lnR>
                      <a:noFill/>
                    </a:lnR>
                    <a:lnT>
                      <a:noFill/>
                    </a:lnT>
                    <a:lnB>
                      <a:noFill/>
                    </a:lnB>
                    <a:solidFill>
                      <a:srgbClr val="00B050"/>
                    </a:solidFill>
                  </a:tcPr>
                </a:tc>
                <a:tc>
                  <a:txBody>
                    <a:bodyPr/>
                    <a:lstStyle/>
                    <a:p>
                      <a:pPr algn="ctr" fontAlgn="ctr"/>
                      <a:r>
                        <a:rPr lang="is-IS" sz="2000" b="1" i="0" u="none" strike="noStrike">
                          <a:solidFill>
                            <a:srgbClr val="000000"/>
                          </a:solidFill>
                          <a:effectLst/>
                          <a:latin typeface="Calibri" charset="0"/>
                        </a:rPr>
                        <a:t>12</a:t>
                      </a:r>
                    </a:p>
                  </a:txBody>
                  <a:tcPr marL="10319" marR="10319" marT="12700" marB="0" anchor="ctr">
                    <a:lnL>
                      <a:noFill/>
                    </a:lnL>
                    <a:lnR>
                      <a:noFill/>
                    </a:lnR>
                    <a:lnT>
                      <a:noFill/>
                    </a:lnT>
                    <a:lnB>
                      <a:noFill/>
                    </a:lnB>
                    <a:solidFill>
                      <a:srgbClr val="833C0C"/>
                    </a:solidFill>
                  </a:tcPr>
                </a:tc>
                <a:tc>
                  <a:txBody>
                    <a:bodyPr/>
                    <a:lstStyle/>
                    <a:p>
                      <a:pPr algn="ctr" fontAlgn="ctr"/>
                      <a:r>
                        <a:rPr lang="en-US" sz="2000" b="1" i="0" u="none" strike="noStrike" dirty="0">
                          <a:solidFill>
                            <a:srgbClr val="000000"/>
                          </a:solidFill>
                          <a:effectLst/>
                          <a:latin typeface="Calibri" charset="0"/>
                        </a:rPr>
                        <a:t>5</a:t>
                      </a:r>
                    </a:p>
                  </a:txBody>
                  <a:tcPr marL="10319" marR="10319" marT="12700" marB="0" anchor="ctr">
                    <a:lnL>
                      <a:noFill/>
                    </a:lnL>
                    <a:lnR>
                      <a:noFill/>
                    </a:lnR>
                    <a:lnT>
                      <a:noFill/>
                    </a:lnT>
                    <a:lnB>
                      <a:noFill/>
                    </a:lnB>
                    <a:solidFill>
                      <a:srgbClr val="FF0000"/>
                    </a:solidFill>
                  </a:tcPr>
                </a:tc>
                <a:tc>
                  <a:txBody>
                    <a:bodyPr/>
                    <a:lstStyle/>
                    <a:p>
                      <a:pPr algn="ctr" fontAlgn="ctr"/>
                      <a:r>
                        <a:rPr lang="mr-IN" sz="2000" b="1" i="0" u="none" strike="noStrike">
                          <a:solidFill>
                            <a:srgbClr val="FFFFFF"/>
                          </a:solidFill>
                          <a:effectLst/>
                          <a:latin typeface="Calibri" charset="0"/>
                        </a:rPr>
                        <a:t>-2</a:t>
                      </a:r>
                    </a:p>
                  </a:txBody>
                  <a:tcPr marL="10319" marR="10319" marT="12700" marB="0" anchor="ctr">
                    <a:lnL>
                      <a:noFill/>
                    </a:lnL>
                    <a:lnR>
                      <a:noFill/>
                    </a:lnR>
                    <a:lnT>
                      <a:noFill/>
                    </a:lnT>
                    <a:lnB>
                      <a:noFill/>
                    </a:lnB>
                    <a:solidFill>
                      <a:srgbClr val="F4B084"/>
                    </a:solidFill>
                  </a:tcPr>
                </a:tc>
                <a:tc>
                  <a:txBody>
                    <a:bodyPr/>
                    <a:lstStyle/>
                    <a:p>
                      <a:pPr algn="ctr" fontAlgn="ctr"/>
                      <a:r>
                        <a:rPr lang="mr-IN" sz="2000" b="1" i="0" u="none" strike="noStrike">
                          <a:solidFill>
                            <a:srgbClr val="FFFFFF"/>
                          </a:solidFill>
                          <a:effectLst/>
                          <a:latin typeface="Calibri" charset="0"/>
                        </a:rPr>
                        <a:t>-6</a:t>
                      </a:r>
                    </a:p>
                  </a:txBody>
                  <a:tcPr marL="10319" marR="10319" marT="12700" marB="0" anchor="ctr">
                    <a:lnL>
                      <a:noFill/>
                    </a:lnL>
                    <a:lnR>
                      <a:noFill/>
                    </a:lnR>
                    <a:lnT>
                      <a:noFill/>
                    </a:lnT>
                    <a:lnB>
                      <a:noFill/>
                    </a:lnB>
                    <a:solidFill>
                      <a:srgbClr val="ED7D31"/>
                    </a:solidFill>
                  </a:tcPr>
                </a:tc>
                <a:extLst>
                  <a:ext uri="{0D108BD9-81ED-4DB2-BD59-A6C34878D82A}">
                    <a16:rowId xmlns:a16="http://schemas.microsoft.com/office/drawing/2014/main" val="10000"/>
                  </a:ext>
                </a:extLst>
              </a:tr>
              <a:tr h="619601">
                <a:tc>
                  <a:txBody>
                    <a:bodyPr/>
                    <a:lstStyle/>
                    <a:p>
                      <a:pPr algn="ctr" fontAlgn="ctr"/>
                      <a:r>
                        <a:rPr lang="en-US" sz="2000" b="1" i="0" u="none" strike="noStrike">
                          <a:solidFill>
                            <a:srgbClr val="000000"/>
                          </a:solidFill>
                          <a:effectLst/>
                          <a:latin typeface="Calibri" charset="0"/>
                        </a:rPr>
                        <a:t>1</a:t>
                      </a:r>
                    </a:p>
                  </a:txBody>
                  <a:tcPr marL="10319" marR="10319" marT="12700" marB="0" anchor="ctr">
                    <a:lnL>
                      <a:noFill/>
                    </a:lnL>
                    <a:lnR>
                      <a:noFill/>
                    </a:lnR>
                    <a:lnT>
                      <a:noFill/>
                    </a:lnT>
                    <a:lnB>
                      <a:noFill/>
                    </a:lnB>
                    <a:solidFill>
                      <a:srgbClr val="FFFF00"/>
                    </a:solidFill>
                  </a:tcPr>
                </a:tc>
                <a:tc>
                  <a:txBody>
                    <a:bodyPr/>
                    <a:lstStyle/>
                    <a:p>
                      <a:pPr algn="ctr" fontAlgn="ctr"/>
                      <a:r>
                        <a:rPr lang="en-US" sz="2000" b="1" i="0" u="none" strike="noStrike">
                          <a:solidFill>
                            <a:srgbClr val="000000"/>
                          </a:solidFill>
                          <a:effectLst/>
                          <a:latin typeface="Calibri" charset="0"/>
                        </a:rPr>
                        <a:t>7</a:t>
                      </a:r>
                    </a:p>
                  </a:txBody>
                  <a:tcPr marL="10319" marR="10319" marT="12700" marB="0" anchor="ctr">
                    <a:lnL>
                      <a:noFill/>
                    </a:lnL>
                    <a:lnR>
                      <a:noFill/>
                    </a:lnR>
                    <a:lnT>
                      <a:noFill/>
                    </a:lnT>
                    <a:lnB>
                      <a:noFill/>
                    </a:lnB>
                    <a:solidFill>
                      <a:srgbClr val="92D050"/>
                    </a:solidFill>
                  </a:tcPr>
                </a:tc>
                <a:tc>
                  <a:txBody>
                    <a:bodyPr/>
                    <a:lstStyle/>
                    <a:p>
                      <a:pPr algn="ctr" fontAlgn="ctr"/>
                      <a:r>
                        <a:rPr lang="mr-IN" sz="2000" b="1" i="0" u="none" strike="noStrike">
                          <a:solidFill>
                            <a:srgbClr val="FFFFFF"/>
                          </a:solidFill>
                          <a:effectLst/>
                          <a:latin typeface="Calibri" charset="0"/>
                        </a:rPr>
                        <a:t>-11</a:t>
                      </a:r>
                    </a:p>
                  </a:txBody>
                  <a:tcPr marL="10319" marR="10319" marT="12700" marB="0" anchor="ctr">
                    <a:lnL>
                      <a:noFill/>
                    </a:lnL>
                    <a:lnR>
                      <a:noFill/>
                    </a:lnR>
                    <a:lnT>
                      <a:noFill/>
                    </a:lnT>
                    <a:lnB>
                      <a:noFill/>
                    </a:lnB>
                    <a:solidFill>
                      <a:srgbClr val="C00000"/>
                    </a:solidFill>
                  </a:tcPr>
                </a:tc>
                <a:tc>
                  <a:txBody>
                    <a:bodyPr/>
                    <a:lstStyle/>
                    <a:p>
                      <a:pPr algn="ctr" fontAlgn="ctr"/>
                      <a:r>
                        <a:rPr lang="en-US" sz="2000" b="1" i="0" u="none" strike="noStrike">
                          <a:solidFill>
                            <a:srgbClr val="000000"/>
                          </a:solidFill>
                          <a:effectLst/>
                          <a:latin typeface="Calibri" charset="0"/>
                        </a:rPr>
                        <a:t>4</a:t>
                      </a:r>
                    </a:p>
                  </a:txBody>
                  <a:tcPr marL="10319" marR="10319" marT="12700" marB="0" anchor="ctr">
                    <a:lnL>
                      <a:noFill/>
                    </a:lnL>
                    <a:lnR>
                      <a:noFill/>
                    </a:lnR>
                    <a:lnT>
                      <a:noFill/>
                    </a:lnT>
                    <a:lnB>
                      <a:noFill/>
                    </a:lnB>
                    <a:solidFill>
                      <a:srgbClr val="FFC000"/>
                    </a:solidFill>
                  </a:tcPr>
                </a:tc>
                <a:tc>
                  <a:txBody>
                    <a:bodyPr/>
                    <a:lstStyle/>
                    <a:p>
                      <a:pPr algn="ctr" fontAlgn="ctr"/>
                      <a:r>
                        <a:rPr lang="mr-IN" sz="2000" b="1" i="0" u="none" strike="noStrike">
                          <a:solidFill>
                            <a:srgbClr val="FFFFFF"/>
                          </a:solidFill>
                          <a:effectLst/>
                          <a:latin typeface="Calibri" charset="0"/>
                        </a:rPr>
                        <a:t>-1</a:t>
                      </a:r>
                    </a:p>
                  </a:txBody>
                  <a:tcPr marL="10319" marR="10319" marT="12700" marB="0" anchor="ctr">
                    <a:lnL>
                      <a:noFill/>
                    </a:lnL>
                    <a:lnR>
                      <a:noFill/>
                    </a:lnR>
                    <a:lnT>
                      <a:noFill/>
                    </a:lnT>
                    <a:lnB>
                      <a:noFill/>
                    </a:lnB>
                    <a:solidFill>
                      <a:srgbClr val="FFFF00"/>
                    </a:solidFill>
                  </a:tcPr>
                </a:tc>
                <a:extLst>
                  <a:ext uri="{0D108BD9-81ED-4DB2-BD59-A6C34878D82A}">
                    <a16:rowId xmlns:a16="http://schemas.microsoft.com/office/drawing/2014/main" val="10001"/>
                  </a:ext>
                </a:extLst>
              </a:tr>
              <a:tr h="619601">
                <a:tc>
                  <a:txBody>
                    <a:bodyPr/>
                    <a:lstStyle/>
                    <a:p>
                      <a:pPr algn="ctr" fontAlgn="ctr"/>
                      <a:r>
                        <a:rPr lang="mr-IN" sz="2000" b="1" i="0" u="none" strike="noStrike">
                          <a:solidFill>
                            <a:srgbClr val="FFFFFF"/>
                          </a:solidFill>
                          <a:effectLst/>
                          <a:latin typeface="Calibri" charset="0"/>
                        </a:rPr>
                        <a:t>-8</a:t>
                      </a:r>
                    </a:p>
                  </a:txBody>
                  <a:tcPr marL="10319" marR="10319" marT="12700" marB="0" anchor="ctr">
                    <a:lnL>
                      <a:noFill/>
                    </a:lnL>
                    <a:lnR>
                      <a:noFill/>
                    </a:lnR>
                    <a:lnT>
                      <a:noFill/>
                    </a:lnT>
                    <a:lnB>
                      <a:noFill/>
                    </a:lnB>
                    <a:solidFill>
                      <a:srgbClr val="24CA93"/>
                    </a:solidFill>
                  </a:tcPr>
                </a:tc>
                <a:tc>
                  <a:txBody>
                    <a:bodyPr/>
                    <a:lstStyle/>
                    <a:p>
                      <a:pPr algn="ctr" fontAlgn="ctr"/>
                      <a:r>
                        <a:rPr lang="mr-IN" sz="2000" b="1" i="0" u="none" strike="noStrike">
                          <a:solidFill>
                            <a:srgbClr val="FFFFFF"/>
                          </a:solidFill>
                          <a:effectLst/>
                          <a:latin typeface="Calibri" charset="0"/>
                        </a:rPr>
                        <a:t>-3</a:t>
                      </a:r>
                    </a:p>
                  </a:txBody>
                  <a:tcPr marL="10319" marR="10319" marT="12700" marB="0" anchor="ctr">
                    <a:lnL>
                      <a:noFill/>
                    </a:lnL>
                    <a:lnR>
                      <a:noFill/>
                    </a:lnR>
                    <a:lnT>
                      <a:noFill/>
                    </a:lnT>
                    <a:lnB>
                      <a:noFill/>
                    </a:lnB>
                    <a:solidFill>
                      <a:srgbClr val="2FFFB8"/>
                    </a:solidFill>
                  </a:tcPr>
                </a:tc>
                <a:tc>
                  <a:txBody>
                    <a:bodyPr/>
                    <a:lstStyle/>
                    <a:p>
                      <a:pPr algn="ctr" fontAlgn="ctr"/>
                      <a:r>
                        <a:rPr lang="en-US" sz="2000" b="1" i="0" u="none" strike="noStrike">
                          <a:solidFill>
                            <a:srgbClr val="000000"/>
                          </a:solidFill>
                          <a:effectLst/>
                          <a:latin typeface="Calibri" charset="0"/>
                        </a:rPr>
                        <a:t>0</a:t>
                      </a:r>
                    </a:p>
                  </a:txBody>
                  <a:tcPr marL="10319" marR="10319" marT="12700" marB="0" anchor="ctr">
                    <a:lnL>
                      <a:noFill/>
                    </a:lnL>
                    <a:lnR>
                      <a:noFill/>
                    </a:lnR>
                    <a:lnT>
                      <a:noFill/>
                    </a:lnT>
                    <a:lnB>
                      <a:noFill/>
                    </a:lnB>
                  </a:tcPr>
                </a:tc>
                <a:tc>
                  <a:txBody>
                    <a:bodyPr/>
                    <a:lstStyle/>
                    <a:p>
                      <a:pPr algn="ctr" fontAlgn="ctr"/>
                      <a:r>
                        <a:rPr lang="en-US" sz="2000" b="1" i="0" u="none" strike="noStrike">
                          <a:solidFill>
                            <a:srgbClr val="000000"/>
                          </a:solidFill>
                          <a:effectLst/>
                          <a:latin typeface="Calibri" charset="0"/>
                        </a:rPr>
                        <a:t>3</a:t>
                      </a:r>
                    </a:p>
                  </a:txBody>
                  <a:tcPr marL="10319" marR="10319" marT="12700" marB="0" anchor="ctr">
                    <a:lnL>
                      <a:noFill/>
                    </a:lnL>
                    <a:lnR>
                      <a:noFill/>
                    </a:lnR>
                    <a:lnT>
                      <a:noFill/>
                    </a:lnT>
                    <a:lnB>
                      <a:noFill/>
                    </a:lnB>
                    <a:solidFill>
                      <a:srgbClr val="2FFFB8"/>
                    </a:solidFill>
                  </a:tcPr>
                </a:tc>
                <a:tc>
                  <a:txBody>
                    <a:bodyPr/>
                    <a:lstStyle/>
                    <a:p>
                      <a:pPr algn="ctr" fontAlgn="ctr"/>
                      <a:r>
                        <a:rPr lang="en-US" sz="2000" b="1" i="0" u="none" strike="noStrike">
                          <a:solidFill>
                            <a:srgbClr val="000000"/>
                          </a:solidFill>
                          <a:effectLst/>
                          <a:latin typeface="Calibri" charset="0"/>
                        </a:rPr>
                        <a:t>8</a:t>
                      </a:r>
                    </a:p>
                  </a:txBody>
                  <a:tcPr marL="10319" marR="10319" marT="12700" marB="0" anchor="ctr">
                    <a:lnL>
                      <a:noFill/>
                    </a:lnL>
                    <a:lnR>
                      <a:noFill/>
                    </a:lnR>
                    <a:lnT>
                      <a:noFill/>
                    </a:lnT>
                    <a:lnB>
                      <a:noFill/>
                    </a:lnB>
                    <a:solidFill>
                      <a:srgbClr val="24CA93"/>
                    </a:solidFill>
                  </a:tcPr>
                </a:tc>
                <a:extLst>
                  <a:ext uri="{0D108BD9-81ED-4DB2-BD59-A6C34878D82A}">
                    <a16:rowId xmlns:a16="http://schemas.microsoft.com/office/drawing/2014/main" val="10002"/>
                  </a:ext>
                </a:extLst>
              </a:tr>
              <a:tr h="619601">
                <a:tc>
                  <a:txBody>
                    <a:bodyPr/>
                    <a:lstStyle/>
                    <a:p>
                      <a:pPr algn="ctr" fontAlgn="ctr"/>
                      <a:r>
                        <a:rPr lang="en-US" sz="2000" b="1" i="0" u="none" strike="noStrike">
                          <a:solidFill>
                            <a:srgbClr val="000000"/>
                          </a:solidFill>
                          <a:effectLst/>
                          <a:latin typeface="Calibri" charset="0"/>
                        </a:rPr>
                        <a:t>10</a:t>
                      </a:r>
                    </a:p>
                  </a:txBody>
                  <a:tcPr marL="10319" marR="10319" marT="12700" marB="0" anchor="ctr">
                    <a:lnL>
                      <a:noFill/>
                    </a:lnL>
                    <a:lnR>
                      <a:noFill/>
                    </a:lnR>
                    <a:lnT>
                      <a:noFill/>
                    </a:lnT>
                    <a:lnB>
                      <a:noFill/>
                    </a:lnB>
                    <a:solidFill>
                      <a:srgbClr val="002060"/>
                    </a:solidFill>
                  </a:tcPr>
                </a:tc>
                <a:tc>
                  <a:txBody>
                    <a:bodyPr/>
                    <a:lstStyle/>
                    <a:p>
                      <a:pPr algn="ctr" fontAlgn="ctr"/>
                      <a:r>
                        <a:rPr lang="mr-IN" sz="2000" b="1" i="0" u="none" strike="noStrike">
                          <a:solidFill>
                            <a:srgbClr val="FFFFFF"/>
                          </a:solidFill>
                          <a:effectLst/>
                          <a:latin typeface="Calibri" charset="0"/>
                        </a:rPr>
                        <a:t>-4</a:t>
                      </a:r>
                    </a:p>
                  </a:txBody>
                  <a:tcPr marL="10319" marR="10319" marT="12700" marB="0" anchor="ctr">
                    <a:lnL>
                      <a:noFill/>
                    </a:lnL>
                    <a:lnR>
                      <a:noFill/>
                    </a:lnR>
                    <a:lnT>
                      <a:noFill/>
                    </a:lnT>
                    <a:lnB>
                      <a:noFill/>
                    </a:lnB>
                    <a:solidFill>
                      <a:srgbClr val="FFC000"/>
                    </a:solidFill>
                  </a:tcPr>
                </a:tc>
                <a:tc>
                  <a:txBody>
                    <a:bodyPr/>
                    <a:lstStyle/>
                    <a:p>
                      <a:pPr algn="ctr" fontAlgn="ctr"/>
                      <a:r>
                        <a:rPr lang="cs-CZ" sz="2000" b="1" i="0" u="none" strike="noStrike">
                          <a:solidFill>
                            <a:srgbClr val="000000"/>
                          </a:solidFill>
                          <a:effectLst/>
                          <a:latin typeface="Calibri" charset="0"/>
                        </a:rPr>
                        <a:t>11</a:t>
                      </a:r>
                    </a:p>
                  </a:txBody>
                  <a:tcPr marL="10319" marR="10319" marT="12700" marB="0" anchor="ctr">
                    <a:lnL>
                      <a:noFill/>
                    </a:lnL>
                    <a:lnR>
                      <a:noFill/>
                    </a:lnR>
                    <a:lnT>
                      <a:noFill/>
                    </a:lnT>
                    <a:lnB>
                      <a:noFill/>
                    </a:lnB>
                    <a:solidFill>
                      <a:srgbClr val="C00000"/>
                    </a:solidFill>
                  </a:tcPr>
                </a:tc>
                <a:tc>
                  <a:txBody>
                    <a:bodyPr/>
                    <a:lstStyle/>
                    <a:p>
                      <a:pPr algn="ctr" fontAlgn="ctr"/>
                      <a:r>
                        <a:rPr lang="mr-IN" sz="2000" b="1" i="0" u="none" strike="noStrike">
                          <a:solidFill>
                            <a:srgbClr val="FFFFFF"/>
                          </a:solidFill>
                          <a:effectLst/>
                          <a:latin typeface="Calibri" charset="0"/>
                        </a:rPr>
                        <a:t>-7</a:t>
                      </a:r>
                    </a:p>
                  </a:txBody>
                  <a:tcPr marL="10319" marR="10319" marT="12700" marB="0" anchor="ctr">
                    <a:lnL>
                      <a:noFill/>
                    </a:lnL>
                    <a:lnR>
                      <a:noFill/>
                    </a:lnR>
                    <a:lnT>
                      <a:noFill/>
                    </a:lnT>
                    <a:lnB>
                      <a:noFill/>
                    </a:lnB>
                    <a:solidFill>
                      <a:srgbClr val="92D050"/>
                    </a:solidFill>
                  </a:tcPr>
                </a:tc>
                <a:tc>
                  <a:txBody>
                    <a:bodyPr/>
                    <a:lstStyle/>
                    <a:p>
                      <a:pPr algn="ctr" fontAlgn="ctr"/>
                      <a:r>
                        <a:rPr lang="mr-IN" sz="2000" b="1" i="0" u="none" strike="noStrike">
                          <a:solidFill>
                            <a:srgbClr val="FFFFFF"/>
                          </a:solidFill>
                          <a:effectLst/>
                          <a:latin typeface="Calibri" charset="0"/>
                        </a:rPr>
                        <a:t>-10</a:t>
                      </a:r>
                    </a:p>
                  </a:txBody>
                  <a:tcPr marL="10319" marR="10319" marT="12700" marB="0" anchor="ctr">
                    <a:lnL>
                      <a:noFill/>
                    </a:lnL>
                    <a:lnR>
                      <a:noFill/>
                    </a:lnR>
                    <a:lnT>
                      <a:noFill/>
                    </a:lnT>
                    <a:lnB>
                      <a:noFill/>
                    </a:lnB>
                    <a:solidFill>
                      <a:srgbClr val="002060"/>
                    </a:solidFill>
                  </a:tcPr>
                </a:tc>
                <a:extLst>
                  <a:ext uri="{0D108BD9-81ED-4DB2-BD59-A6C34878D82A}">
                    <a16:rowId xmlns:a16="http://schemas.microsoft.com/office/drawing/2014/main" val="10003"/>
                  </a:ext>
                </a:extLst>
              </a:tr>
              <a:tr h="619601">
                <a:tc>
                  <a:txBody>
                    <a:bodyPr/>
                    <a:lstStyle/>
                    <a:p>
                      <a:pPr algn="ctr" fontAlgn="ctr"/>
                      <a:r>
                        <a:rPr lang="en-US" sz="2000" b="1" i="0" u="none" strike="noStrike">
                          <a:solidFill>
                            <a:srgbClr val="000000"/>
                          </a:solidFill>
                          <a:effectLst/>
                          <a:latin typeface="Calibri" charset="0"/>
                        </a:rPr>
                        <a:t>6</a:t>
                      </a:r>
                    </a:p>
                  </a:txBody>
                  <a:tcPr marL="10319" marR="10319" marT="12700" marB="0" anchor="ctr">
                    <a:lnL>
                      <a:noFill/>
                    </a:lnL>
                    <a:lnR>
                      <a:noFill/>
                    </a:lnR>
                    <a:lnT>
                      <a:noFill/>
                    </a:lnT>
                    <a:lnB>
                      <a:noFill/>
                    </a:lnB>
                    <a:solidFill>
                      <a:srgbClr val="ED7D31"/>
                    </a:solidFill>
                  </a:tcPr>
                </a:tc>
                <a:tc>
                  <a:txBody>
                    <a:bodyPr/>
                    <a:lstStyle/>
                    <a:p>
                      <a:pPr algn="ctr" fontAlgn="ctr"/>
                      <a:r>
                        <a:rPr lang="mr-IN" sz="2000" b="1" i="0" u="none" strike="noStrike">
                          <a:solidFill>
                            <a:srgbClr val="FFFFFF"/>
                          </a:solidFill>
                          <a:effectLst/>
                          <a:latin typeface="Calibri" charset="0"/>
                        </a:rPr>
                        <a:t>-12</a:t>
                      </a:r>
                    </a:p>
                  </a:txBody>
                  <a:tcPr marL="10319" marR="10319" marT="12700" marB="0" anchor="ctr">
                    <a:lnL>
                      <a:noFill/>
                    </a:lnL>
                    <a:lnR>
                      <a:noFill/>
                    </a:lnR>
                    <a:lnT>
                      <a:noFill/>
                    </a:lnT>
                    <a:lnB>
                      <a:noFill/>
                    </a:lnB>
                    <a:solidFill>
                      <a:srgbClr val="833C0C"/>
                    </a:solidFill>
                  </a:tcPr>
                </a:tc>
                <a:tc>
                  <a:txBody>
                    <a:bodyPr/>
                    <a:lstStyle/>
                    <a:p>
                      <a:pPr algn="ctr" fontAlgn="ctr"/>
                      <a:r>
                        <a:rPr lang="mr-IN" sz="2000" b="1" i="0" u="none" strike="noStrike">
                          <a:solidFill>
                            <a:srgbClr val="FFFFFF"/>
                          </a:solidFill>
                          <a:effectLst/>
                          <a:latin typeface="Calibri" charset="0"/>
                        </a:rPr>
                        <a:t>-5</a:t>
                      </a:r>
                    </a:p>
                  </a:txBody>
                  <a:tcPr marL="10319" marR="10319" marT="12700" marB="0" anchor="ctr">
                    <a:lnL>
                      <a:noFill/>
                    </a:lnL>
                    <a:lnR>
                      <a:noFill/>
                    </a:lnR>
                    <a:lnT>
                      <a:noFill/>
                    </a:lnT>
                    <a:lnB>
                      <a:noFill/>
                    </a:lnB>
                    <a:solidFill>
                      <a:srgbClr val="FF0000"/>
                    </a:solidFill>
                  </a:tcPr>
                </a:tc>
                <a:tc>
                  <a:txBody>
                    <a:bodyPr/>
                    <a:lstStyle/>
                    <a:p>
                      <a:pPr algn="ctr" fontAlgn="ctr"/>
                      <a:r>
                        <a:rPr lang="is-IS" sz="2000" b="1" i="0" u="none" strike="noStrike">
                          <a:solidFill>
                            <a:srgbClr val="000000"/>
                          </a:solidFill>
                          <a:effectLst/>
                          <a:latin typeface="Calibri" charset="0"/>
                        </a:rPr>
                        <a:t>2</a:t>
                      </a:r>
                    </a:p>
                  </a:txBody>
                  <a:tcPr marL="10319" marR="10319" marT="12700" marB="0" anchor="ctr">
                    <a:lnL>
                      <a:noFill/>
                    </a:lnL>
                    <a:lnR>
                      <a:noFill/>
                    </a:lnR>
                    <a:lnT>
                      <a:noFill/>
                    </a:lnT>
                    <a:lnB>
                      <a:noFill/>
                    </a:lnB>
                    <a:solidFill>
                      <a:srgbClr val="F4B084"/>
                    </a:solidFill>
                  </a:tcPr>
                </a:tc>
                <a:tc>
                  <a:txBody>
                    <a:bodyPr/>
                    <a:lstStyle/>
                    <a:p>
                      <a:pPr algn="ctr" fontAlgn="ctr"/>
                      <a:r>
                        <a:rPr lang="en-US" sz="2000" b="1" i="0" u="none" strike="noStrike" dirty="0">
                          <a:solidFill>
                            <a:srgbClr val="000000"/>
                          </a:solidFill>
                          <a:effectLst/>
                          <a:latin typeface="Calibri" charset="0"/>
                        </a:rPr>
                        <a:t>9</a:t>
                      </a:r>
                    </a:p>
                  </a:txBody>
                  <a:tcPr marL="10319" marR="10319" marT="12700" marB="0" anchor="ctr">
                    <a:lnL>
                      <a:noFill/>
                    </a:lnL>
                    <a:lnR>
                      <a:noFill/>
                    </a:lnR>
                    <a:lnT>
                      <a:noFill/>
                    </a:lnT>
                    <a:lnB>
                      <a:noFill/>
                    </a:lnB>
                    <a:solidFill>
                      <a:srgbClr val="00B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76202072"/>
              </p:ext>
            </p:extLst>
          </p:nvPr>
        </p:nvGraphicFramePr>
        <p:xfrm>
          <a:off x="6304756" y="3645694"/>
          <a:ext cx="2847976" cy="2882108"/>
        </p:xfrm>
        <a:graphic>
          <a:graphicData uri="http://schemas.openxmlformats.org/drawingml/2006/table">
            <a:tbl>
              <a:tblPr/>
              <a:tblGrid>
                <a:gridCol w="711994">
                  <a:extLst>
                    <a:ext uri="{9D8B030D-6E8A-4147-A177-3AD203B41FA5}">
                      <a16:colId xmlns:a16="http://schemas.microsoft.com/office/drawing/2014/main" val="20000"/>
                    </a:ext>
                  </a:extLst>
                </a:gridCol>
                <a:gridCol w="711994">
                  <a:extLst>
                    <a:ext uri="{9D8B030D-6E8A-4147-A177-3AD203B41FA5}">
                      <a16:colId xmlns:a16="http://schemas.microsoft.com/office/drawing/2014/main" val="20001"/>
                    </a:ext>
                  </a:extLst>
                </a:gridCol>
                <a:gridCol w="711994">
                  <a:extLst>
                    <a:ext uri="{9D8B030D-6E8A-4147-A177-3AD203B41FA5}">
                      <a16:colId xmlns:a16="http://schemas.microsoft.com/office/drawing/2014/main" val="20002"/>
                    </a:ext>
                  </a:extLst>
                </a:gridCol>
                <a:gridCol w="711994">
                  <a:extLst>
                    <a:ext uri="{9D8B030D-6E8A-4147-A177-3AD203B41FA5}">
                      <a16:colId xmlns:a16="http://schemas.microsoft.com/office/drawing/2014/main" val="20003"/>
                    </a:ext>
                  </a:extLst>
                </a:gridCol>
              </a:tblGrid>
              <a:tr h="720527">
                <a:tc>
                  <a:txBody>
                    <a:bodyPr/>
                    <a:lstStyle/>
                    <a:p>
                      <a:pPr algn="ctr" fontAlgn="ctr"/>
                      <a:r>
                        <a:rPr lang="en-US" sz="2000" b="1" i="0" u="none" strike="noStrike" dirty="0">
                          <a:solidFill>
                            <a:srgbClr val="000000"/>
                          </a:solidFill>
                          <a:effectLst/>
                          <a:latin typeface="Calibri" charset="0"/>
                        </a:rPr>
                        <a:t>1</a:t>
                      </a:r>
                    </a:p>
                  </a:txBody>
                  <a:tcPr marL="10319" marR="10319" marT="12700" marB="0" anchor="ctr">
                    <a:lnL>
                      <a:noFill/>
                    </a:lnL>
                    <a:lnR>
                      <a:noFill/>
                    </a:lnR>
                    <a:lnT>
                      <a:noFill/>
                    </a:lnT>
                    <a:lnB>
                      <a:noFill/>
                    </a:lnB>
                    <a:solidFill>
                      <a:srgbClr val="FFD966"/>
                    </a:solidFill>
                  </a:tcPr>
                </a:tc>
                <a:tc>
                  <a:txBody>
                    <a:bodyPr/>
                    <a:lstStyle/>
                    <a:p>
                      <a:pPr algn="ctr" fontAlgn="ctr"/>
                      <a:r>
                        <a:rPr lang="mr-IN" sz="2000" b="1" i="0" u="none" strike="noStrike">
                          <a:solidFill>
                            <a:srgbClr val="FFFFFF"/>
                          </a:solidFill>
                          <a:effectLst/>
                          <a:latin typeface="Calibri" charset="0"/>
                        </a:rPr>
                        <a:t>-3</a:t>
                      </a:r>
                    </a:p>
                  </a:txBody>
                  <a:tcPr marL="10319" marR="10319" marT="12700" marB="0" anchor="ctr">
                    <a:lnL>
                      <a:noFill/>
                    </a:lnL>
                    <a:lnR>
                      <a:noFill/>
                    </a:lnR>
                    <a:lnT>
                      <a:noFill/>
                    </a:lnT>
                    <a:lnB>
                      <a:noFill/>
                    </a:lnB>
                    <a:solidFill>
                      <a:srgbClr val="FFFF00"/>
                    </a:solidFill>
                  </a:tcPr>
                </a:tc>
                <a:tc>
                  <a:txBody>
                    <a:bodyPr/>
                    <a:lstStyle/>
                    <a:p>
                      <a:pPr algn="ctr" fontAlgn="ctr"/>
                      <a:r>
                        <a:rPr lang="cs-CZ" sz="2000" b="1" i="0" u="none" strike="noStrike">
                          <a:solidFill>
                            <a:srgbClr val="000000"/>
                          </a:solidFill>
                          <a:effectLst/>
                          <a:latin typeface="Calibri" charset="0"/>
                        </a:rPr>
                        <a:t>11</a:t>
                      </a:r>
                    </a:p>
                  </a:txBody>
                  <a:tcPr marL="10319" marR="10319" marT="12700" marB="0" anchor="ctr">
                    <a:lnL>
                      <a:noFill/>
                    </a:lnL>
                    <a:lnR>
                      <a:noFill/>
                    </a:lnR>
                    <a:lnT>
                      <a:noFill/>
                    </a:lnT>
                    <a:lnB>
                      <a:noFill/>
                    </a:lnB>
                    <a:solidFill>
                      <a:srgbClr val="548235"/>
                    </a:solidFill>
                  </a:tcPr>
                </a:tc>
                <a:tc>
                  <a:txBody>
                    <a:bodyPr/>
                    <a:lstStyle/>
                    <a:p>
                      <a:pPr algn="ctr" fontAlgn="ctr"/>
                      <a:r>
                        <a:rPr lang="mr-IN" sz="2000" b="1" i="0" u="none" strike="noStrike">
                          <a:solidFill>
                            <a:srgbClr val="FFFFFF"/>
                          </a:solidFill>
                          <a:effectLst/>
                          <a:latin typeface="Calibri" charset="0"/>
                        </a:rPr>
                        <a:t>-9</a:t>
                      </a:r>
                    </a:p>
                  </a:txBody>
                  <a:tcPr marL="10319" marR="10319" marT="12700" marB="0" anchor="ctr">
                    <a:lnL>
                      <a:noFill/>
                    </a:lnL>
                    <a:lnR>
                      <a:noFill/>
                    </a:lnR>
                    <a:lnT>
                      <a:noFill/>
                    </a:lnT>
                    <a:lnB>
                      <a:noFill/>
                    </a:lnB>
                    <a:solidFill>
                      <a:srgbClr val="C65911"/>
                    </a:solidFill>
                  </a:tcPr>
                </a:tc>
                <a:extLst>
                  <a:ext uri="{0D108BD9-81ED-4DB2-BD59-A6C34878D82A}">
                    <a16:rowId xmlns:a16="http://schemas.microsoft.com/office/drawing/2014/main" val="10000"/>
                  </a:ext>
                </a:extLst>
              </a:tr>
              <a:tr h="720527">
                <a:tc>
                  <a:txBody>
                    <a:bodyPr/>
                    <a:lstStyle/>
                    <a:p>
                      <a:pPr algn="ctr" fontAlgn="ctr"/>
                      <a:r>
                        <a:rPr lang="mr-IN" sz="2000" b="1" i="0" u="none" strike="noStrike" dirty="0">
                          <a:solidFill>
                            <a:srgbClr val="FFFFFF"/>
                          </a:solidFill>
                          <a:effectLst/>
                          <a:latin typeface="Calibri" charset="0"/>
                        </a:rPr>
                        <a:t>-5</a:t>
                      </a:r>
                    </a:p>
                  </a:txBody>
                  <a:tcPr marL="10319" marR="10319" marT="12700" marB="0" anchor="ctr">
                    <a:lnL>
                      <a:noFill/>
                    </a:lnL>
                    <a:lnR>
                      <a:noFill/>
                    </a:lnR>
                    <a:lnT>
                      <a:noFill/>
                    </a:lnT>
                    <a:lnB>
                      <a:noFill/>
                    </a:lnB>
                    <a:solidFill>
                      <a:srgbClr val="FF62B4"/>
                    </a:solidFill>
                  </a:tcPr>
                </a:tc>
                <a:tc>
                  <a:txBody>
                    <a:bodyPr/>
                    <a:lstStyle/>
                    <a:p>
                      <a:pPr algn="ctr" fontAlgn="ctr"/>
                      <a:r>
                        <a:rPr lang="en-US" sz="2000" b="1" i="0" u="none" strike="noStrike">
                          <a:solidFill>
                            <a:srgbClr val="000000"/>
                          </a:solidFill>
                          <a:effectLst/>
                          <a:latin typeface="Calibri" charset="0"/>
                        </a:rPr>
                        <a:t>7</a:t>
                      </a:r>
                    </a:p>
                  </a:txBody>
                  <a:tcPr marL="10319" marR="10319" marT="12700" marB="0" anchor="ctr">
                    <a:lnL>
                      <a:noFill/>
                    </a:lnL>
                    <a:lnR>
                      <a:noFill/>
                    </a:lnR>
                    <a:lnT>
                      <a:noFill/>
                    </a:lnT>
                    <a:lnB>
                      <a:noFill/>
                    </a:lnB>
                    <a:solidFill>
                      <a:srgbClr val="806000"/>
                    </a:solidFill>
                  </a:tcPr>
                </a:tc>
                <a:tc>
                  <a:txBody>
                    <a:bodyPr/>
                    <a:lstStyle/>
                    <a:p>
                      <a:pPr algn="ctr" fontAlgn="ctr"/>
                      <a:r>
                        <a:rPr lang="mr-IN" sz="2000" b="1" i="0" u="none" strike="noStrike">
                          <a:solidFill>
                            <a:srgbClr val="FFFFFF"/>
                          </a:solidFill>
                          <a:effectLst/>
                          <a:latin typeface="Calibri" charset="0"/>
                        </a:rPr>
                        <a:t>-15</a:t>
                      </a:r>
                    </a:p>
                  </a:txBody>
                  <a:tcPr marL="10319" marR="10319" marT="12700" marB="0" anchor="ctr">
                    <a:lnL>
                      <a:noFill/>
                    </a:lnL>
                    <a:lnR>
                      <a:noFill/>
                    </a:lnR>
                    <a:lnT>
                      <a:noFill/>
                    </a:lnT>
                    <a:lnB>
                      <a:noFill/>
                    </a:lnB>
                    <a:solidFill>
                      <a:srgbClr val="833C0C"/>
                    </a:solidFill>
                  </a:tcPr>
                </a:tc>
                <a:tc>
                  <a:txBody>
                    <a:bodyPr/>
                    <a:lstStyle/>
                    <a:p>
                      <a:pPr algn="ctr" fontAlgn="ctr"/>
                      <a:r>
                        <a:rPr lang="is-IS" sz="2000" b="1" i="0" u="none" strike="noStrike">
                          <a:solidFill>
                            <a:srgbClr val="000000"/>
                          </a:solidFill>
                          <a:effectLst/>
                          <a:latin typeface="Calibri" charset="0"/>
                        </a:rPr>
                        <a:t>13</a:t>
                      </a:r>
                    </a:p>
                  </a:txBody>
                  <a:tcPr marL="10319" marR="10319" marT="12700" marB="0" anchor="ctr">
                    <a:lnL>
                      <a:noFill/>
                    </a:lnL>
                    <a:lnR>
                      <a:noFill/>
                    </a:lnR>
                    <a:lnT>
                      <a:noFill/>
                    </a:lnT>
                    <a:lnB>
                      <a:noFill/>
                    </a:lnB>
                    <a:solidFill>
                      <a:srgbClr val="305496"/>
                    </a:solidFill>
                  </a:tcPr>
                </a:tc>
                <a:extLst>
                  <a:ext uri="{0D108BD9-81ED-4DB2-BD59-A6C34878D82A}">
                    <a16:rowId xmlns:a16="http://schemas.microsoft.com/office/drawing/2014/main" val="10001"/>
                  </a:ext>
                </a:extLst>
              </a:tr>
              <a:tr h="720527">
                <a:tc>
                  <a:txBody>
                    <a:bodyPr/>
                    <a:lstStyle/>
                    <a:p>
                      <a:pPr algn="ctr" fontAlgn="ctr"/>
                      <a:r>
                        <a:rPr lang="mr-IN" sz="2000" b="1" i="0" u="none" strike="noStrike">
                          <a:solidFill>
                            <a:srgbClr val="FFFFFF"/>
                          </a:solidFill>
                          <a:effectLst/>
                          <a:latin typeface="Calibri" charset="0"/>
                        </a:rPr>
                        <a:t>-11</a:t>
                      </a:r>
                    </a:p>
                  </a:txBody>
                  <a:tcPr marL="10319" marR="10319" marT="12700" marB="0" anchor="ctr">
                    <a:lnL>
                      <a:noFill/>
                    </a:lnL>
                    <a:lnR>
                      <a:noFill/>
                    </a:lnR>
                    <a:lnT>
                      <a:noFill/>
                    </a:lnT>
                    <a:lnB>
                      <a:noFill/>
                    </a:lnB>
                    <a:solidFill>
                      <a:srgbClr val="548235"/>
                    </a:solidFill>
                  </a:tcPr>
                </a:tc>
                <a:tc>
                  <a:txBody>
                    <a:bodyPr/>
                    <a:lstStyle/>
                    <a:p>
                      <a:pPr algn="ctr" fontAlgn="ctr"/>
                      <a:r>
                        <a:rPr lang="en-US" sz="2000" b="1" i="0" u="none" strike="noStrike">
                          <a:solidFill>
                            <a:srgbClr val="000000"/>
                          </a:solidFill>
                          <a:effectLst/>
                          <a:latin typeface="Calibri" charset="0"/>
                        </a:rPr>
                        <a:t>9</a:t>
                      </a:r>
                    </a:p>
                  </a:txBody>
                  <a:tcPr marL="10319" marR="10319" marT="12700" marB="0" anchor="ctr">
                    <a:lnL>
                      <a:noFill/>
                    </a:lnL>
                    <a:lnR>
                      <a:noFill/>
                    </a:lnR>
                    <a:lnT>
                      <a:noFill/>
                    </a:lnT>
                    <a:lnB>
                      <a:noFill/>
                    </a:lnB>
                    <a:solidFill>
                      <a:srgbClr val="C65911"/>
                    </a:solidFill>
                  </a:tcPr>
                </a:tc>
                <a:tc>
                  <a:txBody>
                    <a:bodyPr/>
                    <a:lstStyle/>
                    <a:p>
                      <a:pPr algn="ctr" fontAlgn="ctr"/>
                      <a:r>
                        <a:rPr lang="mr-IN" sz="2000" b="1" i="0" u="none" strike="noStrike">
                          <a:solidFill>
                            <a:srgbClr val="FFFFFF"/>
                          </a:solidFill>
                          <a:effectLst/>
                          <a:latin typeface="Calibri" charset="0"/>
                        </a:rPr>
                        <a:t>-1</a:t>
                      </a:r>
                    </a:p>
                  </a:txBody>
                  <a:tcPr marL="10319" marR="10319" marT="12700" marB="0" anchor="ctr">
                    <a:lnL>
                      <a:noFill/>
                    </a:lnL>
                    <a:lnR>
                      <a:noFill/>
                    </a:lnR>
                    <a:lnT>
                      <a:noFill/>
                    </a:lnT>
                    <a:lnB>
                      <a:noFill/>
                    </a:lnB>
                    <a:solidFill>
                      <a:srgbClr val="FFD966"/>
                    </a:solidFill>
                  </a:tcPr>
                </a:tc>
                <a:tc>
                  <a:txBody>
                    <a:bodyPr/>
                    <a:lstStyle/>
                    <a:p>
                      <a:pPr algn="ctr" fontAlgn="ctr"/>
                      <a:r>
                        <a:rPr lang="en-US" sz="2000" b="1" i="0" u="none" strike="noStrike">
                          <a:solidFill>
                            <a:srgbClr val="000000"/>
                          </a:solidFill>
                          <a:effectLst/>
                          <a:latin typeface="Calibri" charset="0"/>
                        </a:rPr>
                        <a:t>3</a:t>
                      </a:r>
                    </a:p>
                  </a:txBody>
                  <a:tcPr marL="10319" marR="10319" marT="1270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720527">
                <a:tc>
                  <a:txBody>
                    <a:bodyPr/>
                    <a:lstStyle/>
                    <a:p>
                      <a:pPr algn="ctr" fontAlgn="ctr"/>
                      <a:r>
                        <a:rPr lang="en-US" sz="2000" b="1" i="0" u="none" strike="noStrike">
                          <a:solidFill>
                            <a:srgbClr val="000000"/>
                          </a:solidFill>
                          <a:effectLst/>
                          <a:latin typeface="Calibri" charset="0"/>
                        </a:rPr>
                        <a:t>15</a:t>
                      </a:r>
                    </a:p>
                  </a:txBody>
                  <a:tcPr marL="10319" marR="10319" marT="12700" marB="0" anchor="ctr">
                    <a:lnL>
                      <a:noFill/>
                    </a:lnL>
                    <a:lnR>
                      <a:noFill/>
                    </a:lnR>
                    <a:lnT>
                      <a:noFill/>
                    </a:lnT>
                    <a:lnB>
                      <a:noFill/>
                    </a:lnB>
                    <a:solidFill>
                      <a:srgbClr val="833C0C"/>
                    </a:solidFill>
                  </a:tcPr>
                </a:tc>
                <a:tc>
                  <a:txBody>
                    <a:bodyPr/>
                    <a:lstStyle/>
                    <a:p>
                      <a:pPr algn="ctr" fontAlgn="ctr"/>
                      <a:r>
                        <a:rPr lang="mr-IN" sz="2000" b="1" i="0" u="none" strike="noStrike">
                          <a:solidFill>
                            <a:srgbClr val="FFFFFF"/>
                          </a:solidFill>
                          <a:effectLst/>
                          <a:latin typeface="Calibri" charset="0"/>
                        </a:rPr>
                        <a:t>-13</a:t>
                      </a:r>
                    </a:p>
                  </a:txBody>
                  <a:tcPr marL="10319" marR="10319" marT="12700" marB="0" anchor="ctr">
                    <a:lnL>
                      <a:noFill/>
                    </a:lnL>
                    <a:lnR>
                      <a:noFill/>
                    </a:lnR>
                    <a:lnT>
                      <a:noFill/>
                    </a:lnT>
                    <a:lnB>
                      <a:noFill/>
                    </a:lnB>
                    <a:solidFill>
                      <a:srgbClr val="305496"/>
                    </a:solidFill>
                  </a:tcPr>
                </a:tc>
                <a:tc>
                  <a:txBody>
                    <a:bodyPr/>
                    <a:lstStyle/>
                    <a:p>
                      <a:pPr algn="ctr" fontAlgn="ctr"/>
                      <a:r>
                        <a:rPr lang="en-US" sz="2000" b="1" i="0" u="none" strike="noStrike">
                          <a:solidFill>
                            <a:srgbClr val="000000"/>
                          </a:solidFill>
                          <a:effectLst/>
                          <a:latin typeface="Calibri" charset="0"/>
                        </a:rPr>
                        <a:t>5</a:t>
                      </a:r>
                    </a:p>
                  </a:txBody>
                  <a:tcPr marL="10319" marR="10319" marT="12700" marB="0" anchor="ctr">
                    <a:lnL>
                      <a:noFill/>
                    </a:lnL>
                    <a:lnR>
                      <a:noFill/>
                    </a:lnR>
                    <a:lnT>
                      <a:noFill/>
                    </a:lnT>
                    <a:lnB>
                      <a:noFill/>
                    </a:lnB>
                    <a:solidFill>
                      <a:srgbClr val="FF62B4"/>
                    </a:solidFill>
                  </a:tcPr>
                </a:tc>
                <a:tc>
                  <a:txBody>
                    <a:bodyPr/>
                    <a:lstStyle/>
                    <a:p>
                      <a:pPr algn="ctr" fontAlgn="ctr"/>
                      <a:r>
                        <a:rPr lang="mr-IN" sz="2000" b="1" i="0" u="none" strike="noStrike" dirty="0">
                          <a:solidFill>
                            <a:srgbClr val="FFFFFF"/>
                          </a:solidFill>
                          <a:effectLst/>
                          <a:latin typeface="Calibri" charset="0"/>
                        </a:rPr>
                        <a:t>-7</a:t>
                      </a:r>
                    </a:p>
                  </a:txBody>
                  <a:tcPr marL="10319" marR="10319" marT="12700" marB="0" anchor="ctr">
                    <a:lnL>
                      <a:noFill/>
                    </a:lnL>
                    <a:lnR>
                      <a:noFill/>
                    </a:lnR>
                    <a:lnT>
                      <a:noFill/>
                    </a:lnT>
                    <a:lnB>
                      <a:noFill/>
                    </a:lnB>
                    <a:solidFill>
                      <a:srgbClr val="806000"/>
                    </a:solidFill>
                  </a:tcPr>
                </a:tc>
                <a:extLst>
                  <a:ext uri="{0D108BD9-81ED-4DB2-BD59-A6C34878D82A}">
                    <a16:rowId xmlns:a16="http://schemas.microsoft.com/office/drawing/2014/main" val="10003"/>
                  </a:ext>
                </a:extLst>
              </a:tr>
            </a:tbl>
          </a:graphicData>
        </a:graphic>
      </p:graphicFrame>
      <p:sp>
        <p:nvSpPr>
          <p:cNvPr id="8" name="Title 1"/>
          <p:cNvSpPr txBox="1">
            <a:spLocks/>
          </p:cNvSpPr>
          <p:nvPr/>
        </p:nvSpPr>
        <p:spPr>
          <a:xfrm>
            <a:off x="185737" y="3940629"/>
            <a:ext cx="2764292" cy="27395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2000" dirty="0"/>
              <a:t>Modelul este puțin diferit dacă perechi de numere opuse similare sunt create cu un pătrat magic cu un număr par de lini și coloane</a:t>
            </a:r>
            <a:r>
              <a:rPr lang="en-US" sz="2000" dirty="0"/>
              <a:t>.</a:t>
            </a:r>
            <a:br>
              <a:rPr lang="en-US" sz="2000" dirty="0"/>
            </a:br>
            <a:br>
              <a:rPr lang="en-US" sz="2000" dirty="0"/>
            </a:br>
            <a:r>
              <a:rPr lang="ro-RO" sz="2000" i="1" dirty="0"/>
              <a:t>Ce remarcați</a:t>
            </a:r>
            <a:r>
              <a:rPr lang="en-US" sz="2000" i="1" dirty="0"/>
              <a:t>?</a:t>
            </a:r>
          </a:p>
        </p:txBody>
      </p:sp>
      <p:sp>
        <p:nvSpPr>
          <p:cNvPr id="4" name="Slide Number Placeholder 3">
            <a:extLst>
              <a:ext uri="{FF2B5EF4-FFF2-40B4-BE49-F238E27FC236}">
                <a16:creationId xmlns:a16="http://schemas.microsoft.com/office/drawing/2014/main" id="{1C7FA775-64CE-42D6-9DDC-43ACE891DF36}"/>
              </a:ext>
            </a:extLst>
          </p:cNvPr>
          <p:cNvSpPr>
            <a:spLocks noGrp="1"/>
          </p:cNvSpPr>
          <p:nvPr>
            <p:ph type="sldNum" sz="quarter" idx="12"/>
          </p:nvPr>
        </p:nvSpPr>
        <p:spPr/>
        <p:txBody>
          <a:bodyPr/>
          <a:lstStyle/>
          <a:p>
            <a:fld id="{77DC6420-9A8E-694A-8D06-3321B40299E5}" type="slidenum">
              <a:rPr lang="en-US" smtClean="0"/>
              <a:pPr/>
              <a:t>41</a:t>
            </a:fld>
            <a:endParaRPr lang="en-US"/>
          </a:p>
        </p:txBody>
      </p:sp>
    </p:spTree>
    <p:extLst>
      <p:ext uri="{BB962C8B-B14F-4D97-AF65-F5344CB8AC3E}">
        <p14:creationId xmlns:p14="http://schemas.microsoft.com/office/powerpoint/2010/main" val="10674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815975"/>
          </a:xfrm>
        </p:spPr>
        <p:txBody>
          <a:bodyPr>
            <a:normAutofit/>
          </a:bodyPr>
          <a:lstStyle/>
          <a:p>
            <a:pPr algn="ctr"/>
            <a:r>
              <a:rPr lang="ro-RO" sz="3200" dirty="0"/>
              <a:t>Urmăriți acest scurt film cu modele acustice</a:t>
            </a:r>
            <a:endParaRPr lang="en-US" sz="3200" dirty="0"/>
          </a:p>
        </p:txBody>
      </p:sp>
      <p:sp>
        <p:nvSpPr>
          <p:cNvPr id="3" name="Content Placeholder 2"/>
          <p:cNvSpPr>
            <a:spLocks noGrp="1"/>
          </p:cNvSpPr>
          <p:nvPr>
            <p:ph idx="1"/>
          </p:nvPr>
        </p:nvSpPr>
        <p:spPr>
          <a:xfrm>
            <a:off x="681038" y="1368426"/>
            <a:ext cx="8543925" cy="574675"/>
          </a:xfrm>
        </p:spPr>
        <p:txBody>
          <a:bodyPr/>
          <a:lstStyle/>
          <a:p>
            <a:pPr marL="0" indent="0" algn="ctr">
              <a:buNone/>
            </a:pPr>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a:t>
            </a:r>
            <a:r>
              <a:rPr lang="en-US" dirty="0" err="1">
                <a:hlinkClick r:id="rId3"/>
              </a:rPr>
              <a:t>hIgmiDnmVdU</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4570" y="2026557"/>
            <a:ext cx="3371737" cy="3761112"/>
          </a:xfrm>
          <a:prstGeom prst="rect">
            <a:avLst/>
          </a:prstGeom>
        </p:spPr>
      </p:pic>
      <p:sp>
        <p:nvSpPr>
          <p:cNvPr id="6" name="Slide Number Placeholder 5">
            <a:extLst>
              <a:ext uri="{FF2B5EF4-FFF2-40B4-BE49-F238E27FC236}">
                <a16:creationId xmlns:a16="http://schemas.microsoft.com/office/drawing/2014/main" id="{9A0651EA-2788-45C6-BA87-7017D7E36516}"/>
              </a:ext>
            </a:extLst>
          </p:cNvPr>
          <p:cNvSpPr>
            <a:spLocks noGrp="1"/>
          </p:cNvSpPr>
          <p:nvPr>
            <p:ph type="sldNum" sz="quarter" idx="12"/>
          </p:nvPr>
        </p:nvSpPr>
        <p:spPr/>
        <p:txBody>
          <a:bodyPr/>
          <a:lstStyle/>
          <a:p>
            <a:fld id="{77DC6420-9A8E-694A-8D06-3321B40299E5}" type="slidenum">
              <a:rPr lang="en-US" smtClean="0"/>
              <a:pPr/>
              <a:t>42</a:t>
            </a:fld>
            <a:endParaRPr lang="en-US"/>
          </a:p>
        </p:txBody>
      </p:sp>
    </p:spTree>
    <p:extLst>
      <p:ext uri="{BB962C8B-B14F-4D97-AF65-F5344CB8AC3E}">
        <p14:creationId xmlns:p14="http://schemas.microsoft.com/office/powerpoint/2010/main" val="1263858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26"/>
            <a:ext cx="1301999" cy="6556374"/>
          </a:xfrm>
        </p:spPr>
        <p:txBody>
          <a:bodyPr>
            <a:normAutofit/>
          </a:bodyPr>
          <a:lstStyle/>
          <a:p>
            <a:r>
              <a:rPr lang="ro-RO" sz="2000" i="1" dirty="0"/>
              <a:t>Puteți găsi asemănări între oricare dintre modelele din pătratele magice și modelele de rezonanță a plăcilor metalice din dreapta</a:t>
            </a:r>
            <a:r>
              <a:rPr lang="en-US" sz="20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0564" y="0"/>
            <a:ext cx="3945436" cy="685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139350330"/>
              </p:ext>
            </p:extLst>
          </p:nvPr>
        </p:nvGraphicFramePr>
        <p:xfrm>
          <a:off x="1423987" y="123825"/>
          <a:ext cx="2094712" cy="2035176"/>
        </p:xfrm>
        <a:graphic>
          <a:graphicData uri="http://schemas.openxmlformats.org/drawingml/2006/table">
            <a:tbl>
              <a:tblPr/>
              <a:tblGrid>
                <a:gridCol w="261839">
                  <a:extLst>
                    <a:ext uri="{9D8B030D-6E8A-4147-A177-3AD203B41FA5}">
                      <a16:colId xmlns:a16="http://schemas.microsoft.com/office/drawing/2014/main" val="20000"/>
                    </a:ext>
                  </a:extLst>
                </a:gridCol>
                <a:gridCol w="261839">
                  <a:extLst>
                    <a:ext uri="{9D8B030D-6E8A-4147-A177-3AD203B41FA5}">
                      <a16:colId xmlns:a16="http://schemas.microsoft.com/office/drawing/2014/main" val="20001"/>
                    </a:ext>
                  </a:extLst>
                </a:gridCol>
                <a:gridCol w="261839">
                  <a:extLst>
                    <a:ext uri="{9D8B030D-6E8A-4147-A177-3AD203B41FA5}">
                      <a16:colId xmlns:a16="http://schemas.microsoft.com/office/drawing/2014/main" val="20002"/>
                    </a:ext>
                  </a:extLst>
                </a:gridCol>
                <a:gridCol w="261839">
                  <a:extLst>
                    <a:ext uri="{9D8B030D-6E8A-4147-A177-3AD203B41FA5}">
                      <a16:colId xmlns:a16="http://schemas.microsoft.com/office/drawing/2014/main" val="20003"/>
                    </a:ext>
                  </a:extLst>
                </a:gridCol>
                <a:gridCol w="261839">
                  <a:extLst>
                    <a:ext uri="{9D8B030D-6E8A-4147-A177-3AD203B41FA5}">
                      <a16:colId xmlns:a16="http://schemas.microsoft.com/office/drawing/2014/main" val="20004"/>
                    </a:ext>
                  </a:extLst>
                </a:gridCol>
                <a:gridCol w="261839">
                  <a:extLst>
                    <a:ext uri="{9D8B030D-6E8A-4147-A177-3AD203B41FA5}">
                      <a16:colId xmlns:a16="http://schemas.microsoft.com/office/drawing/2014/main" val="20005"/>
                    </a:ext>
                  </a:extLst>
                </a:gridCol>
                <a:gridCol w="261839">
                  <a:extLst>
                    <a:ext uri="{9D8B030D-6E8A-4147-A177-3AD203B41FA5}">
                      <a16:colId xmlns:a16="http://schemas.microsoft.com/office/drawing/2014/main" val="20006"/>
                    </a:ext>
                  </a:extLst>
                </a:gridCol>
                <a:gridCol w="261839">
                  <a:extLst>
                    <a:ext uri="{9D8B030D-6E8A-4147-A177-3AD203B41FA5}">
                      <a16:colId xmlns:a16="http://schemas.microsoft.com/office/drawing/2014/main" val="20007"/>
                    </a:ext>
                  </a:extLst>
                </a:gridCol>
              </a:tblGrid>
              <a:tr h="254397">
                <a:tc>
                  <a:txBody>
                    <a:bodyPr/>
                    <a:lstStyle/>
                    <a:p>
                      <a:pPr algn="ctr" fontAlgn="ctr"/>
                      <a:r>
                        <a:rPr lang="en-US" sz="1000" b="0" i="0" u="none" strike="noStrike" dirty="0">
                          <a:solidFill>
                            <a:schemeClr val="bg1">
                              <a:lumMod val="75000"/>
                            </a:schemeClr>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75000"/>
                            </a:schemeClr>
                          </a:solidFill>
                          <a:effectLst/>
                          <a:latin typeface="Calibri" charset="0"/>
                        </a:rPr>
                        <a:t>63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75000"/>
                            </a:schemeClr>
                          </a:solidFill>
                          <a:effectLst/>
                          <a:latin typeface="Calibri" charset="0"/>
                        </a:rPr>
                        <a:t>62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59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ru-RU" sz="1000" b="0" i="0" u="none" strike="noStrike">
                          <a:solidFill>
                            <a:schemeClr val="bg1">
                              <a:lumMod val="75000"/>
                            </a:schemeClr>
                          </a:solidFill>
                          <a:effectLst/>
                          <a:latin typeface="Calibri" charset="0"/>
                        </a:rPr>
                        <a:t>58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54397">
                <a:tc>
                  <a:txBody>
                    <a:bodyPr/>
                    <a:lstStyle/>
                    <a:p>
                      <a:pPr algn="ctr" fontAlgn="ctr"/>
                      <a:r>
                        <a:rPr lang="en-US" sz="1000" b="0" i="0" u="none" strike="noStrike" dirty="0">
                          <a:solidFill>
                            <a:schemeClr val="bg1">
                              <a:lumMod val="75000"/>
                            </a:schemeClr>
                          </a:solidFill>
                          <a:effectLst/>
                          <a:latin typeface="Calibri" charset="0"/>
                        </a:rPr>
                        <a:t>56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dirty="0">
                          <a:solidFill>
                            <a:schemeClr val="bg1">
                              <a:lumMod val="75000"/>
                            </a:schemeClr>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53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75000"/>
                            </a:schemeClr>
                          </a:solidFill>
                          <a:effectLst/>
                          <a:latin typeface="Calibri" charset="0"/>
                        </a:rPr>
                        <a:t>52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chemeClr val="bg1">
                              <a:lumMod val="75000"/>
                            </a:schemeClr>
                          </a:solidFill>
                          <a:effectLst/>
                          <a:latin typeface="Calibri" charset="0"/>
                        </a:rPr>
                        <a:t>49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54397">
                <a:tc>
                  <a:txBody>
                    <a:bodyPr/>
                    <a:lstStyle/>
                    <a:p>
                      <a:pPr algn="ctr" fontAlgn="ctr"/>
                      <a:r>
                        <a:rPr lang="is-IS" sz="1000" b="0" i="0" u="none" strike="noStrike">
                          <a:solidFill>
                            <a:schemeClr val="bg1">
                              <a:lumMod val="75000"/>
                            </a:schemeClr>
                          </a:solidFill>
                          <a:effectLst/>
                          <a:latin typeface="Calibri" charset="0"/>
                        </a:rPr>
                        <a:t>48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i-FI" sz="1000" b="0" i="0" u="none" strike="noStrike" dirty="0">
                          <a:solidFill>
                            <a:schemeClr val="bg1">
                              <a:lumMod val="75000"/>
                            </a:schemeClr>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45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44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a:solidFill>
                            <a:schemeClr val="bg1">
                              <a:lumMod val="75000"/>
                            </a:schemeClr>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41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2"/>
                  </a:ext>
                </a:extLst>
              </a:tr>
              <a:tr h="254397">
                <a:tc>
                  <a:txBody>
                    <a:bodyPr/>
                    <a:lstStyle/>
                    <a:p>
                      <a:pPr algn="ctr" fontAlgn="ctr"/>
                      <a:r>
                        <a:rPr lang="is-IS" sz="1000" b="0" i="0" u="none" strike="noStrike">
                          <a:solidFill>
                            <a:schemeClr val="bg1">
                              <a:lumMod val="75000"/>
                            </a:schemeClr>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uk-UA" sz="1000" b="0" i="0" u="none" strike="noStrike">
                          <a:solidFill>
                            <a:schemeClr val="bg1">
                              <a:lumMod val="75000"/>
                            </a:schemeClr>
                          </a:solidFill>
                          <a:effectLst/>
                          <a:latin typeface="Calibri" charset="0"/>
                        </a:rPr>
                        <a:t>39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38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75000"/>
                            </a:schemeClr>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ru-RU" sz="1000" b="0" i="0" u="none" strike="noStrike">
                          <a:solidFill>
                            <a:schemeClr val="bg1">
                              <a:lumMod val="75000"/>
                            </a:schemeClr>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4397">
                <a:tc>
                  <a:txBody>
                    <a:bodyPr/>
                    <a:lstStyle/>
                    <a:p>
                      <a:pPr algn="ctr" fontAlgn="ctr"/>
                      <a:r>
                        <a:rPr lang="en-US" sz="1000" b="0" i="0" u="none" strike="noStrike">
                          <a:solidFill>
                            <a:schemeClr val="bg1">
                              <a:lumMod val="75000"/>
                            </a:schemeClr>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cs-CZ" sz="1000" b="0" i="0" u="none" strike="noStrike" dirty="0">
                          <a:solidFill>
                            <a:schemeClr val="bg1">
                              <a:lumMod val="75000"/>
                            </a:schemeClr>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75000"/>
                            </a:schemeClr>
                          </a:solidFill>
                          <a:effectLst/>
                          <a:latin typeface="Calibri" charset="0"/>
                        </a:rPr>
                        <a:t>37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75000"/>
                            </a:schemeClr>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40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4397">
                <a:tc>
                  <a:txBody>
                    <a:bodyPr/>
                    <a:lstStyle/>
                    <a:p>
                      <a:pPr algn="ctr" fontAlgn="ctr"/>
                      <a:r>
                        <a:rPr lang="is-IS" sz="1000" b="0" i="0" u="none" strike="noStrike">
                          <a:solidFill>
                            <a:schemeClr val="bg1">
                              <a:lumMod val="75000"/>
                            </a:schemeClr>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42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43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0" i="0" u="none" strike="noStrike">
                          <a:solidFill>
                            <a:schemeClr val="bg1">
                              <a:lumMod val="75000"/>
                            </a:schemeClr>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75000"/>
                            </a:schemeClr>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46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47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5"/>
                  </a:ext>
                </a:extLst>
              </a:tr>
              <a:tr h="254397">
                <a:tc>
                  <a:txBody>
                    <a:bodyPr/>
                    <a:lstStyle/>
                    <a:p>
                      <a:pPr algn="ctr" fontAlgn="ctr"/>
                      <a:r>
                        <a:rPr lang="en-US" sz="1000" b="0" i="0" u="none" strike="noStrike">
                          <a:solidFill>
                            <a:schemeClr val="bg1">
                              <a:lumMod val="75000"/>
                            </a:schemeClr>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50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uk-UA" sz="1000" b="0" i="0" u="none" strike="noStrike">
                          <a:solidFill>
                            <a:schemeClr val="bg1">
                              <a:lumMod val="75000"/>
                            </a:schemeClr>
                          </a:solidFill>
                          <a:effectLst/>
                          <a:latin typeface="Calibri" charset="0"/>
                        </a:rPr>
                        <a:t>51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a:solidFill>
                            <a:schemeClr val="bg1">
                              <a:lumMod val="75000"/>
                            </a:schemeClr>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75000"/>
                            </a:schemeClr>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54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55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75000"/>
                            </a:schemeClr>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6"/>
                  </a:ext>
                </a:extLst>
              </a:tr>
              <a:tr h="254397">
                <a:tc>
                  <a:txBody>
                    <a:bodyPr/>
                    <a:lstStyle/>
                    <a:p>
                      <a:pPr algn="ctr" fontAlgn="ctr"/>
                      <a:r>
                        <a:rPr lang="ru-RU" sz="1000" b="0" i="0" u="none" strike="noStrike">
                          <a:solidFill>
                            <a:schemeClr val="bg1">
                              <a:lumMod val="75000"/>
                            </a:schemeClr>
                          </a:solidFill>
                          <a:effectLst/>
                          <a:latin typeface="Calibri" charset="0"/>
                        </a:rPr>
                        <a:t>57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75000"/>
                            </a:schemeClr>
                          </a:solidFill>
                          <a:effectLst/>
                          <a:latin typeface="Calibri" charset="0"/>
                        </a:rPr>
                        <a:t>60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61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75000"/>
                            </a:schemeClr>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75000"/>
                            </a:schemeClr>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75000"/>
                            </a:schemeClr>
                          </a:solidFill>
                          <a:effectLst/>
                          <a:latin typeface="Calibri" charset="0"/>
                        </a:rPr>
                        <a:t>64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96799658"/>
              </p:ext>
            </p:extLst>
          </p:nvPr>
        </p:nvGraphicFramePr>
        <p:xfrm>
          <a:off x="1430632" y="2371726"/>
          <a:ext cx="2088066" cy="2052319"/>
        </p:xfrm>
        <a:graphic>
          <a:graphicData uri="http://schemas.openxmlformats.org/drawingml/2006/table">
            <a:tbl>
              <a:tblPr/>
              <a:tblGrid>
                <a:gridCol w="348011">
                  <a:extLst>
                    <a:ext uri="{9D8B030D-6E8A-4147-A177-3AD203B41FA5}">
                      <a16:colId xmlns:a16="http://schemas.microsoft.com/office/drawing/2014/main" val="20000"/>
                    </a:ext>
                  </a:extLst>
                </a:gridCol>
                <a:gridCol w="348011">
                  <a:extLst>
                    <a:ext uri="{9D8B030D-6E8A-4147-A177-3AD203B41FA5}">
                      <a16:colId xmlns:a16="http://schemas.microsoft.com/office/drawing/2014/main" val="20001"/>
                    </a:ext>
                  </a:extLst>
                </a:gridCol>
                <a:gridCol w="348011">
                  <a:extLst>
                    <a:ext uri="{9D8B030D-6E8A-4147-A177-3AD203B41FA5}">
                      <a16:colId xmlns:a16="http://schemas.microsoft.com/office/drawing/2014/main" val="20002"/>
                    </a:ext>
                  </a:extLst>
                </a:gridCol>
                <a:gridCol w="348011">
                  <a:extLst>
                    <a:ext uri="{9D8B030D-6E8A-4147-A177-3AD203B41FA5}">
                      <a16:colId xmlns:a16="http://schemas.microsoft.com/office/drawing/2014/main" val="20003"/>
                    </a:ext>
                  </a:extLst>
                </a:gridCol>
                <a:gridCol w="348011">
                  <a:extLst>
                    <a:ext uri="{9D8B030D-6E8A-4147-A177-3AD203B41FA5}">
                      <a16:colId xmlns:a16="http://schemas.microsoft.com/office/drawing/2014/main" val="20004"/>
                    </a:ext>
                  </a:extLst>
                </a:gridCol>
                <a:gridCol w="348011">
                  <a:extLst>
                    <a:ext uri="{9D8B030D-6E8A-4147-A177-3AD203B41FA5}">
                      <a16:colId xmlns:a16="http://schemas.microsoft.com/office/drawing/2014/main" val="20005"/>
                    </a:ext>
                  </a:extLst>
                </a:gridCol>
              </a:tblGrid>
              <a:tr h="316569">
                <a:tc>
                  <a:txBody>
                    <a:bodyPr/>
                    <a:lstStyle/>
                    <a:p>
                      <a:pPr algn="ctr" fontAlgn="ctr"/>
                      <a:r>
                        <a:rPr lang="en-US" sz="1000" b="0" i="0" u="none" strike="noStrike" dirty="0">
                          <a:solidFill>
                            <a:schemeClr val="bg1">
                              <a:lumMod val="65000"/>
                            </a:schemeClr>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65000"/>
                            </a:schemeClr>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65000"/>
                            </a:schemeClr>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ru-RU" sz="1000" b="0" i="0" u="none" strike="noStrike">
                          <a:solidFill>
                            <a:schemeClr val="bg1">
                              <a:lumMod val="65000"/>
                            </a:schemeClr>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a:solidFill>
                            <a:schemeClr val="bg1">
                              <a:lumMod val="65000"/>
                            </a:schemeClr>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65000"/>
                            </a:schemeClr>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47150">
                <a:tc>
                  <a:txBody>
                    <a:bodyPr/>
                    <a:lstStyle/>
                    <a:p>
                      <a:pPr algn="ctr" fontAlgn="ctr"/>
                      <a:r>
                        <a:rPr lang="en-US" sz="1000" b="0" i="0" u="none" strike="noStrike">
                          <a:solidFill>
                            <a:schemeClr val="bg1">
                              <a:lumMod val="65000"/>
                            </a:schemeClr>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cs-CZ" sz="1000" b="0" i="0" u="none" strike="noStrike" dirty="0">
                          <a:solidFill>
                            <a:schemeClr val="bg1">
                              <a:lumMod val="65000"/>
                            </a:schemeClr>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65000"/>
                            </a:schemeClr>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65000"/>
                            </a:schemeClr>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65000"/>
                            </a:schemeClr>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65000"/>
                            </a:schemeClr>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47150">
                <a:tc>
                  <a:txBody>
                    <a:bodyPr/>
                    <a:lstStyle/>
                    <a:p>
                      <a:pPr algn="ctr" fontAlgn="ctr"/>
                      <a:r>
                        <a:rPr lang="en-US" sz="1000" b="0" i="0" u="none" strike="noStrike">
                          <a:solidFill>
                            <a:schemeClr val="bg1">
                              <a:lumMod val="65000"/>
                            </a:schemeClr>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chemeClr val="bg1">
                              <a:lumMod val="65000"/>
                            </a:schemeClr>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dirty="0">
                          <a:solidFill>
                            <a:schemeClr val="bg1">
                              <a:lumMod val="65000"/>
                            </a:schemeClr>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65000"/>
                            </a:schemeClr>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a:solidFill>
                            <a:schemeClr val="bg1">
                              <a:lumMod val="65000"/>
                            </a:schemeClr>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a:solidFill>
                            <a:schemeClr val="bg1">
                              <a:lumMod val="65000"/>
                            </a:schemeClr>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47150">
                <a:tc>
                  <a:txBody>
                    <a:bodyPr/>
                    <a:lstStyle/>
                    <a:p>
                      <a:pPr algn="ctr" fontAlgn="ctr"/>
                      <a:r>
                        <a:rPr lang="fi-FI" sz="1000" b="0" i="0" u="none" strike="noStrike">
                          <a:solidFill>
                            <a:schemeClr val="bg1">
                              <a:lumMod val="65000"/>
                            </a:schemeClr>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000" b="0" i="0" u="none" strike="noStrike">
                          <a:solidFill>
                            <a:schemeClr val="bg1">
                              <a:lumMod val="65000"/>
                            </a:schemeClr>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000" b="0" i="0" u="none" strike="noStrike">
                          <a:solidFill>
                            <a:schemeClr val="bg1">
                              <a:lumMod val="65000"/>
                            </a:schemeClr>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cs-CZ" sz="1000" b="0" i="0" u="none" strike="noStrike" dirty="0">
                          <a:solidFill>
                            <a:schemeClr val="bg1">
                              <a:lumMod val="65000"/>
                            </a:schemeClr>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dirty="0">
                          <a:solidFill>
                            <a:schemeClr val="bg1">
                              <a:lumMod val="65000"/>
                            </a:schemeClr>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a:solidFill>
                            <a:schemeClr val="bg1">
                              <a:lumMod val="65000"/>
                            </a:schemeClr>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10003"/>
                  </a:ext>
                </a:extLst>
              </a:tr>
              <a:tr h="347150">
                <a:tc>
                  <a:txBody>
                    <a:bodyPr/>
                    <a:lstStyle/>
                    <a:p>
                      <a:pPr algn="ctr" fontAlgn="ctr"/>
                      <a:r>
                        <a:rPr lang="is-IS" sz="1000" b="0" i="0" u="none" strike="noStrike">
                          <a:solidFill>
                            <a:schemeClr val="bg1">
                              <a:lumMod val="65000"/>
                            </a:schemeClr>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is-IS" sz="1000" b="0" i="0" u="none" strike="noStrike">
                          <a:solidFill>
                            <a:schemeClr val="bg1">
                              <a:lumMod val="65000"/>
                            </a:schemeClr>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65000"/>
                            </a:schemeClr>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000" b="0" i="0" u="none" strike="noStrike" dirty="0">
                          <a:solidFill>
                            <a:schemeClr val="bg1">
                              <a:lumMod val="65000"/>
                            </a:schemeClr>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is-IS" sz="1000" b="0" i="0" u="none" strike="noStrike" dirty="0">
                          <a:solidFill>
                            <a:schemeClr val="bg1">
                              <a:lumMod val="65000"/>
                            </a:schemeClr>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is-IS" sz="1000" b="0" i="0" u="none" strike="noStrike" dirty="0">
                          <a:solidFill>
                            <a:schemeClr val="bg1">
                              <a:lumMod val="65000"/>
                            </a:schemeClr>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7150">
                <a:tc>
                  <a:txBody>
                    <a:bodyPr/>
                    <a:lstStyle/>
                    <a:p>
                      <a:pPr algn="ctr" fontAlgn="ctr"/>
                      <a:r>
                        <a:rPr lang="cs-CZ" sz="1000" b="0" i="0" u="none" strike="noStrike">
                          <a:solidFill>
                            <a:schemeClr val="bg1">
                              <a:lumMod val="65000"/>
                            </a:schemeClr>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sz="1000" b="0" i="0" u="none" strike="noStrike">
                          <a:solidFill>
                            <a:schemeClr val="bg1">
                              <a:lumMod val="65000"/>
                            </a:schemeClr>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000" b="0" i="0" u="none" strike="noStrike">
                          <a:solidFill>
                            <a:schemeClr val="bg1">
                              <a:lumMod val="65000"/>
                            </a:schemeClr>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000" b="0" i="0" u="none" strike="noStrike">
                          <a:solidFill>
                            <a:schemeClr val="bg1">
                              <a:lumMod val="65000"/>
                            </a:schemeClr>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s-IS" sz="1000" b="0" i="0" u="none" strike="noStrike" dirty="0">
                          <a:solidFill>
                            <a:schemeClr val="bg1">
                              <a:lumMod val="65000"/>
                            </a:schemeClr>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000" b="0" i="0" u="none" strike="noStrike" dirty="0">
                          <a:solidFill>
                            <a:schemeClr val="bg1">
                              <a:lumMod val="65000"/>
                            </a:schemeClr>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05204736"/>
              </p:ext>
            </p:extLst>
          </p:nvPr>
        </p:nvGraphicFramePr>
        <p:xfrm>
          <a:off x="1423987" y="4627880"/>
          <a:ext cx="2094712" cy="2052320"/>
        </p:xfrm>
        <a:graphic>
          <a:graphicData uri="http://schemas.openxmlformats.org/drawingml/2006/table">
            <a:tbl>
              <a:tblPr/>
              <a:tblGrid>
                <a:gridCol w="261839">
                  <a:extLst>
                    <a:ext uri="{9D8B030D-6E8A-4147-A177-3AD203B41FA5}">
                      <a16:colId xmlns:a16="http://schemas.microsoft.com/office/drawing/2014/main" val="20000"/>
                    </a:ext>
                  </a:extLst>
                </a:gridCol>
                <a:gridCol w="261839">
                  <a:extLst>
                    <a:ext uri="{9D8B030D-6E8A-4147-A177-3AD203B41FA5}">
                      <a16:colId xmlns:a16="http://schemas.microsoft.com/office/drawing/2014/main" val="20001"/>
                    </a:ext>
                  </a:extLst>
                </a:gridCol>
                <a:gridCol w="261839">
                  <a:extLst>
                    <a:ext uri="{9D8B030D-6E8A-4147-A177-3AD203B41FA5}">
                      <a16:colId xmlns:a16="http://schemas.microsoft.com/office/drawing/2014/main" val="20002"/>
                    </a:ext>
                  </a:extLst>
                </a:gridCol>
                <a:gridCol w="261839">
                  <a:extLst>
                    <a:ext uri="{9D8B030D-6E8A-4147-A177-3AD203B41FA5}">
                      <a16:colId xmlns:a16="http://schemas.microsoft.com/office/drawing/2014/main" val="20003"/>
                    </a:ext>
                  </a:extLst>
                </a:gridCol>
                <a:gridCol w="261839">
                  <a:extLst>
                    <a:ext uri="{9D8B030D-6E8A-4147-A177-3AD203B41FA5}">
                      <a16:colId xmlns:a16="http://schemas.microsoft.com/office/drawing/2014/main" val="20004"/>
                    </a:ext>
                  </a:extLst>
                </a:gridCol>
                <a:gridCol w="261839">
                  <a:extLst>
                    <a:ext uri="{9D8B030D-6E8A-4147-A177-3AD203B41FA5}">
                      <a16:colId xmlns:a16="http://schemas.microsoft.com/office/drawing/2014/main" val="20005"/>
                    </a:ext>
                  </a:extLst>
                </a:gridCol>
                <a:gridCol w="261839">
                  <a:extLst>
                    <a:ext uri="{9D8B030D-6E8A-4147-A177-3AD203B41FA5}">
                      <a16:colId xmlns:a16="http://schemas.microsoft.com/office/drawing/2014/main" val="20006"/>
                    </a:ext>
                  </a:extLst>
                </a:gridCol>
                <a:gridCol w="261839">
                  <a:extLst>
                    <a:ext uri="{9D8B030D-6E8A-4147-A177-3AD203B41FA5}">
                      <a16:colId xmlns:a16="http://schemas.microsoft.com/office/drawing/2014/main" val="20007"/>
                    </a:ext>
                  </a:extLst>
                </a:gridCol>
              </a:tblGrid>
              <a:tr h="256540">
                <a:tc>
                  <a:txBody>
                    <a:bodyPr/>
                    <a:lstStyle/>
                    <a:p>
                      <a:pPr algn="ctr" fontAlgn="ctr"/>
                      <a:r>
                        <a:rPr lang="en-US" sz="1000" b="0" i="0" u="none" strike="noStrike" dirty="0">
                          <a:solidFill>
                            <a:srgbClr val="000000"/>
                          </a:solidFill>
                          <a:effectLst/>
                          <a:latin typeface="Calibri" charset="0"/>
                        </a:rPr>
                        <a:t>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dirty="0">
                          <a:solidFill>
                            <a:srgbClr val="000000"/>
                          </a:solidFill>
                          <a:effectLst/>
                          <a:latin typeface="Calibri" charset="0"/>
                        </a:rPr>
                        <a:t>63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61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60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ru-RU" sz="1000" b="0" i="0" u="none" strike="noStrike">
                          <a:solidFill>
                            <a:srgbClr val="000000"/>
                          </a:solidFill>
                          <a:effectLst/>
                          <a:latin typeface="Calibri" charset="0"/>
                        </a:rPr>
                        <a:t>58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56540">
                <a:tc>
                  <a:txBody>
                    <a:bodyPr/>
                    <a:lstStyle/>
                    <a:p>
                      <a:pPr algn="ctr" fontAlgn="ctr"/>
                      <a:r>
                        <a:rPr lang="en-US" sz="1000" b="0" i="0" u="none" strike="noStrike">
                          <a:solidFill>
                            <a:srgbClr val="000000"/>
                          </a:solidFill>
                          <a:effectLst/>
                          <a:latin typeface="Calibri" charset="0"/>
                        </a:rPr>
                        <a:t>56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charset="0"/>
                        </a:rPr>
                        <a:t>55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000" b="0" i="0" u="none" strike="noStrike" dirty="0">
                          <a:solidFill>
                            <a:srgbClr val="000000"/>
                          </a:solidFill>
                          <a:effectLst/>
                          <a:latin typeface="Calibri" charset="0"/>
                        </a:rPr>
                        <a:t>11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12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13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14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50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000" b="0" i="0" u="none" strike="noStrike">
                          <a:solidFill>
                            <a:srgbClr val="000000"/>
                          </a:solidFill>
                          <a:effectLst/>
                          <a:latin typeface="Calibri" charset="0"/>
                        </a:rPr>
                        <a:t>49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56540">
                <a:tc>
                  <a:txBody>
                    <a:bodyPr/>
                    <a:lstStyle/>
                    <a:p>
                      <a:pPr algn="ctr" fontAlgn="ctr"/>
                      <a:r>
                        <a:rPr lang="en-US" sz="1000" b="0" i="0" u="none" strike="noStrike">
                          <a:solidFill>
                            <a:srgbClr val="000000"/>
                          </a:solidFill>
                          <a:effectLst/>
                          <a:latin typeface="Calibri" charset="0"/>
                        </a:rPr>
                        <a:t>17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000" b="0" i="0" u="none" strike="noStrike" dirty="0">
                          <a:solidFill>
                            <a:srgbClr val="000000"/>
                          </a:solidFill>
                          <a:effectLst/>
                          <a:latin typeface="Calibri" charset="0"/>
                        </a:rPr>
                        <a:t>18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charset="0"/>
                        </a:rPr>
                        <a:t>46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charset="0"/>
                        </a:rPr>
                        <a:t>45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44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43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000" b="0" i="0" u="none" strike="noStrike">
                          <a:solidFill>
                            <a:srgbClr val="000000"/>
                          </a:solidFill>
                          <a:effectLst/>
                          <a:latin typeface="Calibri" charset="0"/>
                        </a:rPr>
                        <a:t>23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24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256540">
                <a:tc>
                  <a:txBody>
                    <a:bodyPr/>
                    <a:lstStyle/>
                    <a:p>
                      <a:pPr algn="ctr" fontAlgn="ctr"/>
                      <a:r>
                        <a:rPr lang="en-US" sz="1000" b="0" i="0" u="none" strike="noStrike">
                          <a:solidFill>
                            <a:srgbClr val="000000"/>
                          </a:solidFill>
                          <a:effectLst/>
                          <a:latin typeface="Calibri" charset="0"/>
                        </a:rPr>
                        <a:t>40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000" b="0" i="0" u="none" strike="noStrike">
                          <a:solidFill>
                            <a:srgbClr val="000000"/>
                          </a:solidFill>
                          <a:effectLst/>
                          <a:latin typeface="Calibri" charset="0"/>
                        </a:rPr>
                        <a:t>26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38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000" b="0" i="0" u="none" strike="noStrike" dirty="0">
                          <a:solidFill>
                            <a:srgbClr val="000000"/>
                          </a:solidFill>
                          <a:effectLst/>
                          <a:latin typeface="Calibri" charset="0"/>
                        </a:rPr>
                        <a:t>28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dirty="0">
                          <a:solidFill>
                            <a:srgbClr val="000000"/>
                          </a:solidFill>
                          <a:effectLst/>
                          <a:latin typeface="Calibri" charset="0"/>
                        </a:rPr>
                        <a:t>29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35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31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33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256540">
                <a:tc>
                  <a:txBody>
                    <a:bodyPr/>
                    <a:lstStyle/>
                    <a:p>
                      <a:pPr algn="ctr" fontAlgn="ctr"/>
                      <a:r>
                        <a:rPr lang="is-IS" sz="1000" b="0" i="0" u="none" strike="noStrike">
                          <a:solidFill>
                            <a:srgbClr val="000000"/>
                          </a:solidFill>
                          <a:effectLst/>
                          <a:latin typeface="Calibri" charset="0"/>
                        </a:rPr>
                        <a:t>32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ru-RU" sz="1000" b="0" i="0" u="none" strike="noStrike">
                          <a:solidFill>
                            <a:srgbClr val="000000"/>
                          </a:solidFill>
                          <a:effectLst/>
                          <a:latin typeface="Calibri" charset="0"/>
                        </a:rPr>
                        <a:t>34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30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000" b="0" i="0" u="none" strike="noStrike" dirty="0">
                          <a:solidFill>
                            <a:srgbClr val="000000"/>
                          </a:solidFill>
                          <a:effectLst/>
                          <a:latin typeface="Calibri" charset="0"/>
                        </a:rPr>
                        <a:t>36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dirty="0">
                          <a:solidFill>
                            <a:srgbClr val="000000"/>
                          </a:solidFill>
                          <a:effectLst/>
                          <a:latin typeface="Calibri" charset="0"/>
                        </a:rPr>
                        <a:t>37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dirty="0">
                          <a:solidFill>
                            <a:srgbClr val="000000"/>
                          </a:solidFill>
                          <a:effectLst/>
                          <a:latin typeface="Calibri" charset="0"/>
                        </a:rPr>
                        <a:t>27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0" i="0" u="none" strike="noStrike">
                          <a:solidFill>
                            <a:srgbClr val="000000"/>
                          </a:solidFill>
                          <a:effectLst/>
                          <a:latin typeface="Calibri" charset="0"/>
                        </a:rPr>
                        <a:t>39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25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r h="256540">
                <a:tc>
                  <a:txBody>
                    <a:bodyPr/>
                    <a:lstStyle/>
                    <a:p>
                      <a:pPr algn="ctr" fontAlgn="ctr"/>
                      <a:r>
                        <a:rPr lang="en-US" sz="1000" b="0" i="0" u="none" strike="noStrike">
                          <a:solidFill>
                            <a:srgbClr val="000000"/>
                          </a:solidFill>
                          <a:effectLst/>
                          <a:latin typeface="Calibri" charset="0"/>
                        </a:rPr>
                        <a:t>41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42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22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cs-CZ" sz="1000" b="0" i="0" u="none" strike="noStrike">
                          <a:solidFill>
                            <a:srgbClr val="000000"/>
                          </a:solidFill>
                          <a:effectLst/>
                          <a:latin typeface="Calibri" charset="0"/>
                        </a:rPr>
                        <a:t>21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000" b="0" i="0" u="none" strike="noStrike" dirty="0">
                          <a:solidFill>
                            <a:srgbClr val="000000"/>
                          </a:solidFill>
                          <a:effectLst/>
                          <a:latin typeface="Calibri" charset="0"/>
                        </a:rPr>
                        <a:t>20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charset="0"/>
                        </a:rPr>
                        <a:t>19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47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48</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r h="256540">
                <a:tc>
                  <a:txBody>
                    <a:bodyPr/>
                    <a:lstStyle/>
                    <a:p>
                      <a:pPr algn="ctr" fontAlgn="ctr"/>
                      <a:r>
                        <a:rPr lang="en-US" sz="1000" b="0" i="0" u="none" strike="noStrike">
                          <a:solidFill>
                            <a:srgbClr val="000000"/>
                          </a:solidFill>
                          <a:effectLst/>
                          <a:latin typeface="Calibri" charset="0"/>
                        </a:rPr>
                        <a:t>16</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15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uk-UA" sz="1000" b="0" i="0" u="none" strike="noStrike">
                          <a:solidFill>
                            <a:srgbClr val="000000"/>
                          </a:solidFill>
                          <a:effectLst/>
                          <a:latin typeface="Calibri" charset="0"/>
                        </a:rPr>
                        <a:t>51</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a:solidFill>
                            <a:srgbClr val="000000"/>
                          </a:solidFill>
                          <a:effectLst/>
                          <a:latin typeface="Calibri" charset="0"/>
                        </a:rPr>
                        <a:t>52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charset="0"/>
                        </a:rPr>
                        <a:t>53</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charset="0"/>
                        </a:rPr>
                        <a:t>54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dirty="0">
                          <a:solidFill>
                            <a:srgbClr val="000000"/>
                          </a:solidFill>
                          <a:effectLst/>
                          <a:latin typeface="Calibri" charset="0"/>
                        </a:rPr>
                        <a:t>10</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6"/>
                  </a:ext>
                </a:extLst>
              </a:tr>
              <a:tr h="256540">
                <a:tc>
                  <a:txBody>
                    <a:bodyPr/>
                    <a:lstStyle/>
                    <a:p>
                      <a:pPr algn="ctr" fontAlgn="ctr"/>
                      <a:r>
                        <a:rPr lang="ru-RU" sz="1000" b="0" i="0" u="none" strike="noStrike">
                          <a:solidFill>
                            <a:srgbClr val="000000"/>
                          </a:solidFill>
                          <a:effectLst/>
                          <a:latin typeface="Calibri" charset="0"/>
                        </a:rPr>
                        <a:t>57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7</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59</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000" b="0" i="0" u="none" strike="noStrike">
                          <a:solidFill>
                            <a:srgbClr val="000000"/>
                          </a:solidFill>
                          <a:effectLst/>
                          <a:latin typeface="Calibri" charset="0"/>
                        </a:rPr>
                        <a:t>5</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Calibri" charset="0"/>
                        </a:rPr>
                        <a:t>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is-IS" sz="1000" b="0" i="0" u="none" strike="noStrike" dirty="0">
                          <a:solidFill>
                            <a:srgbClr val="000000"/>
                          </a:solidFill>
                          <a:effectLst/>
                          <a:latin typeface="Calibri" charset="0"/>
                        </a:rPr>
                        <a:t>62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is-IS" sz="1000" b="0" i="0" u="none" strike="noStrike" dirty="0">
                          <a:solidFill>
                            <a:srgbClr val="000000"/>
                          </a:solidFill>
                          <a:effectLst/>
                          <a:latin typeface="Calibri" charset="0"/>
                        </a:rPr>
                        <a:t>2</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Calibri" charset="0"/>
                        </a:rPr>
                        <a:t>64</a:t>
                      </a:r>
                    </a:p>
                  </a:txBody>
                  <a:tcPr marL="10319" marR="10319"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55903845"/>
              </p:ext>
            </p:extLst>
          </p:nvPr>
        </p:nvGraphicFramePr>
        <p:xfrm>
          <a:off x="3628524" y="123825"/>
          <a:ext cx="2088065" cy="2052320"/>
        </p:xfrm>
        <a:graphic>
          <a:graphicData uri="http://schemas.openxmlformats.org/drawingml/2006/table">
            <a:tbl>
              <a:tblPr/>
              <a:tblGrid>
                <a:gridCol w="417613">
                  <a:extLst>
                    <a:ext uri="{9D8B030D-6E8A-4147-A177-3AD203B41FA5}">
                      <a16:colId xmlns:a16="http://schemas.microsoft.com/office/drawing/2014/main" val="20000"/>
                    </a:ext>
                  </a:extLst>
                </a:gridCol>
                <a:gridCol w="417613">
                  <a:extLst>
                    <a:ext uri="{9D8B030D-6E8A-4147-A177-3AD203B41FA5}">
                      <a16:colId xmlns:a16="http://schemas.microsoft.com/office/drawing/2014/main" val="20001"/>
                    </a:ext>
                  </a:extLst>
                </a:gridCol>
                <a:gridCol w="417613">
                  <a:extLst>
                    <a:ext uri="{9D8B030D-6E8A-4147-A177-3AD203B41FA5}">
                      <a16:colId xmlns:a16="http://schemas.microsoft.com/office/drawing/2014/main" val="20002"/>
                    </a:ext>
                  </a:extLst>
                </a:gridCol>
                <a:gridCol w="417613">
                  <a:extLst>
                    <a:ext uri="{9D8B030D-6E8A-4147-A177-3AD203B41FA5}">
                      <a16:colId xmlns:a16="http://schemas.microsoft.com/office/drawing/2014/main" val="20003"/>
                    </a:ext>
                  </a:extLst>
                </a:gridCol>
                <a:gridCol w="417613">
                  <a:extLst>
                    <a:ext uri="{9D8B030D-6E8A-4147-A177-3AD203B41FA5}">
                      <a16:colId xmlns:a16="http://schemas.microsoft.com/office/drawing/2014/main" val="20004"/>
                    </a:ext>
                  </a:extLst>
                </a:gridCol>
              </a:tblGrid>
              <a:tr h="410464">
                <a:tc>
                  <a:txBody>
                    <a:bodyPr/>
                    <a:lstStyle/>
                    <a:p>
                      <a:pPr algn="ctr" fontAlgn="ctr"/>
                      <a:r>
                        <a:rPr lang="mr-IN" sz="1050" b="0" i="0" u="none" strike="noStrike" dirty="0">
                          <a:solidFill>
                            <a:srgbClr val="FFFFFF"/>
                          </a:solidFill>
                          <a:effectLst/>
                          <a:latin typeface="Calibri" charset="0"/>
                        </a:rPr>
                        <a:t>-9</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ctr"/>
                      <a:r>
                        <a:rPr lang="is-IS" sz="1050" b="0" i="0" u="none" strike="noStrike" dirty="0">
                          <a:solidFill>
                            <a:srgbClr val="000000"/>
                          </a:solidFill>
                          <a:effectLst/>
                          <a:latin typeface="Calibri" charset="0"/>
                        </a:rPr>
                        <a:t>12</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33C0C"/>
                    </a:solidFill>
                  </a:tcPr>
                </a:tc>
                <a:tc>
                  <a:txBody>
                    <a:bodyPr/>
                    <a:lstStyle/>
                    <a:p>
                      <a:pPr algn="ctr" fontAlgn="ctr"/>
                      <a:r>
                        <a:rPr lang="en-US" sz="1050" b="0" i="0" u="none" strike="noStrike" dirty="0">
                          <a:solidFill>
                            <a:srgbClr val="000000"/>
                          </a:solidFill>
                          <a:effectLst/>
                          <a:latin typeface="Calibri" charset="0"/>
                        </a:rPr>
                        <a:t>5</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mr-IN" sz="1050" b="0" i="0" u="none" strike="noStrike" dirty="0">
                          <a:solidFill>
                            <a:srgbClr val="FFFFFF"/>
                          </a:solidFill>
                          <a:effectLst/>
                          <a:latin typeface="Calibri" charset="0"/>
                        </a:rPr>
                        <a:t>-2</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p>
                      <a:pPr algn="ctr" fontAlgn="ctr"/>
                      <a:r>
                        <a:rPr lang="mr-IN" sz="1050" b="0" i="0" u="none" strike="noStrike">
                          <a:solidFill>
                            <a:srgbClr val="FFFFFF"/>
                          </a:solidFill>
                          <a:effectLst/>
                          <a:latin typeface="Calibri" charset="0"/>
                        </a:rPr>
                        <a:t>-6</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410464">
                <a:tc>
                  <a:txBody>
                    <a:bodyPr/>
                    <a:lstStyle/>
                    <a:p>
                      <a:pPr algn="ctr" fontAlgn="ctr"/>
                      <a:r>
                        <a:rPr lang="en-US" sz="1050" b="0" i="0" u="none" strike="noStrike">
                          <a:solidFill>
                            <a:srgbClr val="000000"/>
                          </a:solidFill>
                          <a:effectLst/>
                          <a:latin typeface="Calibri" charset="0"/>
                        </a:rPr>
                        <a:t>1</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050" b="0" i="0" u="none" strike="noStrike">
                          <a:solidFill>
                            <a:srgbClr val="000000"/>
                          </a:solidFill>
                          <a:effectLst/>
                          <a:latin typeface="Calibri" charset="0"/>
                        </a:rPr>
                        <a:t>7</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mr-IN" sz="1050" b="0" i="0" u="none" strike="noStrike" dirty="0">
                          <a:solidFill>
                            <a:srgbClr val="FFFFFF"/>
                          </a:solidFill>
                          <a:effectLst/>
                          <a:latin typeface="Calibri" charset="0"/>
                        </a:rPr>
                        <a:t>-11</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050" b="0" i="0" u="none" strike="noStrike" dirty="0">
                          <a:solidFill>
                            <a:srgbClr val="000000"/>
                          </a:solidFill>
                          <a:effectLst/>
                          <a:latin typeface="Calibri" charset="0"/>
                        </a:rPr>
                        <a:t>4</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mr-IN" sz="1050" b="0" i="0" u="none" strike="noStrike">
                          <a:solidFill>
                            <a:srgbClr val="FFFFFF"/>
                          </a:solidFill>
                          <a:effectLst/>
                          <a:latin typeface="Calibri" charset="0"/>
                        </a:rPr>
                        <a:t>-1</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410464">
                <a:tc>
                  <a:txBody>
                    <a:bodyPr/>
                    <a:lstStyle/>
                    <a:p>
                      <a:pPr algn="ctr" fontAlgn="ctr"/>
                      <a:r>
                        <a:rPr lang="mr-IN" sz="1050" b="0" i="0" u="none" strike="noStrike" dirty="0">
                          <a:solidFill>
                            <a:srgbClr val="FFFFFF"/>
                          </a:solidFill>
                          <a:effectLst/>
                          <a:latin typeface="Calibri" charset="0"/>
                        </a:rPr>
                        <a:t>-8</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CA93"/>
                    </a:solidFill>
                  </a:tcPr>
                </a:tc>
                <a:tc>
                  <a:txBody>
                    <a:bodyPr/>
                    <a:lstStyle/>
                    <a:p>
                      <a:pPr algn="ctr" fontAlgn="ctr"/>
                      <a:r>
                        <a:rPr lang="mr-IN" sz="1050" b="0" i="0" u="none" strike="noStrike">
                          <a:solidFill>
                            <a:srgbClr val="FFFFFF"/>
                          </a:solidFill>
                          <a:effectLst/>
                          <a:latin typeface="Calibri" charset="0"/>
                        </a:rPr>
                        <a:t>-3</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FFB8"/>
                    </a:solidFill>
                  </a:tcPr>
                </a:tc>
                <a:tc>
                  <a:txBody>
                    <a:bodyPr/>
                    <a:lstStyle/>
                    <a:p>
                      <a:pPr algn="ctr" fontAlgn="ctr"/>
                      <a:r>
                        <a:rPr lang="en-US" sz="1050" b="0" i="0" u="none" strike="noStrike" dirty="0">
                          <a:solidFill>
                            <a:srgbClr val="000000"/>
                          </a:solidFill>
                          <a:effectLst/>
                          <a:latin typeface="Calibri" charset="0"/>
                        </a:rPr>
                        <a:t>0</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dirty="0">
                          <a:solidFill>
                            <a:srgbClr val="000000"/>
                          </a:solidFill>
                          <a:effectLst/>
                          <a:latin typeface="Calibri" charset="0"/>
                        </a:rPr>
                        <a:t>3</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FFFB8"/>
                    </a:solidFill>
                  </a:tcPr>
                </a:tc>
                <a:tc>
                  <a:txBody>
                    <a:bodyPr/>
                    <a:lstStyle/>
                    <a:p>
                      <a:pPr algn="ctr" fontAlgn="ctr"/>
                      <a:r>
                        <a:rPr lang="en-US" sz="1050" b="0" i="0" u="none" strike="noStrike">
                          <a:solidFill>
                            <a:srgbClr val="000000"/>
                          </a:solidFill>
                          <a:effectLst/>
                          <a:latin typeface="Calibri" charset="0"/>
                        </a:rPr>
                        <a:t>8</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4CA93"/>
                    </a:solidFill>
                  </a:tcPr>
                </a:tc>
                <a:extLst>
                  <a:ext uri="{0D108BD9-81ED-4DB2-BD59-A6C34878D82A}">
                    <a16:rowId xmlns:a16="http://schemas.microsoft.com/office/drawing/2014/main" val="10002"/>
                  </a:ext>
                </a:extLst>
              </a:tr>
              <a:tr h="410464">
                <a:tc>
                  <a:txBody>
                    <a:bodyPr/>
                    <a:lstStyle/>
                    <a:p>
                      <a:pPr algn="ctr" fontAlgn="ctr"/>
                      <a:r>
                        <a:rPr lang="en-US" sz="1050" b="0" i="0" u="none" strike="noStrike">
                          <a:solidFill>
                            <a:srgbClr val="000000"/>
                          </a:solidFill>
                          <a:effectLst/>
                          <a:latin typeface="Calibri" charset="0"/>
                        </a:rPr>
                        <a:t>10</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mr-IN" sz="1050" b="0" i="0" u="none" strike="noStrike">
                          <a:solidFill>
                            <a:srgbClr val="FFFFFF"/>
                          </a:solidFill>
                          <a:effectLst/>
                          <a:latin typeface="Calibri" charset="0"/>
                        </a:rPr>
                        <a:t>-4</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cs-CZ" sz="1050" b="0" i="0" u="none" strike="noStrike">
                          <a:solidFill>
                            <a:srgbClr val="000000"/>
                          </a:solidFill>
                          <a:effectLst/>
                          <a:latin typeface="Calibri" charset="0"/>
                        </a:rPr>
                        <a:t>11</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mr-IN" sz="1050" b="0" i="0" u="none" strike="noStrike" dirty="0">
                          <a:solidFill>
                            <a:srgbClr val="FFFFFF"/>
                          </a:solidFill>
                          <a:effectLst/>
                          <a:latin typeface="Calibri" charset="0"/>
                        </a:rPr>
                        <a:t>-7</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mr-IN" sz="1050" b="0" i="0" u="none" strike="noStrike" dirty="0">
                          <a:solidFill>
                            <a:srgbClr val="FFFFFF"/>
                          </a:solidFill>
                          <a:effectLst/>
                          <a:latin typeface="Calibri" charset="0"/>
                        </a:rPr>
                        <a:t>-10</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3"/>
                  </a:ext>
                </a:extLst>
              </a:tr>
              <a:tr h="410464">
                <a:tc>
                  <a:txBody>
                    <a:bodyPr/>
                    <a:lstStyle/>
                    <a:p>
                      <a:pPr algn="ctr" fontAlgn="ctr"/>
                      <a:r>
                        <a:rPr lang="en-US" sz="1050" b="0" i="0" u="none" strike="noStrike">
                          <a:solidFill>
                            <a:srgbClr val="000000"/>
                          </a:solidFill>
                          <a:effectLst/>
                          <a:latin typeface="Calibri" charset="0"/>
                        </a:rPr>
                        <a:t>6</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r>
                        <a:rPr lang="mr-IN" sz="1050" b="0" i="0" u="none" strike="noStrike">
                          <a:solidFill>
                            <a:srgbClr val="FFFFFF"/>
                          </a:solidFill>
                          <a:effectLst/>
                          <a:latin typeface="Calibri" charset="0"/>
                        </a:rPr>
                        <a:t>-12</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33C0C"/>
                    </a:solidFill>
                  </a:tcPr>
                </a:tc>
                <a:tc>
                  <a:txBody>
                    <a:bodyPr/>
                    <a:lstStyle/>
                    <a:p>
                      <a:pPr algn="ctr" fontAlgn="ctr"/>
                      <a:r>
                        <a:rPr lang="mr-IN" sz="1050" b="0" i="0" u="none" strike="noStrike">
                          <a:solidFill>
                            <a:srgbClr val="FFFFFF"/>
                          </a:solidFill>
                          <a:effectLst/>
                          <a:latin typeface="Calibri" charset="0"/>
                        </a:rPr>
                        <a:t>-5</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is-IS" sz="1050" b="0" i="0" u="none" strike="noStrike" dirty="0">
                          <a:solidFill>
                            <a:srgbClr val="000000"/>
                          </a:solidFill>
                          <a:effectLst/>
                          <a:latin typeface="Calibri" charset="0"/>
                        </a:rPr>
                        <a:t>2</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4B084"/>
                    </a:solidFill>
                  </a:tcPr>
                </a:tc>
                <a:tc>
                  <a:txBody>
                    <a:bodyPr/>
                    <a:lstStyle/>
                    <a:p>
                      <a:pPr algn="ctr" fontAlgn="ctr"/>
                      <a:r>
                        <a:rPr lang="en-US" sz="1050" b="0" i="0" u="none" strike="noStrike" dirty="0">
                          <a:solidFill>
                            <a:srgbClr val="000000"/>
                          </a:solidFill>
                          <a:effectLst/>
                          <a:latin typeface="Calibri" charset="0"/>
                        </a:rPr>
                        <a:t>9</a:t>
                      </a:r>
                    </a:p>
                  </a:txBody>
                  <a:tcPr marL="10319" marR="10319"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82184992"/>
              </p:ext>
            </p:extLst>
          </p:nvPr>
        </p:nvGraphicFramePr>
        <p:xfrm>
          <a:off x="3640686" y="2362836"/>
          <a:ext cx="2075900" cy="2061208"/>
        </p:xfrm>
        <a:graphic>
          <a:graphicData uri="http://schemas.openxmlformats.org/drawingml/2006/table">
            <a:tbl>
              <a:tblPr/>
              <a:tblGrid>
                <a:gridCol w="518975">
                  <a:extLst>
                    <a:ext uri="{9D8B030D-6E8A-4147-A177-3AD203B41FA5}">
                      <a16:colId xmlns:a16="http://schemas.microsoft.com/office/drawing/2014/main" val="20000"/>
                    </a:ext>
                  </a:extLst>
                </a:gridCol>
                <a:gridCol w="518975">
                  <a:extLst>
                    <a:ext uri="{9D8B030D-6E8A-4147-A177-3AD203B41FA5}">
                      <a16:colId xmlns:a16="http://schemas.microsoft.com/office/drawing/2014/main" val="20001"/>
                    </a:ext>
                  </a:extLst>
                </a:gridCol>
                <a:gridCol w="518975">
                  <a:extLst>
                    <a:ext uri="{9D8B030D-6E8A-4147-A177-3AD203B41FA5}">
                      <a16:colId xmlns:a16="http://schemas.microsoft.com/office/drawing/2014/main" val="20002"/>
                    </a:ext>
                  </a:extLst>
                </a:gridCol>
                <a:gridCol w="518975">
                  <a:extLst>
                    <a:ext uri="{9D8B030D-6E8A-4147-A177-3AD203B41FA5}">
                      <a16:colId xmlns:a16="http://schemas.microsoft.com/office/drawing/2014/main" val="20003"/>
                    </a:ext>
                  </a:extLst>
                </a:gridCol>
              </a:tblGrid>
              <a:tr h="515302">
                <a:tc>
                  <a:txBody>
                    <a:bodyPr/>
                    <a:lstStyle/>
                    <a:p>
                      <a:pPr algn="ctr" fontAlgn="ctr"/>
                      <a:r>
                        <a:rPr lang="en-US" sz="1000" b="0" i="0" u="none" strike="noStrike" dirty="0">
                          <a:solidFill>
                            <a:srgbClr val="000000"/>
                          </a:solidFill>
                          <a:effectLst/>
                          <a:latin typeface="Calibri" charset="0"/>
                        </a:rPr>
                        <a:t>1</a:t>
                      </a:r>
                    </a:p>
                  </a:txBody>
                  <a:tcPr marL="10319" marR="10319" marT="12700" marB="0" anchor="ctr">
                    <a:lnL>
                      <a:noFill/>
                    </a:lnL>
                    <a:lnR>
                      <a:noFill/>
                    </a:lnR>
                    <a:lnT>
                      <a:noFill/>
                    </a:lnT>
                    <a:lnB>
                      <a:noFill/>
                    </a:lnB>
                    <a:solidFill>
                      <a:srgbClr val="FFD966"/>
                    </a:solidFill>
                  </a:tcPr>
                </a:tc>
                <a:tc>
                  <a:txBody>
                    <a:bodyPr/>
                    <a:lstStyle/>
                    <a:p>
                      <a:pPr algn="ctr" fontAlgn="ctr"/>
                      <a:r>
                        <a:rPr lang="mr-IN" sz="1000" b="0" i="0" u="none" strike="noStrike">
                          <a:solidFill>
                            <a:srgbClr val="FFFFFF"/>
                          </a:solidFill>
                          <a:effectLst/>
                          <a:latin typeface="Calibri" charset="0"/>
                        </a:rPr>
                        <a:t>-3</a:t>
                      </a:r>
                    </a:p>
                  </a:txBody>
                  <a:tcPr marL="10319" marR="10319" marT="12700" marB="0" anchor="ctr">
                    <a:lnL>
                      <a:noFill/>
                    </a:lnL>
                    <a:lnR>
                      <a:noFill/>
                    </a:lnR>
                    <a:lnT>
                      <a:noFill/>
                    </a:lnT>
                    <a:lnB>
                      <a:noFill/>
                    </a:lnB>
                    <a:solidFill>
                      <a:srgbClr val="FFFF00"/>
                    </a:solidFill>
                  </a:tcPr>
                </a:tc>
                <a:tc>
                  <a:txBody>
                    <a:bodyPr/>
                    <a:lstStyle/>
                    <a:p>
                      <a:pPr algn="ctr" fontAlgn="ctr"/>
                      <a:r>
                        <a:rPr lang="cs-CZ" sz="1000" b="0" i="0" u="none" strike="noStrike">
                          <a:solidFill>
                            <a:srgbClr val="000000"/>
                          </a:solidFill>
                          <a:effectLst/>
                          <a:latin typeface="Calibri" charset="0"/>
                        </a:rPr>
                        <a:t>11</a:t>
                      </a:r>
                    </a:p>
                  </a:txBody>
                  <a:tcPr marL="10319" marR="10319" marT="12700" marB="0" anchor="ctr">
                    <a:lnL>
                      <a:noFill/>
                    </a:lnL>
                    <a:lnR>
                      <a:noFill/>
                    </a:lnR>
                    <a:lnT>
                      <a:noFill/>
                    </a:lnT>
                    <a:lnB>
                      <a:noFill/>
                    </a:lnB>
                    <a:solidFill>
                      <a:srgbClr val="548235"/>
                    </a:solidFill>
                  </a:tcPr>
                </a:tc>
                <a:tc>
                  <a:txBody>
                    <a:bodyPr/>
                    <a:lstStyle/>
                    <a:p>
                      <a:pPr algn="ctr" fontAlgn="ctr"/>
                      <a:r>
                        <a:rPr lang="mr-IN" sz="1000" b="0" i="0" u="none" strike="noStrike">
                          <a:solidFill>
                            <a:srgbClr val="FFFFFF"/>
                          </a:solidFill>
                          <a:effectLst/>
                          <a:latin typeface="Calibri" charset="0"/>
                        </a:rPr>
                        <a:t>-9</a:t>
                      </a:r>
                    </a:p>
                  </a:txBody>
                  <a:tcPr marL="10319" marR="10319" marT="12700" marB="0" anchor="ctr">
                    <a:lnL>
                      <a:noFill/>
                    </a:lnL>
                    <a:lnR>
                      <a:noFill/>
                    </a:lnR>
                    <a:lnT>
                      <a:noFill/>
                    </a:lnT>
                    <a:lnB>
                      <a:noFill/>
                    </a:lnB>
                    <a:solidFill>
                      <a:srgbClr val="C65911"/>
                    </a:solidFill>
                  </a:tcPr>
                </a:tc>
                <a:extLst>
                  <a:ext uri="{0D108BD9-81ED-4DB2-BD59-A6C34878D82A}">
                    <a16:rowId xmlns:a16="http://schemas.microsoft.com/office/drawing/2014/main" val="10000"/>
                  </a:ext>
                </a:extLst>
              </a:tr>
              <a:tr h="515302">
                <a:tc>
                  <a:txBody>
                    <a:bodyPr/>
                    <a:lstStyle/>
                    <a:p>
                      <a:pPr algn="ctr" fontAlgn="ctr"/>
                      <a:r>
                        <a:rPr lang="mr-IN" sz="1000" b="0" i="0" u="none" strike="noStrike" dirty="0">
                          <a:solidFill>
                            <a:srgbClr val="FFFFFF"/>
                          </a:solidFill>
                          <a:effectLst/>
                          <a:latin typeface="Calibri" charset="0"/>
                        </a:rPr>
                        <a:t>-5</a:t>
                      </a:r>
                    </a:p>
                  </a:txBody>
                  <a:tcPr marL="10319" marR="10319" marT="12700" marB="0" anchor="ctr">
                    <a:lnL>
                      <a:noFill/>
                    </a:lnL>
                    <a:lnR>
                      <a:noFill/>
                    </a:lnR>
                    <a:lnT>
                      <a:noFill/>
                    </a:lnT>
                    <a:lnB>
                      <a:noFill/>
                    </a:lnB>
                    <a:solidFill>
                      <a:srgbClr val="FF62B4"/>
                    </a:solidFill>
                  </a:tcPr>
                </a:tc>
                <a:tc>
                  <a:txBody>
                    <a:bodyPr/>
                    <a:lstStyle/>
                    <a:p>
                      <a:pPr algn="ctr" fontAlgn="ctr"/>
                      <a:r>
                        <a:rPr lang="en-US" sz="1000" b="0" i="0" u="none" strike="noStrike" dirty="0">
                          <a:solidFill>
                            <a:srgbClr val="000000"/>
                          </a:solidFill>
                          <a:effectLst/>
                          <a:latin typeface="Calibri" charset="0"/>
                        </a:rPr>
                        <a:t>7</a:t>
                      </a:r>
                    </a:p>
                  </a:txBody>
                  <a:tcPr marL="10319" marR="10319" marT="12700" marB="0" anchor="ctr">
                    <a:lnL>
                      <a:noFill/>
                    </a:lnL>
                    <a:lnR>
                      <a:noFill/>
                    </a:lnR>
                    <a:lnT>
                      <a:noFill/>
                    </a:lnT>
                    <a:lnB>
                      <a:noFill/>
                    </a:lnB>
                    <a:solidFill>
                      <a:srgbClr val="806000"/>
                    </a:solidFill>
                  </a:tcPr>
                </a:tc>
                <a:tc>
                  <a:txBody>
                    <a:bodyPr/>
                    <a:lstStyle/>
                    <a:p>
                      <a:pPr algn="ctr" fontAlgn="ctr"/>
                      <a:r>
                        <a:rPr lang="mr-IN" sz="1000" b="0" i="0" u="none" strike="noStrike">
                          <a:solidFill>
                            <a:srgbClr val="FFFFFF"/>
                          </a:solidFill>
                          <a:effectLst/>
                          <a:latin typeface="Calibri" charset="0"/>
                        </a:rPr>
                        <a:t>-15</a:t>
                      </a:r>
                    </a:p>
                  </a:txBody>
                  <a:tcPr marL="10319" marR="10319" marT="12700" marB="0" anchor="ctr">
                    <a:lnL>
                      <a:noFill/>
                    </a:lnL>
                    <a:lnR>
                      <a:noFill/>
                    </a:lnR>
                    <a:lnT>
                      <a:noFill/>
                    </a:lnT>
                    <a:lnB>
                      <a:noFill/>
                    </a:lnB>
                    <a:solidFill>
                      <a:srgbClr val="833C0C"/>
                    </a:solidFill>
                  </a:tcPr>
                </a:tc>
                <a:tc>
                  <a:txBody>
                    <a:bodyPr/>
                    <a:lstStyle/>
                    <a:p>
                      <a:pPr algn="ctr" fontAlgn="ctr"/>
                      <a:r>
                        <a:rPr lang="is-IS" sz="1000" b="0" i="0" u="none" strike="noStrike">
                          <a:solidFill>
                            <a:srgbClr val="000000"/>
                          </a:solidFill>
                          <a:effectLst/>
                          <a:latin typeface="Calibri" charset="0"/>
                        </a:rPr>
                        <a:t>13</a:t>
                      </a:r>
                    </a:p>
                  </a:txBody>
                  <a:tcPr marL="10319" marR="10319" marT="12700" marB="0" anchor="ctr">
                    <a:lnL>
                      <a:noFill/>
                    </a:lnL>
                    <a:lnR>
                      <a:noFill/>
                    </a:lnR>
                    <a:lnT>
                      <a:noFill/>
                    </a:lnT>
                    <a:lnB>
                      <a:noFill/>
                    </a:lnB>
                    <a:solidFill>
                      <a:srgbClr val="305496"/>
                    </a:solidFill>
                  </a:tcPr>
                </a:tc>
                <a:extLst>
                  <a:ext uri="{0D108BD9-81ED-4DB2-BD59-A6C34878D82A}">
                    <a16:rowId xmlns:a16="http://schemas.microsoft.com/office/drawing/2014/main" val="10001"/>
                  </a:ext>
                </a:extLst>
              </a:tr>
              <a:tr h="515302">
                <a:tc>
                  <a:txBody>
                    <a:bodyPr/>
                    <a:lstStyle/>
                    <a:p>
                      <a:pPr algn="ctr" fontAlgn="ctr"/>
                      <a:r>
                        <a:rPr lang="mr-IN" sz="1000" b="0" i="0" u="none" strike="noStrike">
                          <a:solidFill>
                            <a:srgbClr val="FFFFFF"/>
                          </a:solidFill>
                          <a:effectLst/>
                          <a:latin typeface="Calibri" charset="0"/>
                        </a:rPr>
                        <a:t>-11</a:t>
                      </a:r>
                    </a:p>
                  </a:txBody>
                  <a:tcPr marL="10319" marR="10319" marT="12700" marB="0" anchor="ctr">
                    <a:lnL>
                      <a:noFill/>
                    </a:lnL>
                    <a:lnR>
                      <a:noFill/>
                    </a:lnR>
                    <a:lnT>
                      <a:noFill/>
                    </a:lnT>
                    <a:lnB>
                      <a:noFill/>
                    </a:lnB>
                    <a:solidFill>
                      <a:srgbClr val="548235"/>
                    </a:solidFill>
                  </a:tcPr>
                </a:tc>
                <a:tc>
                  <a:txBody>
                    <a:bodyPr/>
                    <a:lstStyle/>
                    <a:p>
                      <a:pPr algn="ctr" fontAlgn="ctr"/>
                      <a:r>
                        <a:rPr lang="en-US" sz="1000" b="0" i="0" u="none" strike="noStrike">
                          <a:solidFill>
                            <a:srgbClr val="000000"/>
                          </a:solidFill>
                          <a:effectLst/>
                          <a:latin typeface="Calibri" charset="0"/>
                        </a:rPr>
                        <a:t>9</a:t>
                      </a:r>
                    </a:p>
                  </a:txBody>
                  <a:tcPr marL="10319" marR="10319" marT="12700" marB="0" anchor="ctr">
                    <a:lnL>
                      <a:noFill/>
                    </a:lnL>
                    <a:lnR>
                      <a:noFill/>
                    </a:lnR>
                    <a:lnT>
                      <a:noFill/>
                    </a:lnT>
                    <a:lnB>
                      <a:noFill/>
                    </a:lnB>
                    <a:solidFill>
                      <a:srgbClr val="C65911"/>
                    </a:solidFill>
                  </a:tcPr>
                </a:tc>
                <a:tc>
                  <a:txBody>
                    <a:bodyPr/>
                    <a:lstStyle/>
                    <a:p>
                      <a:pPr algn="ctr" fontAlgn="ctr"/>
                      <a:r>
                        <a:rPr lang="mr-IN" sz="1000" b="0" i="0" u="none" strike="noStrike" dirty="0">
                          <a:solidFill>
                            <a:srgbClr val="FFFFFF"/>
                          </a:solidFill>
                          <a:effectLst/>
                          <a:latin typeface="Calibri" charset="0"/>
                        </a:rPr>
                        <a:t>-1</a:t>
                      </a:r>
                    </a:p>
                  </a:txBody>
                  <a:tcPr marL="10319" marR="10319" marT="12700" marB="0" anchor="ctr">
                    <a:lnL>
                      <a:noFill/>
                    </a:lnL>
                    <a:lnR>
                      <a:noFill/>
                    </a:lnR>
                    <a:lnT>
                      <a:noFill/>
                    </a:lnT>
                    <a:lnB>
                      <a:noFill/>
                    </a:lnB>
                    <a:solidFill>
                      <a:srgbClr val="FFD966"/>
                    </a:solidFill>
                  </a:tcPr>
                </a:tc>
                <a:tc>
                  <a:txBody>
                    <a:bodyPr/>
                    <a:lstStyle/>
                    <a:p>
                      <a:pPr algn="ctr" fontAlgn="ctr"/>
                      <a:r>
                        <a:rPr lang="en-US" sz="1000" b="0" i="0" u="none" strike="noStrike">
                          <a:solidFill>
                            <a:srgbClr val="000000"/>
                          </a:solidFill>
                          <a:effectLst/>
                          <a:latin typeface="Calibri" charset="0"/>
                        </a:rPr>
                        <a:t>3</a:t>
                      </a:r>
                    </a:p>
                  </a:txBody>
                  <a:tcPr marL="10319" marR="10319" marT="1270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515302">
                <a:tc>
                  <a:txBody>
                    <a:bodyPr/>
                    <a:lstStyle/>
                    <a:p>
                      <a:pPr algn="ctr" fontAlgn="ctr"/>
                      <a:r>
                        <a:rPr lang="en-US" sz="1000" b="0" i="0" u="none" strike="noStrike">
                          <a:solidFill>
                            <a:srgbClr val="000000"/>
                          </a:solidFill>
                          <a:effectLst/>
                          <a:latin typeface="Calibri" charset="0"/>
                        </a:rPr>
                        <a:t>15</a:t>
                      </a:r>
                    </a:p>
                  </a:txBody>
                  <a:tcPr marL="10319" marR="10319" marT="12700" marB="0" anchor="ctr">
                    <a:lnL>
                      <a:noFill/>
                    </a:lnL>
                    <a:lnR>
                      <a:noFill/>
                    </a:lnR>
                    <a:lnT>
                      <a:noFill/>
                    </a:lnT>
                    <a:lnB>
                      <a:noFill/>
                    </a:lnB>
                    <a:solidFill>
                      <a:srgbClr val="833C0C"/>
                    </a:solidFill>
                  </a:tcPr>
                </a:tc>
                <a:tc>
                  <a:txBody>
                    <a:bodyPr/>
                    <a:lstStyle/>
                    <a:p>
                      <a:pPr algn="ctr" fontAlgn="ctr"/>
                      <a:r>
                        <a:rPr lang="mr-IN" sz="1000" b="0" i="0" u="none" strike="noStrike">
                          <a:solidFill>
                            <a:srgbClr val="FFFFFF"/>
                          </a:solidFill>
                          <a:effectLst/>
                          <a:latin typeface="Calibri" charset="0"/>
                        </a:rPr>
                        <a:t>-13</a:t>
                      </a:r>
                    </a:p>
                  </a:txBody>
                  <a:tcPr marL="10319" marR="10319" marT="12700" marB="0" anchor="ctr">
                    <a:lnL>
                      <a:noFill/>
                    </a:lnL>
                    <a:lnR>
                      <a:noFill/>
                    </a:lnR>
                    <a:lnT>
                      <a:noFill/>
                    </a:lnT>
                    <a:lnB>
                      <a:noFill/>
                    </a:lnB>
                    <a:solidFill>
                      <a:srgbClr val="305496"/>
                    </a:solidFill>
                  </a:tcPr>
                </a:tc>
                <a:tc>
                  <a:txBody>
                    <a:bodyPr/>
                    <a:lstStyle/>
                    <a:p>
                      <a:pPr algn="ctr" fontAlgn="ctr"/>
                      <a:r>
                        <a:rPr lang="en-US" sz="1000" b="0" i="0" u="none" strike="noStrike" dirty="0">
                          <a:solidFill>
                            <a:srgbClr val="000000"/>
                          </a:solidFill>
                          <a:effectLst/>
                          <a:latin typeface="Calibri" charset="0"/>
                        </a:rPr>
                        <a:t>5</a:t>
                      </a:r>
                    </a:p>
                  </a:txBody>
                  <a:tcPr marL="10319" marR="10319" marT="12700" marB="0" anchor="ctr">
                    <a:lnL>
                      <a:noFill/>
                    </a:lnL>
                    <a:lnR>
                      <a:noFill/>
                    </a:lnR>
                    <a:lnT>
                      <a:noFill/>
                    </a:lnT>
                    <a:lnB>
                      <a:noFill/>
                    </a:lnB>
                    <a:solidFill>
                      <a:srgbClr val="FF62B4"/>
                    </a:solidFill>
                  </a:tcPr>
                </a:tc>
                <a:tc>
                  <a:txBody>
                    <a:bodyPr/>
                    <a:lstStyle/>
                    <a:p>
                      <a:pPr algn="ctr" fontAlgn="ctr"/>
                      <a:r>
                        <a:rPr lang="mr-IN" sz="1000" b="0" i="0" u="none" strike="noStrike" dirty="0">
                          <a:solidFill>
                            <a:srgbClr val="FFFFFF"/>
                          </a:solidFill>
                          <a:effectLst/>
                          <a:latin typeface="Calibri" charset="0"/>
                        </a:rPr>
                        <a:t>-7</a:t>
                      </a:r>
                    </a:p>
                  </a:txBody>
                  <a:tcPr marL="10319" marR="10319" marT="12700" marB="0" anchor="ctr">
                    <a:lnL>
                      <a:noFill/>
                    </a:lnL>
                    <a:lnR>
                      <a:noFill/>
                    </a:lnR>
                    <a:lnT>
                      <a:noFill/>
                    </a:lnT>
                    <a:lnB>
                      <a:noFill/>
                    </a:lnB>
                    <a:solidFill>
                      <a:srgbClr val="806000"/>
                    </a:solidFill>
                  </a:tcPr>
                </a:tc>
                <a:extLst>
                  <a:ext uri="{0D108BD9-81ED-4DB2-BD59-A6C34878D82A}">
                    <a16:rowId xmlns:a16="http://schemas.microsoft.com/office/drawing/2014/main" val="10003"/>
                  </a:ext>
                </a:extLst>
              </a:tr>
            </a:tbl>
          </a:graphicData>
        </a:graphic>
      </p:graphicFrame>
      <p:pic>
        <p:nvPicPr>
          <p:cNvPr id="12" name="Picture 11" descr="Screen Shot 2018-05-18 at 19.10.4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1282" y="4627881"/>
            <a:ext cx="2094710" cy="2084439"/>
          </a:xfrm>
          <a:prstGeom prst="rect">
            <a:avLst/>
          </a:prstGeom>
        </p:spPr>
      </p:pic>
      <p:sp>
        <p:nvSpPr>
          <p:cNvPr id="5" name="Slide Number Placeholder 4">
            <a:extLst>
              <a:ext uri="{FF2B5EF4-FFF2-40B4-BE49-F238E27FC236}">
                <a16:creationId xmlns:a16="http://schemas.microsoft.com/office/drawing/2014/main" id="{1391261E-7806-4A82-9438-2BF3B30EA21B}"/>
              </a:ext>
            </a:extLst>
          </p:cNvPr>
          <p:cNvSpPr>
            <a:spLocks noGrp="1"/>
          </p:cNvSpPr>
          <p:nvPr>
            <p:ph type="sldNum" sz="quarter" idx="12"/>
          </p:nvPr>
        </p:nvSpPr>
        <p:spPr/>
        <p:txBody>
          <a:bodyPr/>
          <a:lstStyle/>
          <a:p>
            <a:fld id="{77DC6420-9A8E-694A-8D06-3321B40299E5}" type="slidenum">
              <a:rPr lang="en-US" smtClean="0"/>
              <a:pPr/>
              <a:t>43</a:t>
            </a:fld>
            <a:endParaRPr lang="en-US"/>
          </a:p>
        </p:txBody>
      </p:sp>
    </p:spTree>
    <p:extLst>
      <p:ext uri="{BB962C8B-B14F-4D97-AF65-F5344CB8AC3E}">
        <p14:creationId xmlns:p14="http://schemas.microsoft.com/office/powerpoint/2010/main" val="2382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85" y="238126"/>
            <a:ext cx="2733033" cy="1982560"/>
          </a:xfrm>
        </p:spPr>
        <p:txBody>
          <a:bodyPr anchor="t">
            <a:noAutofit/>
          </a:bodyPr>
          <a:lstStyle/>
          <a:p>
            <a:r>
              <a:rPr lang="ro-RO" sz="1800" dirty="0"/>
              <a:t>Dacă un pătrat magic este transpus într-o construcție </a:t>
            </a:r>
            <a:r>
              <a:rPr lang="ro-RO" sz="1800" dirty="0" err="1"/>
              <a:t>Lego</a:t>
            </a:r>
            <a:r>
              <a:rPr lang="ro-RO" sz="1800" dirty="0"/>
              <a:t> cu piese mai înalte pentru numere mai mari, apoi este turnată apă pe ea, ce credeți că se va întâmpla</a:t>
            </a:r>
            <a:r>
              <a:rPr lang="en-US" sz="1800" dirty="0"/>
              <a: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3255" y="3632200"/>
            <a:ext cx="2602101" cy="265875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3256" y="238125"/>
            <a:ext cx="2602100" cy="2874237"/>
          </a:xfrm>
          <a:prstGeom prst="rect">
            <a:avLst/>
          </a:prstGeom>
        </p:spPr>
      </p:pic>
      <p:sp>
        <p:nvSpPr>
          <p:cNvPr id="7" name="Title 1"/>
          <p:cNvSpPr txBox="1">
            <a:spLocks/>
          </p:cNvSpPr>
          <p:nvPr/>
        </p:nvSpPr>
        <p:spPr>
          <a:xfrm>
            <a:off x="151266" y="2220686"/>
            <a:ext cx="2733752" cy="11176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800" dirty="0"/>
              <a:t>Unele Pătrate magice, ca cel din a doua imagine, vor reține multă apă</a:t>
            </a:r>
            <a:r>
              <a:rPr lang="en-US" sz="1800" dirty="0"/>
              <a:t>. </a:t>
            </a:r>
          </a:p>
        </p:txBody>
      </p:sp>
      <p:sp>
        <p:nvSpPr>
          <p:cNvPr id="8" name="Title 1"/>
          <p:cNvSpPr txBox="1">
            <a:spLocks/>
          </p:cNvSpPr>
          <p:nvPr/>
        </p:nvSpPr>
        <p:spPr>
          <a:xfrm>
            <a:off x="150545" y="3338286"/>
            <a:ext cx="2733033" cy="33673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1600" dirty="0"/>
              <a:t>Dacă Pătratul magic a fost făcut ca pătratul </a:t>
            </a:r>
            <a:r>
              <a:rPr lang="en-US" sz="1600" dirty="0"/>
              <a:t>Luo Shu,</a:t>
            </a:r>
            <a:r>
              <a:rPr lang="ro-RO" sz="1600" dirty="0"/>
              <a:t> numai că mai mare, va conține cele mai multe ochiuri separate de apă.</a:t>
            </a:r>
          </a:p>
          <a:p>
            <a:r>
              <a:rPr lang="ro-RO" sz="1600" dirty="0"/>
              <a:t>Apa va fi distribuită pe suprafața cea mai mare posibilă</a:t>
            </a:r>
            <a:r>
              <a:rPr lang="en-US" sz="1600" dirty="0"/>
              <a:t>. </a:t>
            </a:r>
            <a:endParaRPr lang="ro-RO" sz="1600" dirty="0"/>
          </a:p>
          <a:p>
            <a:r>
              <a:rPr lang="ro-RO" sz="1600" dirty="0"/>
              <a:t>Poate că, dacă ar fi vorba de un peisaj natural, ar însemna că o eventuală inundație nu ar provoca daune prea mari</a:t>
            </a:r>
            <a:r>
              <a:rPr lang="en-US" sz="1600" dirty="0"/>
              <a:t>, </a:t>
            </a:r>
            <a:r>
              <a:rPr lang="ro-RO" sz="1600" dirty="0"/>
              <a:t>ca în mesajul din povestea cu Împăratul și Broasca țestoasă, de la începutul activității</a:t>
            </a:r>
            <a:r>
              <a:rPr lang="en-US" sz="1600" dirty="0"/>
              <a:t>?</a:t>
            </a: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3593" y="1155700"/>
            <a:ext cx="3782012" cy="4648200"/>
          </a:xfrm>
          <a:prstGeom prst="rect">
            <a:avLst/>
          </a:prstGeom>
        </p:spPr>
      </p:pic>
      <p:sp>
        <p:nvSpPr>
          <p:cNvPr id="3" name="TextBox 2"/>
          <p:cNvSpPr txBox="1"/>
          <p:nvPr/>
        </p:nvSpPr>
        <p:spPr>
          <a:xfrm>
            <a:off x="3073256" y="6415802"/>
            <a:ext cx="915635" cy="246221"/>
          </a:xfrm>
          <a:prstGeom prst="rect">
            <a:avLst/>
          </a:prstGeom>
          <a:noFill/>
        </p:spPr>
        <p:txBody>
          <a:bodyPr wrap="none" rtlCol="0">
            <a:spAutoFit/>
          </a:bodyPr>
          <a:lstStyle/>
          <a:p>
            <a:r>
              <a:rPr lang="en-US" sz="1000" dirty="0"/>
              <a:t>Walter Trump</a:t>
            </a:r>
          </a:p>
        </p:txBody>
      </p:sp>
      <p:sp>
        <p:nvSpPr>
          <p:cNvPr id="4" name="TextBox 3"/>
          <p:cNvSpPr txBox="1"/>
          <p:nvPr/>
        </p:nvSpPr>
        <p:spPr>
          <a:xfrm>
            <a:off x="3073256" y="3204110"/>
            <a:ext cx="1481721" cy="246221"/>
          </a:xfrm>
          <a:prstGeom prst="rect">
            <a:avLst/>
          </a:prstGeom>
          <a:noFill/>
        </p:spPr>
        <p:txBody>
          <a:bodyPr wrap="none" rtlCol="0">
            <a:spAutoFit/>
          </a:bodyPr>
          <a:lstStyle/>
          <a:p>
            <a:r>
              <a:rPr lang="en-US" sz="1000" dirty="0"/>
              <a:t>Matthew </a:t>
            </a:r>
            <a:r>
              <a:rPr lang="en-US" sz="1000" dirty="0" err="1"/>
              <a:t>Knecht</a:t>
            </a:r>
            <a:r>
              <a:rPr lang="en-US" sz="1000" dirty="0"/>
              <a:t> Gallatin</a:t>
            </a:r>
          </a:p>
        </p:txBody>
      </p:sp>
      <p:sp>
        <p:nvSpPr>
          <p:cNvPr id="11" name="Slide Number Placeholder 10">
            <a:extLst>
              <a:ext uri="{FF2B5EF4-FFF2-40B4-BE49-F238E27FC236}">
                <a16:creationId xmlns:a16="http://schemas.microsoft.com/office/drawing/2014/main" id="{891A74FB-8D66-4F13-B0A6-1518F95202BD}"/>
              </a:ext>
            </a:extLst>
          </p:cNvPr>
          <p:cNvSpPr>
            <a:spLocks noGrp="1"/>
          </p:cNvSpPr>
          <p:nvPr>
            <p:ph type="sldNum" sz="quarter" idx="12"/>
          </p:nvPr>
        </p:nvSpPr>
        <p:spPr/>
        <p:txBody>
          <a:bodyPr/>
          <a:lstStyle/>
          <a:p>
            <a:fld id="{77DC6420-9A8E-694A-8D06-3321B40299E5}" type="slidenum">
              <a:rPr lang="en-US" smtClean="0"/>
              <a:pPr/>
              <a:t>44</a:t>
            </a:fld>
            <a:endParaRPr lang="en-US"/>
          </a:p>
        </p:txBody>
      </p:sp>
    </p:spTree>
    <p:extLst>
      <p:ext uri="{BB962C8B-B14F-4D97-AF65-F5344CB8AC3E}">
        <p14:creationId xmlns:p14="http://schemas.microsoft.com/office/powerpoint/2010/main" val="8574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19" y="800555"/>
            <a:ext cx="8767762" cy="5415188"/>
          </a:xfrm>
        </p:spPr>
        <p:txBody>
          <a:bodyPr anchor="t">
            <a:noAutofit/>
          </a:bodyPr>
          <a:lstStyle/>
          <a:p>
            <a:pPr algn="ctr"/>
            <a:r>
              <a:rPr lang="ro-RO" sz="2400" dirty="0"/>
              <a:t>Video pentru o activitate </a:t>
            </a:r>
            <a:r>
              <a:rPr lang="en-US" sz="2400" dirty="0"/>
              <a:t>P4C</a:t>
            </a:r>
            <a:r>
              <a:rPr lang="ro-RO" sz="2400" dirty="0"/>
              <a:t> (filosofie pentru copii)</a:t>
            </a:r>
            <a:r>
              <a:rPr lang="en-US" sz="2400" dirty="0"/>
              <a:t>:</a:t>
            </a:r>
            <a:br>
              <a:rPr lang="en-US" sz="2400" dirty="0"/>
            </a:br>
            <a:br>
              <a:rPr lang="en-US" sz="2400" dirty="0"/>
            </a:br>
            <a:r>
              <a:rPr lang="en-US" sz="2400" dirty="0"/>
              <a:t> </a:t>
            </a:r>
            <a:r>
              <a:rPr lang="en-US" sz="2400" dirty="0">
                <a:hlinkClick r:id="rId2"/>
              </a:rPr>
              <a:t>https://www.youtube.com/watch?v=Y8SA0gtSBNs</a:t>
            </a:r>
            <a:r>
              <a:rPr lang="en-US" sz="2400" dirty="0"/>
              <a:t> </a:t>
            </a:r>
            <a:br>
              <a:rPr lang="en-US" sz="2400" dirty="0"/>
            </a:br>
            <a:br>
              <a:rPr lang="ro-RO" sz="2400" dirty="0"/>
            </a:br>
            <a:br>
              <a:rPr lang="ro-RO" sz="2400" dirty="0"/>
            </a:br>
            <a:br>
              <a:rPr lang="ro-RO" sz="2400" dirty="0"/>
            </a:br>
            <a:br>
              <a:rPr lang="en-US" sz="2400" dirty="0"/>
            </a:br>
            <a:r>
              <a:rPr lang="ro-RO" sz="2400" dirty="0"/>
              <a:t>Oamenii încă mai încearcă să înțeleagă Pătratele magice. </a:t>
            </a:r>
            <a:br>
              <a:rPr lang="ro-RO" sz="2400" dirty="0"/>
            </a:br>
            <a:r>
              <a:rPr lang="ro-RO" sz="2400" dirty="0"/>
              <a:t>Acest film arată modelele create pornind de la Pătratul magic </a:t>
            </a:r>
            <a:r>
              <a:rPr lang="en-US" sz="2400" dirty="0"/>
              <a:t>Luo Shu</a:t>
            </a:r>
            <a:r>
              <a:rPr lang="ro-RO" sz="2400" dirty="0"/>
              <a:t>, utilizând grafică </a:t>
            </a:r>
            <a:r>
              <a:rPr lang="en-US" sz="2400" dirty="0"/>
              <a:t>3</a:t>
            </a:r>
            <a:r>
              <a:rPr lang="ro-RO" sz="2400" dirty="0"/>
              <a:t>D</a:t>
            </a:r>
            <a:r>
              <a:rPr lang="en-US" sz="2400" dirty="0"/>
              <a:t>.</a:t>
            </a:r>
            <a:br>
              <a:rPr lang="en-US" sz="2400" dirty="0"/>
            </a:br>
            <a:br>
              <a:rPr lang="ro-RO" sz="2400" dirty="0"/>
            </a:br>
            <a:br>
              <a:rPr lang="en-US" sz="2400" dirty="0"/>
            </a:br>
            <a:r>
              <a:rPr lang="ro-RO" sz="2400" i="1" dirty="0"/>
              <a:t>Pe măsură ce îl urmăriți, gândiți-vă la ce ați învățat despre pătrate magice și încercați să formulați unele întrebări filosofice</a:t>
            </a:r>
            <a:r>
              <a:rPr lang="en-US" sz="2400" i="1" dirty="0"/>
              <a:t>.</a:t>
            </a:r>
          </a:p>
        </p:txBody>
      </p:sp>
      <p:sp>
        <p:nvSpPr>
          <p:cNvPr id="4" name="Slide Number Placeholder 3">
            <a:extLst>
              <a:ext uri="{FF2B5EF4-FFF2-40B4-BE49-F238E27FC236}">
                <a16:creationId xmlns:a16="http://schemas.microsoft.com/office/drawing/2014/main" id="{50443C51-977E-4AF9-B724-166AD0A2F494}"/>
              </a:ext>
            </a:extLst>
          </p:cNvPr>
          <p:cNvSpPr>
            <a:spLocks noGrp="1"/>
          </p:cNvSpPr>
          <p:nvPr>
            <p:ph type="sldNum" sz="quarter" idx="12"/>
          </p:nvPr>
        </p:nvSpPr>
        <p:spPr/>
        <p:txBody>
          <a:bodyPr/>
          <a:lstStyle/>
          <a:p>
            <a:fld id="{77DC6420-9A8E-694A-8D06-3321B40299E5}" type="slidenum">
              <a:rPr lang="en-US" smtClean="0"/>
              <a:pPr/>
              <a:t>45</a:t>
            </a:fld>
            <a:endParaRPr lang="en-US"/>
          </a:p>
        </p:txBody>
      </p:sp>
    </p:spTree>
    <p:extLst>
      <p:ext uri="{BB962C8B-B14F-4D97-AF65-F5344CB8AC3E}">
        <p14:creationId xmlns:p14="http://schemas.microsoft.com/office/powerpoint/2010/main" val="753555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F066-2A6F-43F7-AB1E-10C9B7AF8E6D}"/>
              </a:ext>
            </a:extLst>
          </p:cNvPr>
          <p:cNvSpPr>
            <a:spLocks noGrp="1"/>
          </p:cNvSpPr>
          <p:nvPr>
            <p:ph type="title"/>
          </p:nvPr>
        </p:nvSpPr>
        <p:spPr>
          <a:xfrm>
            <a:off x="681038" y="235527"/>
            <a:ext cx="8543925" cy="928255"/>
          </a:xfrm>
        </p:spPr>
        <p:txBody>
          <a:bodyPr>
            <a:normAutofit/>
          </a:bodyPr>
          <a:lstStyle/>
          <a:p>
            <a:pPr algn="ctr"/>
            <a:r>
              <a:rPr lang="ro-RO" sz="2800" i="1" dirty="0"/>
              <a:t>Dar dacă am extinde Pătratele magice </a:t>
            </a:r>
            <a:br>
              <a:rPr lang="ro-RO" sz="2800" i="1" dirty="0"/>
            </a:br>
            <a:r>
              <a:rPr lang="ro-RO" sz="2800" i="1" dirty="0"/>
              <a:t>și în a treia dimensiune?</a:t>
            </a:r>
            <a:endParaRPr lang="en-GB" sz="2800" i="1" dirty="0"/>
          </a:p>
        </p:txBody>
      </p:sp>
      <p:pic>
        <p:nvPicPr>
          <p:cNvPr id="5" name="Picture 4">
            <a:extLst>
              <a:ext uri="{FF2B5EF4-FFF2-40B4-BE49-F238E27FC236}">
                <a16:creationId xmlns:a16="http://schemas.microsoft.com/office/drawing/2014/main" id="{D01C9B3E-5AD9-4D5D-BECE-AB100A7F1B5A}"/>
              </a:ext>
            </a:extLst>
          </p:cNvPr>
          <p:cNvPicPr>
            <a:picLocks noChangeAspect="1"/>
          </p:cNvPicPr>
          <p:nvPr/>
        </p:nvPicPr>
        <p:blipFill>
          <a:blip r:embed="rId3"/>
          <a:stretch>
            <a:fillRect/>
          </a:stretch>
        </p:blipFill>
        <p:spPr>
          <a:xfrm>
            <a:off x="2299855" y="1467519"/>
            <a:ext cx="5333994" cy="4951945"/>
          </a:xfrm>
          <a:prstGeom prst="rect">
            <a:avLst/>
          </a:prstGeom>
        </p:spPr>
      </p:pic>
      <p:sp>
        <p:nvSpPr>
          <p:cNvPr id="3" name="TextBox 2"/>
          <p:cNvSpPr txBox="1"/>
          <p:nvPr/>
        </p:nvSpPr>
        <p:spPr>
          <a:xfrm>
            <a:off x="2299855" y="6419464"/>
            <a:ext cx="928459" cy="246221"/>
          </a:xfrm>
          <a:prstGeom prst="rect">
            <a:avLst/>
          </a:prstGeom>
          <a:noFill/>
        </p:spPr>
        <p:txBody>
          <a:bodyPr wrap="none" rtlCol="0">
            <a:spAutoFit/>
          </a:bodyPr>
          <a:lstStyle/>
          <a:p>
            <a:r>
              <a:rPr lang="en-US" sz="1000" dirty="0" err="1"/>
              <a:t>SpinningSpark</a:t>
            </a:r>
            <a:endParaRPr lang="en-US" sz="1000" dirty="0"/>
          </a:p>
        </p:txBody>
      </p:sp>
      <p:sp>
        <p:nvSpPr>
          <p:cNvPr id="6" name="Slide Number Placeholder 5">
            <a:extLst>
              <a:ext uri="{FF2B5EF4-FFF2-40B4-BE49-F238E27FC236}">
                <a16:creationId xmlns:a16="http://schemas.microsoft.com/office/drawing/2014/main" id="{D6C330B2-0D4D-43BC-886B-83014DC20C00}"/>
              </a:ext>
            </a:extLst>
          </p:cNvPr>
          <p:cNvSpPr>
            <a:spLocks noGrp="1"/>
          </p:cNvSpPr>
          <p:nvPr>
            <p:ph type="sldNum" sz="quarter" idx="12"/>
          </p:nvPr>
        </p:nvSpPr>
        <p:spPr/>
        <p:txBody>
          <a:bodyPr/>
          <a:lstStyle/>
          <a:p>
            <a:fld id="{77DC6420-9A8E-694A-8D06-3321B40299E5}" type="slidenum">
              <a:rPr lang="en-US" smtClean="0"/>
              <a:pPr/>
              <a:t>46</a:t>
            </a:fld>
            <a:endParaRPr lang="en-US"/>
          </a:p>
        </p:txBody>
      </p:sp>
    </p:spTree>
    <p:extLst>
      <p:ext uri="{BB962C8B-B14F-4D97-AF65-F5344CB8AC3E}">
        <p14:creationId xmlns:p14="http://schemas.microsoft.com/office/powerpoint/2010/main" val="76204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03369817"/>
              </p:ext>
            </p:extLst>
          </p:nvPr>
        </p:nvGraphicFramePr>
        <p:xfrm>
          <a:off x="591605" y="1213742"/>
          <a:ext cx="8667762" cy="5191760"/>
        </p:xfrm>
        <a:graphic>
          <a:graphicData uri="http://schemas.openxmlformats.org/drawingml/2006/table">
            <a:tbl>
              <a:tblPr firstRow="1" bandRow="1">
                <a:tableStyleId>{5C22544A-7EE6-4342-B048-85BDC9FD1C3A}</a:tableStyleId>
              </a:tblPr>
              <a:tblGrid>
                <a:gridCol w="456198">
                  <a:extLst>
                    <a:ext uri="{9D8B030D-6E8A-4147-A177-3AD203B41FA5}">
                      <a16:colId xmlns:a16="http://schemas.microsoft.com/office/drawing/2014/main" val="20000"/>
                    </a:ext>
                  </a:extLst>
                </a:gridCol>
                <a:gridCol w="456198">
                  <a:extLst>
                    <a:ext uri="{9D8B030D-6E8A-4147-A177-3AD203B41FA5}">
                      <a16:colId xmlns:a16="http://schemas.microsoft.com/office/drawing/2014/main" val="20001"/>
                    </a:ext>
                  </a:extLst>
                </a:gridCol>
                <a:gridCol w="456198">
                  <a:extLst>
                    <a:ext uri="{9D8B030D-6E8A-4147-A177-3AD203B41FA5}">
                      <a16:colId xmlns:a16="http://schemas.microsoft.com/office/drawing/2014/main" val="20002"/>
                    </a:ext>
                  </a:extLst>
                </a:gridCol>
                <a:gridCol w="456198">
                  <a:extLst>
                    <a:ext uri="{9D8B030D-6E8A-4147-A177-3AD203B41FA5}">
                      <a16:colId xmlns:a16="http://schemas.microsoft.com/office/drawing/2014/main" val="20003"/>
                    </a:ext>
                  </a:extLst>
                </a:gridCol>
                <a:gridCol w="456198">
                  <a:extLst>
                    <a:ext uri="{9D8B030D-6E8A-4147-A177-3AD203B41FA5}">
                      <a16:colId xmlns:a16="http://schemas.microsoft.com/office/drawing/2014/main" val="20004"/>
                    </a:ext>
                  </a:extLst>
                </a:gridCol>
                <a:gridCol w="456198">
                  <a:extLst>
                    <a:ext uri="{9D8B030D-6E8A-4147-A177-3AD203B41FA5}">
                      <a16:colId xmlns:a16="http://schemas.microsoft.com/office/drawing/2014/main" val="20005"/>
                    </a:ext>
                  </a:extLst>
                </a:gridCol>
                <a:gridCol w="456198">
                  <a:extLst>
                    <a:ext uri="{9D8B030D-6E8A-4147-A177-3AD203B41FA5}">
                      <a16:colId xmlns:a16="http://schemas.microsoft.com/office/drawing/2014/main" val="20006"/>
                    </a:ext>
                  </a:extLst>
                </a:gridCol>
                <a:gridCol w="456198">
                  <a:extLst>
                    <a:ext uri="{9D8B030D-6E8A-4147-A177-3AD203B41FA5}">
                      <a16:colId xmlns:a16="http://schemas.microsoft.com/office/drawing/2014/main" val="20007"/>
                    </a:ext>
                  </a:extLst>
                </a:gridCol>
                <a:gridCol w="456198">
                  <a:extLst>
                    <a:ext uri="{9D8B030D-6E8A-4147-A177-3AD203B41FA5}">
                      <a16:colId xmlns:a16="http://schemas.microsoft.com/office/drawing/2014/main" val="20008"/>
                    </a:ext>
                  </a:extLst>
                </a:gridCol>
                <a:gridCol w="456198">
                  <a:extLst>
                    <a:ext uri="{9D8B030D-6E8A-4147-A177-3AD203B41FA5}">
                      <a16:colId xmlns:a16="http://schemas.microsoft.com/office/drawing/2014/main" val="20009"/>
                    </a:ext>
                  </a:extLst>
                </a:gridCol>
                <a:gridCol w="456198">
                  <a:extLst>
                    <a:ext uri="{9D8B030D-6E8A-4147-A177-3AD203B41FA5}">
                      <a16:colId xmlns:a16="http://schemas.microsoft.com/office/drawing/2014/main" val="20010"/>
                    </a:ext>
                  </a:extLst>
                </a:gridCol>
                <a:gridCol w="456198">
                  <a:extLst>
                    <a:ext uri="{9D8B030D-6E8A-4147-A177-3AD203B41FA5}">
                      <a16:colId xmlns:a16="http://schemas.microsoft.com/office/drawing/2014/main" val="20011"/>
                    </a:ext>
                  </a:extLst>
                </a:gridCol>
                <a:gridCol w="456198">
                  <a:extLst>
                    <a:ext uri="{9D8B030D-6E8A-4147-A177-3AD203B41FA5}">
                      <a16:colId xmlns:a16="http://schemas.microsoft.com/office/drawing/2014/main" val="20012"/>
                    </a:ext>
                  </a:extLst>
                </a:gridCol>
                <a:gridCol w="456198">
                  <a:extLst>
                    <a:ext uri="{9D8B030D-6E8A-4147-A177-3AD203B41FA5}">
                      <a16:colId xmlns:a16="http://schemas.microsoft.com/office/drawing/2014/main" val="20013"/>
                    </a:ext>
                  </a:extLst>
                </a:gridCol>
                <a:gridCol w="456198">
                  <a:extLst>
                    <a:ext uri="{9D8B030D-6E8A-4147-A177-3AD203B41FA5}">
                      <a16:colId xmlns:a16="http://schemas.microsoft.com/office/drawing/2014/main" val="20014"/>
                    </a:ext>
                  </a:extLst>
                </a:gridCol>
                <a:gridCol w="456198">
                  <a:extLst>
                    <a:ext uri="{9D8B030D-6E8A-4147-A177-3AD203B41FA5}">
                      <a16:colId xmlns:a16="http://schemas.microsoft.com/office/drawing/2014/main" val="20015"/>
                    </a:ext>
                  </a:extLst>
                </a:gridCol>
                <a:gridCol w="456198">
                  <a:extLst>
                    <a:ext uri="{9D8B030D-6E8A-4147-A177-3AD203B41FA5}">
                      <a16:colId xmlns:a16="http://schemas.microsoft.com/office/drawing/2014/main" val="20016"/>
                    </a:ext>
                  </a:extLst>
                </a:gridCol>
                <a:gridCol w="456198">
                  <a:extLst>
                    <a:ext uri="{9D8B030D-6E8A-4147-A177-3AD203B41FA5}">
                      <a16:colId xmlns:a16="http://schemas.microsoft.com/office/drawing/2014/main" val="20017"/>
                    </a:ext>
                  </a:extLst>
                </a:gridCol>
                <a:gridCol w="456198">
                  <a:extLst>
                    <a:ext uri="{9D8B030D-6E8A-4147-A177-3AD203B41FA5}">
                      <a16:colId xmlns:a16="http://schemas.microsoft.com/office/drawing/2014/main" val="20018"/>
                    </a:ext>
                  </a:extLst>
                </a:gridCol>
              </a:tblGrid>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2"/>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3"/>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extLst>
                  <a:ext uri="{0D108BD9-81ED-4DB2-BD59-A6C34878D82A}">
                    <a16:rowId xmlns:a16="http://schemas.microsoft.com/office/drawing/2014/main" val="10005"/>
                  </a:ext>
                </a:extLst>
              </a:tr>
              <a:tr h="370840">
                <a:tc>
                  <a:txBody>
                    <a:bodyPr/>
                    <a:lstStyle/>
                    <a:p>
                      <a:endParaRPr lang="en-US">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6"/>
                  </a:ext>
                </a:extLst>
              </a:tr>
              <a:tr h="370840">
                <a:tc>
                  <a:txBody>
                    <a:bodyPr/>
                    <a:lstStyle/>
                    <a:p>
                      <a:endParaRPr lang="en-US">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7"/>
                  </a:ext>
                </a:extLst>
              </a:tr>
              <a:tr h="370840">
                <a:tc>
                  <a:txBody>
                    <a:bodyPr/>
                    <a:lstStyle/>
                    <a:p>
                      <a:endParaRPr lang="en-US">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8"/>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10"/>
                  </a:ext>
                </a:extLst>
              </a:tr>
              <a:tr h="370840">
                <a:tc>
                  <a:txBody>
                    <a:bodyPr/>
                    <a:lstStyle/>
                    <a:p>
                      <a:endParaRPr lang="en-US" dirty="0"/>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2B698"/>
                    </a:solidFill>
                  </a:tcPr>
                </a:tc>
                <a:extLst>
                  <a:ext uri="{0D108BD9-81ED-4DB2-BD59-A6C34878D82A}">
                    <a16:rowId xmlns:a16="http://schemas.microsoft.com/office/drawing/2014/main" val="10011"/>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12"/>
                  </a:ext>
                </a:extLst>
              </a:tr>
              <a:tr h="370840">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2"/>
                        </a:solidFill>
                      </a:endParaRPr>
                    </a:p>
                  </a:txBody>
                  <a:tcPr marL="74295" marR="74295">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marL="74295" marR="74295">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endParaRPr lang="en-US" dirty="0">
                        <a:solidFill>
                          <a:schemeClr val="tx1"/>
                        </a:solidFill>
                      </a:endParaRPr>
                    </a:p>
                  </a:txBody>
                  <a:tcPr marL="74295" marR="7429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13"/>
                  </a:ext>
                </a:extLst>
              </a:tr>
            </a:tbl>
          </a:graphicData>
        </a:graphic>
      </p:graphicFrame>
      <p:sp>
        <p:nvSpPr>
          <p:cNvPr id="6" name="TextBox 5"/>
          <p:cNvSpPr txBox="1"/>
          <p:nvPr/>
        </p:nvSpPr>
        <p:spPr>
          <a:xfrm>
            <a:off x="110067" y="136524"/>
            <a:ext cx="9575800" cy="1077218"/>
          </a:xfrm>
          <a:prstGeom prst="rect">
            <a:avLst/>
          </a:prstGeom>
          <a:noFill/>
        </p:spPr>
        <p:txBody>
          <a:bodyPr wrap="square" rtlCol="0">
            <a:spAutoFit/>
          </a:bodyPr>
          <a:lstStyle/>
          <a:p>
            <a:pPr algn="ctr"/>
            <a:r>
              <a:rPr lang="ro-RO" sz="2800" dirty="0"/>
              <a:t>Un Pătrat</a:t>
            </a:r>
            <a:r>
              <a:rPr lang="en-US" sz="2800" dirty="0"/>
              <a:t> </a:t>
            </a:r>
            <a:r>
              <a:rPr lang="en-US" sz="2800" dirty="0" err="1"/>
              <a:t>Geomagic</a:t>
            </a:r>
            <a:r>
              <a:rPr lang="ro-RO" sz="2800" dirty="0"/>
              <a:t>, bazat pe </a:t>
            </a:r>
            <a:r>
              <a:rPr lang="en-US" sz="2800" dirty="0"/>
              <a:t>Luo Shu</a:t>
            </a:r>
            <a:endParaRPr lang="ro-RO" sz="2800" dirty="0"/>
          </a:p>
          <a:p>
            <a:pPr algn="ctr"/>
            <a:r>
              <a:rPr lang="ro-RO" dirty="0"/>
              <a:t>Soluțiile sunt în partea dreaptă</a:t>
            </a:r>
            <a:r>
              <a:rPr lang="en-US" dirty="0"/>
              <a:t>. </a:t>
            </a:r>
          </a:p>
          <a:p>
            <a:pPr algn="ctr"/>
            <a:r>
              <a:rPr lang="ro-RO" i="1" dirty="0"/>
              <a:t>Puteți rezolva coloanele sau diagonalele</a:t>
            </a:r>
            <a:r>
              <a:rPr lang="en-US" i="1" dirty="0"/>
              <a:t>?</a:t>
            </a:r>
          </a:p>
        </p:txBody>
      </p:sp>
      <p:sp>
        <p:nvSpPr>
          <p:cNvPr id="3" name="Slide Number Placeholder 2">
            <a:extLst>
              <a:ext uri="{FF2B5EF4-FFF2-40B4-BE49-F238E27FC236}">
                <a16:creationId xmlns:a16="http://schemas.microsoft.com/office/drawing/2014/main" id="{885CB7EA-2477-4085-9F58-A1AF2D17C9AD}"/>
              </a:ext>
            </a:extLst>
          </p:cNvPr>
          <p:cNvSpPr>
            <a:spLocks noGrp="1"/>
          </p:cNvSpPr>
          <p:nvPr>
            <p:ph type="sldNum" sz="quarter" idx="12"/>
          </p:nvPr>
        </p:nvSpPr>
        <p:spPr/>
        <p:txBody>
          <a:bodyPr/>
          <a:lstStyle/>
          <a:p>
            <a:fld id="{77DC6420-9A8E-694A-8D06-3321B40299E5}" type="slidenum">
              <a:rPr lang="en-US" smtClean="0"/>
              <a:pPr/>
              <a:t>47</a:t>
            </a:fld>
            <a:endParaRPr lang="en-US"/>
          </a:p>
        </p:txBody>
      </p:sp>
    </p:spTree>
    <p:extLst>
      <p:ext uri="{BB962C8B-B14F-4D97-AF65-F5344CB8AC3E}">
        <p14:creationId xmlns:p14="http://schemas.microsoft.com/office/powerpoint/2010/main" val="123865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79" y="144709"/>
            <a:ext cx="9734021" cy="1260475"/>
          </a:xfrm>
        </p:spPr>
        <p:txBody>
          <a:bodyPr>
            <a:normAutofit/>
          </a:bodyPr>
          <a:lstStyle/>
          <a:p>
            <a:pPr algn="ctr"/>
            <a:r>
              <a:rPr lang="ro-RO" sz="2800" dirty="0"/>
              <a:t>Un mod rapid de a crea un Pătrat magic </a:t>
            </a:r>
            <a:r>
              <a:rPr lang="en-GB" sz="2800" dirty="0"/>
              <a:t>Luo Shu</a:t>
            </a:r>
          </a:p>
        </p:txBody>
      </p:sp>
      <p:pic>
        <p:nvPicPr>
          <p:cNvPr id="9" name="Picture 8" descr="Screen Shot 2018-05-18 at 11.55.30.png"/>
          <p:cNvPicPr>
            <a:picLocks noChangeAspect="1"/>
          </p:cNvPicPr>
          <p:nvPr/>
        </p:nvPicPr>
        <p:blipFill>
          <a:blip r:embed="rId3"/>
          <a:stretch>
            <a:fillRect/>
          </a:stretch>
        </p:blipFill>
        <p:spPr>
          <a:xfrm>
            <a:off x="0" y="1925782"/>
            <a:ext cx="9906000" cy="4543015"/>
          </a:xfrm>
          <a:prstGeom prst="rect">
            <a:avLst/>
          </a:prstGeom>
        </p:spPr>
      </p:pic>
      <p:sp>
        <p:nvSpPr>
          <p:cNvPr id="4" name="Slide Number Placeholder 3">
            <a:extLst>
              <a:ext uri="{FF2B5EF4-FFF2-40B4-BE49-F238E27FC236}">
                <a16:creationId xmlns:a16="http://schemas.microsoft.com/office/drawing/2014/main" id="{0AED6550-2AF6-42FB-9A56-4927EF1E6846}"/>
              </a:ext>
            </a:extLst>
          </p:cNvPr>
          <p:cNvSpPr>
            <a:spLocks noGrp="1"/>
          </p:cNvSpPr>
          <p:nvPr>
            <p:ph type="sldNum" sz="quarter" idx="12"/>
          </p:nvPr>
        </p:nvSpPr>
        <p:spPr/>
        <p:txBody>
          <a:bodyPr/>
          <a:lstStyle/>
          <a:p>
            <a:fld id="{77DC6420-9A8E-694A-8D06-3321B40299E5}"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8710" y="1027906"/>
            <a:ext cx="9279278" cy="5639594"/>
            <a:chOff x="564566" y="1027906"/>
            <a:chExt cx="11420650" cy="5639594"/>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566" y="1127125"/>
              <a:ext cx="11420650" cy="5540375"/>
            </a:xfrm>
            <a:prstGeom prst="rect">
              <a:avLst/>
            </a:prstGeom>
          </p:spPr>
        </p:pic>
        <p:sp>
          <p:nvSpPr>
            <p:cNvPr id="5" name="Rectangle 4"/>
            <p:cNvSpPr/>
            <p:nvPr/>
          </p:nvSpPr>
          <p:spPr>
            <a:xfrm>
              <a:off x="8699500" y="1027906"/>
              <a:ext cx="2819400" cy="19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16694" y="365126"/>
            <a:ext cx="1857375" cy="1704975"/>
          </a:xfrm>
        </p:spPr>
        <p:txBody>
          <a:bodyPr>
            <a:normAutofit/>
          </a:bodyPr>
          <a:lstStyle/>
          <a:p>
            <a:r>
              <a:rPr lang="ro-RO" sz="2000" dirty="0"/>
              <a:t>Așa se utilizează metoda pentru a crea Pătrate magice impare mai mari.</a:t>
            </a:r>
            <a:endParaRPr lang="en-US" sz="2000" dirty="0"/>
          </a:p>
        </p:txBody>
      </p:sp>
      <p:sp>
        <p:nvSpPr>
          <p:cNvPr id="7" name="Slide Number Placeholder 6">
            <a:extLst>
              <a:ext uri="{FF2B5EF4-FFF2-40B4-BE49-F238E27FC236}">
                <a16:creationId xmlns:a16="http://schemas.microsoft.com/office/drawing/2014/main" id="{8E775858-542D-4B0F-A14C-E88168B21CE6}"/>
              </a:ext>
            </a:extLst>
          </p:cNvPr>
          <p:cNvSpPr>
            <a:spLocks noGrp="1"/>
          </p:cNvSpPr>
          <p:nvPr>
            <p:ph type="sldNum" sz="quarter" idx="12"/>
          </p:nvPr>
        </p:nvSpPr>
        <p:spPr/>
        <p:txBody>
          <a:bodyPr/>
          <a:lstStyle/>
          <a:p>
            <a:fld id="{77DC6420-9A8E-694A-8D06-3321B40299E5}" type="slidenum">
              <a:rPr lang="en-US" smtClean="0"/>
              <a:pPr/>
              <a:t>49</a:t>
            </a:fld>
            <a:endParaRPr lang="en-US"/>
          </a:p>
        </p:txBody>
      </p:sp>
    </p:spTree>
    <p:extLst>
      <p:ext uri="{BB962C8B-B14F-4D97-AF65-F5344CB8AC3E}">
        <p14:creationId xmlns:p14="http://schemas.microsoft.com/office/powerpoint/2010/main" val="184728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4" y="5318126"/>
            <a:ext cx="9032346" cy="1539874"/>
          </a:xfrm>
        </p:spPr>
        <p:txBody>
          <a:bodyPr anchor="t">
            <a:noAutofit/>
          </a:bodyPr>
          <a:lstStyle/>
          <a:p>
            <a:pPr algn="ctr">
              <a:spcBef>
                <a:spcPts val="600"/>
              </a:spcBef>
            </a:pPr>
            <a:r>
              <a:rPr lang="ro-RO" sz="2800" i="1" dirty="0">
                <a:latin typeface="+mn-lt"/>
              </a:rPr>
              <a:t>În câte moduri puteți aranja numerele astfel încât </a:t>
            </a:r>
            <a:br>
              <a:rPr lang="ro-RO" sz="2800" i="1" dirty="0">
                <a:latin typeface="+mn-lt"/>
              </a:rPr>
            </a:br>
            <a:r>
              <a:rPr lang="ro-RO" sz="2800" i="1" dirty="0">
                <a:latin typeface="+mn-lt"/>
              </a:rPr>
              <a:t>liniile, coloanele și diagonalele să însumeze 15</a:t>
            </a:r>
            <a:r>
              <a:rPr lang="en-GB" sz="2800" i="1" dirty="0">
                <a:latin typeface="+mn-lt"/>
              </a:rPr>
              <a:t>?</a:t>
            </a:r>
            <a:br>
              <a:rPr lang="en-GB" b="1" i="1" dirty="0">
                <a:latin typeface="+mn-lt"/>
              </a:rPr>
            </a:br>
            <a:br>
              <a:rPr lang="ro-RO" sz="2200" b="1" i="1" dirty="0">
                <a:latin typeface="+mn-lt"/>
              </a:rPr>
            </a:br>
            <a:r>
              <a:rPr lang="en-GB" sz="2000" dirty="0">
                <a:latin typeface="+mn-lt"/>
              </a:rPr>
              <a:t>(15 </a:t>
            </a:r>
            <a:r>
              <a:rPr lang="ro-RO" sz="2000" dirty="0">
                <a:latin typeface="+mn-lt"/>
              </a:rPr>
              <a:t>este cunoscut drept „constanta magică”</a:t>
            </a:r>
            <a:r>
              <a:rPr lang="en-GB" sz="2000" dirty="0">
                <a:latin typeface="+mn-lt"/>
              </a:rPr>
              <a:t>)</a:t>
            </a:r>
            <a:endParaRPr lang="en-US" sz="20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893468"/>
              </p:ext>
            </p:extLst>
          </p:nvPr>
        </p:nvGraphicFramePr>
        <p:xfrm>
          <a:off x="2568929" y="1797715"/>
          <a:ext cx="3628671" cy="2932701"/>
        </p:xfrm>
        <a:graphic>
          <a:graphicData uri="http://schemas.openxmlformats.org/drawingml/2006/table">
            <a:tbl>
              <a:tblPr firstRow="1" bandRow="1">
                <a:tableStyleId>{D113A9D2-9D6B-4929-AA2D-F23B5EE8CBE7}</a:tableStyleId>
              </a:tblPr>
              <a:tblGrid>
                <a:gridCol w="1209557">
                  <a:extLst>
                    <a:ext uri="{9D8B030D-6E8A-4147-A177-3AD203B41FA5}">
                      <a16:colId xmlns:a16="http://schemas.microsoft.com/office/drawing/2014/main" val="20000"/>
                    </a:ext>
                  </a:extLst>
                </a:gridCol>
                <a:gridCol w="1209557">
                  <a:extLst>
                    <a:ext uri="{9D8B030D-6E8A-4147-A177-3AD203B41FA5}">
                      <a16:colId xmlns:a16="http://schemas.microsoft.com/office/drawing/2014/main" val="20001"/>
                    </a:ext>
                  </a:extLst>
                </a:gridCol>
                <a:gridCol w="1209557">
                  <a:extLst>
                    <a:ext uri="{9D8B030D-6E8A-4147-A177-3AD203B41FA5}">
                      <a16:colId xmlns:a16="http://schemas.microsoft.com/office/drawing/2014/main" val="20002"/>
                    </a:ext>
                  </a:extLst>
                </a:gridCol>
              </a:tblGrid>
              <a:tr h="977567">
                <a:tc>
                  <a:txBody>
                    <a:bodyPr/>
                    <a:lstStyle/>
                    <a:p>
                      <a:pPr algn="ctr"/>
                      <a:r>
                        <a:rPr lang="en-US" sz="4400" dirty="0"/>
                        <a:t>4</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dirty="0"/>
                        <a:t>9</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dirty="0">
                          <a:solidFill>
                            <a:srgbClr val="FF0000"/>
                          </a:solidFill>
                        </a:rPr>
                        <a:t>2</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977567">
                <a:tc>
                  <a:txBody>
                    <a:bodyPr/>
                    <a:lstStyle/>
                    <a:p>
                      <a:pPr algn="ctr"/>
                      <a:r>
                        <a:rPr lang="en-US" sz="4400" b="1" dirty="0">
                          <a:solidFill>
                            <a:schemeClr val="accent6">
                              <a:lumMod val="50000"/>
                            </a:schemeClr>
                          </a:solidFill>
                        </a:rPr>
                        <a:t>3</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b="1" dirty="0">
                          <a:solidFill>
                            <a:srgbClr val="FFC000"/>
                          </a:solidFill>
                        </a:rPr>
                        <a:t>5</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b="1" dirty="0">
                          <a:solidFill>
                            <a:srgbClr val="FF0000"/>
                          </a:solidFill>
                        </a:rPr>
                        <a:t>7</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1"/>
                  </a:ext>
                </a:extLst>
              </a:tr>
              <a:tr h="977567">
                <a:tc>
                  <a:txBody>
                    <a:bodyPr/>
                    <a:lstStyle/>
                    <a:p>
                      <a:pPr algn="ctr"/>
                      <a:r>
                        <a:rPr lang="en-US" sz="4400" b="1" dirty="0">
                          <a:solidFill>
                            <a:schemeClr val="accent6">
                              <a:lumMod val="50000"/>
                            </a:schemeClr>
                          </a:solidFill>
                        </a:rPr>
                        <a:t>8</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b="1" dirty="0">
                          <a:solidFill>
                            <a:schemeClr val="tx2">
                              <a:lumMod val="50000"/>
                            </a:schemeClr>
                          </a:solidFill>
                        </a:rPr>
                        <a:t>1</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r>
                        <a:rPr lang="en-US" sz="4400" b="1" dirty="0">
                          <a:solidFill>
                            <a:schemeClr val="tx2">
                              <a:lumMod val="50000"/>
                            </a:schemeClr>
                          </a:solidFill>
                        </a:rPr>
                        <a:t>6</a:t>
                      </a:r>
                    </a:p>
                  </a:txBody>
                  <a:tcPr marL="74295" marR="74295">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1749820" y="502119"/>
            <a:ext cx="6406359" cy="707886"/>
          </a:xfrm>
          <a:prstGeom prst="rect">
            <a:avLst/>
          </a:prstGeom>
          <a:noFill/>
        </p:spPr>
        <p:txBody>
          <a:bodyPr wrap="square" rtlCol="0">
            <a:spAutoFit/>
          </a:bodyPr>
          <a:lstStyle/>
          <a:p>
            <a:pPr algn="ctr"/>
            <a:r>
              <a:rPr lang="ro-RO" sz="4000" b="1" dirty="0"/>
              <a:t>Pătratul magic</a:t>
            </a:r>
            <a:r>
              <a:rPr lang="en-GB" sz="4000" b="1" dirty="0"/>
              <a:t> Luo Shu</a:t>
            </a:r>
            <a:endParaRPr lang="en-US" sz="4000" dirty="0"/>
          </a:p>
        </p:txBody>
      </p:sp>
      <p:pic>
        <p:nvPicPr>
          <p:cNvPr id="5" name="Picture 4" descr="Screen Shot 2018-05-14 at 15.35.03.png"/>
          <p:cNvPicPr>
            <a:picLocks noChangeAspect="1"/>
          </p:cNvPicPr>
          <p:nvPr/>
        </p:nvPicPr>
        <p:blipFill>
          <a:blip r:embed="rId3"/>
          <a:stretch>
            <a:fillRect/>
          </a:stretch>
        </p:blipFill>
        <p:spPr>
          <a:xfrm>
            <a:off x="7131506" y="2147289"/>
            <a:ext cx="1661319" cy="2095500"/>
          </a:xfrm>
          <a:prstGeom prst="rect">
            <a:avLst/>
          </a:prstGeom>
        </p:spPr>
      </p:pic>
      <p:sp>
        <p:nvSpPr>
          <p:cNvPr id="7" name="Slide Number Placeholder 6">
            <a:extLst>
              <a:ext uri="{FF2B5EF4-FFF2-40B4-BE49-F238E27FC236}">
                <a16:creationId xmlns:a16="http://schemas.microsoft.com/office/drawing/2014/main" id="{FF280866-BB57-4283-B26A-599C6C4F4BEB}"/>
              </a:ext>
            </a:extLst>
          </p:cNvPr>
          <p:cNvSpPr>
            <a:spLocks noGrp="1"/>
          </p:cNvSpPr>
          <p:nvPr>
            <p:ph type="sldNum" sz="quarter" idx="12"/>
          </p:nvPr>
        </p:nvSpPr>
        <p:spPr/>
        <p:txBody>
          <a:bodyPr/>
          <a:lstStyle/>
          <a:p>
            <a:fld id="{77DC6420-9A8E-694A-8D06-3321B40299E5}" type="slidenum">
              <a:rPr lang="en-US" smtClean="0"/>
              <a:pPr/>
              <a:t>5</a:t>
            </a:fld>
            <a:endParaRPr lang="en-US" dirty="0"/>
          </a:p>
        </p:txBody>
      </p:sp>
    </p:spTree>
    <p:extLst>
      <p:ext uri="{BB962C8B-B14F-4D97-AF65-F5344CB8AC3E}">
        <p14:creationId xmlns:p14="http://schemas.microsoft.com/office/powerpoint/2010/main" val="16947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212726"/>
            <a:ext cx="8543925" cy="1325563"/>
          </a:xfrm>
        </p:spPr>
        <p:txBody>
          <a:bodyPr>
            <a:normAutofit fontScale="90000"/>
          </a:bodyPr>
          <a:lstStyle/>
          <a:p>
            <a:pPr algn="ctr"/>
            <a:r>
              <a:rPr lang="en-US" dirty="0"/>
              <a:t>Formula </a:t>
            </a:r>
            <a:r>
              <a:rPr lang="ro-RO" dirty="0"/>
              <a:t>pentru Numărul </a:t>
            </a:r>
            <a:r>
              <a:rPr lang="en-US" dirty="0"/>
              <a:t>Magic</a:t>
            </a:r>
            <a:br>
              <a:rPr lang="ro-RO" dirty="0"/>
            </a:br>
            <a:r>
              <a:rPr lang="en-US" dirty="0"/>
              <a:t>(Constant</a:t>
            </a:r>
            <a:r>
              <a:rPr lang="ro-RO" dirty="0"/>
              <a:t>a Magică</a:t>
            </a:r>
            <a:r>
              <a:rPr lang="en-US" dirty="0"/>
              <a:t>) </a:t>
            </a:r>
            <a:r>
              <a:rPr lang="ro-RO" dirty="0"/>
              <a:t>a</a:t>
            </a:r>
            <a:r>
              <a:rPr lang="en-US" dirty="0"/>
              <a:t> </a:t>
            </a:r>
            <a:r>
              <a:rPr lang="ro-RO" dirty="0"/>
              <a:t>Pătratului </a:t>
            </a:r>
            <a:r>
              <a:rPr lang="en-US" dirty="0"/>
              <a:t>Magic</a:t>
            </a:r>
          </a:p>
        </p:txBody>
      </p:sp>
      <p:sp>
        <p:nvSpPr>
          <p:cNvPr id="3" name="Content Placeholder 2"/>
          <p:cNvSpPr>
            <a:spLocks noGrp="1"/>
          </p:cNvSpPr>
          <p:nvPr>
            <p:ph idx="1"/>
          </p:nvPr>
        </p:nvSpPr>
        <p:spPr/>
        <p:txBody>
          <a:bodyPr>
            <a:normAutofit fontScale="92500" lnSpcReduction="10000"/>
          </a:bodyPr>
          <a:lstStyle/>
          <a:p>
            <a:pPr marL="0" indent="0">
              <a:buNone/>
            </a:pPr>
            <a:r>
              <a:rPr lang="ro-RO" dirty="0"/>
              <a:t>Unde</a:t>
            </a:r>
            <a:r>
              <a:rPr lang="en-US" dirty="0"/>
              <a:t>: </a:t>
            </a:r>
          </a:p>
          <a:p>
            <a:pPr marL="0" indent="0">
              <a:buNone/>
            </a:pPr>
            <a:r>
              <a:rPr lang="en-US" dirty="0"/>
              <a:t>M = Constant</a:t>
            </a:r>
            <a:r>
              <a:rPr lang="ro-RO" dirty="0"/>
              <a:t>a</a:t>
            </a:r>
            <a:r>
              <a:rPr lang="en-US" dirty="0"/>
              <a:t> Magic</a:t>
            </a:r>
            <a:r>
              <a:rPr lang="ro-RO" dirty="0"/>
              <a:t>ă</a:t>
            </a:r>
            <a:endParaRPr lang="en-US" dirty="0"/>
          </a:p>
          <a:p>
            <a:pPr marL="0" indent="0">
              <a:buNone/>
            </a:pPr>
            <a:r>
              <a:rPr lang="en-US" dirty="0"/>
              <a:t>n = </a:t>
            </a:r>
            <a:r>
              <a:rPr lang="ro-RO" dirty="0"/>
              <a:t>ordinea Pătratului magic</a:t>
            </a:r>
            <a:r>
              <a:rPr lang="en-US" dirty="0"/>
              <a:t> (</a:t>
            </a:r>
            <a:r>
              <a:rPr lang="ro-RO" dirty="0"/>
              <a:t>numărul de linii sau coloane</a:t>
            </a:r>
            <a:r>
              <a:rPr lang="en-US" dirty="0"/>
              <a:t>)</a:t>
            </a:r>
          </a:p>
          <a:p>
            <a:pPr marL="0" indent="0">
              <a:buNone/>
            </a:pPr>
            <a:r>
              <a:rPr lang="en-US" dirty="0"/>
              <a:t>n</a:t>
            </a:r>
            <a:r>
              <a:rPr lang="en-US" baseline="30000" dirty="0"/>
              <a:t>2 </a:t>
            </a:r>
            <a:r>
              <a:rPr lang="en-US" dirty="0"/>
              <a:t>= </a:t>
            </a:r>
            <a:r>
              <a:rPr lang="ro-RO" dirty="0"/>
              <a:t>numărul total de celule </a:t>
            </a:r>
            <a:r>
              <a:rPr lang="en-US" dirty="0"/>
              <a:t>(</a:t>
            </a:r>
            <a:r>
              <a:rPr lang="ro-RO" dirty="0"/>
              <a:t>și de</a:t>
            </a:r>
            <a:r>
              <a:rPr lang="en-US" dirty="0"/>
              <a:t> </a:t>
            </a:r>
            <a:r>
              <a:rPr lang="en-US" dirty="0" err="1"/>
              <a:t>numer</a:t>
            </a:r>
            <a:r>
              <a:rPr lang="ro-RO" dirty="0"/>
              <a:t>e</a:t>
            </a:r>
            <a:r>
              <a:rPr lang="en-US" dirty="0"/>
              <a:t>) </a:t>
            </a:r>
            <a:r>
              <a:rPr lang="ro-RO" dirty="0"/>
              <a:t>din Pătratul magic</a:t>
            </a:r>
            <a:br>
              <a:rPr lang="en-US" dirty="0"/>
            </a:br>
            <a:endParaRPr lang="en-US" dirty="0"/>
          </a:p>
          <a:p>
            <a:pPr marL="0" indent="0">
              <a:buNone/>
            </a:pPr>
            <a:r>
              <a:rPr lang="en-US" b="1" dirty="0"/>
              <a:t>M = n(n</a:t>
            </a:r>
            <a:r>
              <a:rPr lang="en-US" b="1" baseline="30000" dirty="0"/>
              <a:t>2 </a:t>
            </a:r>
            <a:r>
              <a:rPr lang="en-US" b="1" dirty="0"/>
              <a:t>+ 1)/2</a:t>
            </a:r>
          </a:p>
          <a:p>
            <a:pPr marL="0" indent="0">
              <a:buNone/>
            </a:pPr>
            <a:r>
              <a:rPr lang="en-US" sz="800" baseline="30000" dirty="0"/>
              <a:t> </a:t>
            </a:r>
          </a:p>
          <a:p>
            <a:pPr marL="0" indent="0">
              <a:buNone/>
            </a:pPr>
            <a:r>
              <a:rPr lang="en-US" dirty="0"/>
              <a:t>Ex</a:t>
            </a:r>
            <a:r>
              <a:rPr lang="ro-RO" dirty="0"/>
              <a:t>e</a:t>
            </a:r>
            <a:r>
              <a:rPr lang="en-US" dirty="0" err="1"/>
              <a:t>mpl</a:t>
            </a:r>
            <a:r>
              <a:rPr lang="ro-RO" dirty="0"/>
              <a:t>u</a:t>
            </a:r>
            <a:r>
              <a:rPr lang="en-US" dirty="0"/>
              <a:t>: </a:t>
            </a:r>
            <a:r>
              <a:rPr lang="ro-RO" dirty="0"/>
              <a:t>Pătratul magic </a:t>
            </a:r>
            <a:r>
              <a:rPr lang="en-US" dirty="0"/>
              <a:t>Luo Shu:</a:t>
            </a:r>
          </a:p>
          <a:p>
            <a:pPr marL="0" indent="0">
              <a:buNone/>
            </a:pPr>
            <a:endParaRPr lang="en-US" dirty="0"/>
          </a:p>
          <a:p>
            <a:pPr marL="0" indent="0">
              <a:buNone/>
            </a:pPr>
            <a:r>
              <a:rPr lang="en-US" dirty="0"/>
              <a:t>M = 3(9 + 1) = 10/2 = 5</a:t>
            </a:r>
          </a:p>
        </p:txBody>
      </p:sp>
      <p:sp>
        <p:nvSpPr>
          <p:cNvPr id="5" name="Slide Number Placeholder 4">
            <a:extLst>
              <a:ext uri="{FF2B5EF4-FFF2-40B4-BE49-F238E27FC236}">
                <a16:creationId xmlns:a16="http://schemas.microsoft.com/office/drawing/2014/main" id="{03394370-A8AA-4757-ABF9-FEC87ADA7A32}"/>
              </a:ext>
            </a:extLst>
          </p:cNvPr>
          <p:cNvSpPr>
            <a:spLocks noGrp="1"/>
          </p:cNvSpPr>
          <p:nvPr>
            <p:ph type="sldNum" sz="quarter" idx="12"/>
          </p:nvPr>
        </p:nvSpPr>
        <p:spPr/>
        <p:txBody>
          <a:bodyPr/>
          <a:lstStyle/>
          <a:p>
            <a:fld id="{77DC6420-9A8E-694A-8D06-3321B40299E5}" type="slidenum">
              <a:rPr lang="en-US" smtClean="0"/>
              <a:pPr/>
              <a:t>50</a:t>
            </a:fld>
            <a:endParaRPr lang="en-US"/>
          </a:p>
        </p:txBody>
      </p:sp>
    </p:spTree>
    <p:extLst>
      <p:ext uri="{BB962C8B-B14F-4D97-AF65-F5344CB8AC3E}">
        <p14:creationId xmlns:p14="http://schemas.microsoft.com/office/powerpoint/2010/main" val="100379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73" y="5953126"/>
            <a:ext cx="8543925" cy="752475"/>
          </a:xfrm>
        </p:spPr>
        <p:txBody>
          <a:bodyPr>
            <a:noAutofit/>
          </a:bodyPr>
          <a:lstStyle/>
          <a:p>
            <a:pPr algn="ctr"/>
            <a:r>
              <a:rPr lang="ro-RO" sz="2800" i="1" dirty="0">
                <a:latin typeface="+mn-lt"/>
              </a:rPr>
              <a:t>Ce remarcați în privința acestor variații</a:t>
            </a:r>
            <a:r>
              <a:rPr lang="en-US" sz="2800" i="1" dirty="0">
                <a:latin typeface="+mn-lt"/>
              </a:rPr>
              <a:t>?</a:t>
            </a:r>
          </a:p>
        </p:txBody>
      </p:sp>
      <p:graphicFrame>
        <p:nvGraphicFramePr>
          <p:cNvPr id="5" name="Table 4"/>
          <p:cNvGraphicFramePr>
            <a:graphicFrameLocks noGrp="1"/>
          </p:cNvGraphicFramePr>
          <p:nvPr>
            <p:extLst>
              <p:ext uri="{D42A27DB-BD31-4B8C-83A1-F6EECF244321}">
                <p14:modId xmlns:p14="http://schemas.microsoft.com/office/powerpoint/2010/main" val="260625639"/>
              </p:ext>
            </p:extLst>
          </p:nvPr>
        </p:nvGraphicFramePr>
        <p:xfrm>
          <a:off x="736071" y="531067"/>
          <a:ext cx="8543926" cy="5242560"/>
        </p:xfrm>
        <a:graphic>
          <a:graphicData uri="http://schemas.openxmlformats.org/drawingml/2006/table">
            <a:tbl>
              <a:tblPr firstRow="1" bandRow="1">
                <a:tableStyleId>{5C22544A-7EE6-4342-B048-85BDC9FD1C3A}</a:tableStyleId>
              </a:tblPr>
              <a:tblGrid>
                <a:gridCol w="569595">
                  <a:extLst>
                    <a:ext uri="{9D8B030D-6E8A-4147-A177-3AD203B41FA5}">
                      <a16:colId xmlns:a16="http://schemas.microsoft.com/office/drawing/2014/main" val="20000"/>
                    </a:ext>
                  </a:extLst>
                </a:gridCol>
                <a:gridCol w="569595">
                  <a:extLst>
                    <a:ext uri="{9D8B030D-6E8A-4147-A177-3AD203B41FA5}">
                      <a16:colId xmlns:a16="http://schemas.microsoft.com/office/drawing/2014/main" val="20001"/>
                    </a:ext>
                  </a:extLst>
                </a:gridCol>
                <a:gridCol w="569595">
                  <a:extLst>
                    <a:ext uri="{9D8B030D-6E8A-4147-A177-3AD203B41FA5}">
                      <a16:colId xmlns:a16="http://schemas.microsoft.com/office/drawing/2014/main" val="20002"/>
                    </a:ext>
                  </a:extLst>
                </a:gridCol>
                <a:gridCol w="569595">
                  <a:extLst>
                    <a:ext uri="{9D8B030D-6E8A-4147-A177-3AD203B41FA5}">
                      <a16:colId xmlns:a16="http://schemas.microsoft.com/office/drawing/2014/main" val="20003"/>
                    </a:ext>
                  </a:extLst>
                </a:gridCol>
                <a:gridCol w="569595">
                  <a:extLst>
                    <a:ext uri="{9D8B030D-6E8A-4147-A177-3AD203B41FA5}">
                      <a16:colId xmlns:a16="http://schemas.microsoft.com/office/drawing/2014/main" val="20004"/>
                    </a:ext>
                  </a:extLst>
                </a:gridCol>
                <a:gridCol w="569595">
                  <a:extLst>
                    <a:ext uri="{9D8B030D-6E8A-4147-A177-3AD203B41FA5}">
                      <a16:colId xmlns:a16="http://schemas.microsoft.com/office/drawing/2014/main" val="20005"/>
                    </a:ext>
                  </a:extLst>
                </a:gridCol>
                <a:gridCol w="569595">
                  <a:extLst>
                    <a:ext uri="{9D8B030D-6E8A-4147-A177-3AD203B41FA5}">
                      <a16:colId xmlns:a16="http://schemas.microsoft.com/office/drawing/2014/main" val="20006"/>
                    </a:ext>
                  </a:extLst>
                </a:gridCol>
                <a:gridCol w="569595">
                  <a:extLst>
                    <a:ext uri="{9D8B030D-6E8A-4147-A177-3AD203B41FA5}">
                      <a16:colId xmlns:a16="http://schemas.microsoft.com/office/drawing/2014/main" val="20007"/>
                    </a:ext>
                  </a:extLst>
                </a:gridCol>
                <a:gridCol w="569595">
                  <a:extLst>
                    <a:ext uri="{9D8B030D-6E8A-4147-A177-3AD203B41FA5}">
                      <a16:colId xmlns:a16="http://schemas.microsoft.com/office/drawing/2014/main" val="20008"/>
                    </a:ext>
                  </a:extLst>
                </a:gridCol>
                <a:gridCol w="569595">
                  <a:extLst>
                    <a:ext uri="{9D8B030D-6E8A-4147-A177-3AD203B41FA5}">
                      <a16:colId xmlns:a16="http://schemas.microsoft.com/office/drawing/2014/main" val="20009"/>
                    </a:ext>
                  </a:extLst>
                </a:gridCol>
                <a:gridCol w="569595">
                  <a:extLst>
                    <a:ext uri="{9D8B030D-6E8A-4147-A177-3AD203B41FA5}">
                      <a16:colId xmlns:a16="http://schemas.microsoft.com/office/drawing/2014/main" val="20010"/>
                    </a:ext>
                  </a:extLst>
                </a:gridCol>
                <a:gridCol w="471698">
                  <a:extLst>
                    <a:ext uri="{9D8B030D-6E8A-4147-A177-3AD203B41FA5}">
                      <a16:colId xmlns:a16="http://schemas.microsoft.com/office/drawing/2014/main" val="20011"/>
                    </a:ext>
                  </a:extLst>
                </a:gridCol>
                <a:gridCol w="667493">
                  <a:extLst>
                    <a:ext uri="{9D8B030D-6E8A-4147-A177-3AD203B41FA5}">
                      <a16:colId xmlns:a16="http://schemas.microsoft.com/office/drawing/2014/main" val="20012"/>
                    </a:ext>
                  </a:extLst>
                </a:gridCol>
                <a:gridCol w="569595">
                  <a:extLst>
                    <a:ext uri="{9D8B030D-6E8A-4147-A177-3AD203B41FA5}">
                      <a16:colId xmlns:a16="http://schemas.microsoft.com/office/drawing/2014/main" val="20013"/>
                    </a:ext>
                  </a:extLst>
                </a:gridCol>
                <a:gridCol w="569595">
                  <a:extLst>
                    <a:ext uri="{9D8B030D-6E8A-4147-A177-3AD203B41FA5}">
                      <a16:colId xmlns:a16="http://schemas.microsoft.com/office/drawing/2014/main" val="20014"/>
                    </a:ext>
                  </a:extLst>
                </a:gridCol>
              </a:tblGrid>
              <a:tr h="370840">
                <a:tc>
                  <a:txBody>
                    <a:bodyPr/>
                    <a:lstStyle/>
                    <a:p>
                      <a:pPr algn="ctr"/>
                      <a:r>
                        <a:rPr lang="en-US" sz="4000" b="1" dirty="0">
                          <a:solidFill>
                            <a:schemeClr val="bg1"/>
                          </a:solidFill>
                        </a:rPr>
                        <a:t>4</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solidFill>
                          <a:schemeClr val="tx1"/>
                        </a:solidFill>
                      </a:endParaRP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solidFill>
                          <a:schemeClr val="tx1"/>
                        </a:solidFill>
                      </a:endParaRP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4000" b="1" dirty="0">
                          <a:solidFill>
                            <a:schemeClr val="tx1"/>
                          </a:solidFill>
                        </a:rPr>
                        <a:t>6</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tx1"/>
                          </a:solidFill>
                        </a:rPr>
                        <a:t>1</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solidFill>
                          <a:schemeClr val="tx1"/>
                        </a:solidFill>
                      </a:endParaRP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tx1"/>
                          </a:solidFill>
                        </a:rPr>
                        <a:t>6</a:t>
                      </a:r>
                    </a:p>
                  </a:txBody>
                  <a:tcPr marL="74295" marR="7429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370840">
                <a:tc>
                  <a:txBody>
                    <a:bodyPr/>
                    <a:lstStyle/>
                    <a:p>
                      <a:pPr algn="ctr"/>
                      <a:r>
                        <a:rPr lang="en-US" sz="4000" b="1" dirty="0">
                          <a:solidFill>
                            <a:schemeClr val="accent6">
                              <a:lumMod val="50000"/>
                            </a:schemeClr>
                          </a:solidFill>
                        </a:rPr>
                        <a:t>3</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t>1</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7</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chemeClr val="bg1"/>
                          </a:solidFill>
                        </a:rPr>
                        <a:t>9</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1</a:t>
                      </a:r>
                    </a:p>
                  </a:txBody>
                  <a:tcPr marL="74295" marR="7429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370840">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1</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2"/>
                  </a:ext>
                </a:extLst>
              </a:tr>
              <a:tr h="464608">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b="0"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endParaRPr lang="en-US" sz="2800" b="1"/>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3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1</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370840">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t>1</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C000"/>
                          </a:solidFill>
                        </a:rPr>
                        <a:t>5</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1</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r h="370840">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9</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3</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bg1"/>
                          </a:solidFill>
                        </a:rPr>
                        <a:t>4</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1</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chemeClr val="accent6">
                              <a:lumMod val="50000"/>
                            </a:schemeClr>
                          </a:solidFill>
                        </a:rPr>
                        <a:t>8</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US" sz="4000" b="1" dirty="0"/>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dirty="0">
                          <a:solidFill>
                            <a:srgbClr val="FF0000"/>
                          </a:solidFill>
                        </a:rPr>
                        <a:t>2</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solidFill>
                            <a:srgbClr val="FF0000"/>
                          </a:solidFill>
                        </a:rPr>
                        <a:t>7</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4000" b="1" dirty="0"/>
                        <a:t>6</a:t>
                      </a:r>
                    </a:p>
                  </a:txBody>
                  <a:tcPr marL="74295" marR="7429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7"/>
                  </a:ext>
                </a:extLst>
              </a:tr>
            </a:tbl>
          </a:graphicData>
        </a:graphic>
      </p:graphicFrame>
      <p:sp>
        <p:nvSpPr>
          <p:cNvPr id="4" name="Slide Number Placeholder 3">
            <a:extLst>
              <a:ext uri="{FF2B5EF4-FFF2-40B4-BE49-F238E27FC236}">
                <a16:creationId xmlns:a16="http://schemas.microsoft.com/office/drawing/2014/main" id="{C1DCB6C4-AB68-4E2D-A65E-670EDC197A13}"/>
              </a:ext>
            </a:extLst>
          </p:cNvPr>
          <p:cNvSpPr>
            <a:spLocks noGrp="1"/>
          </p:cNvSpPr>
          <p:nvPr>
            <p:ph type="sldNum" sz="quarter" idx="12"/>
          </p:nvPr>
        </p:nvSpPr>
        <p:spPr/>
        <p:txBody>
          <a:bodyPr/>
          <a:lstStyle/>
          <a:p>
            <a:fld id="{77DC6420-9A8E-694A-8D06-3321B40299E5}" type="slidenum">
              <a:rPr lang="en-US" smtClean="0"/>
              <a:pPr/>
              <a:t>6</a:t>
            </a:fld>
            <a:endParaRPr lang="en-US"/>
          </a:p>
        </p:txBody>
      </p:sp>
    </p:spTree>
    <p:extLst>
      <p:ext uri="{BB962C8B-B14F-4D97-AF65-F5344CB8AC3E}">
        <p14:creationId xmlns:p14="http://schemas.microsoft.com/office/powerpoint/2010/main" val="45067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o-RO" sz="4000" b="1" dirty="0"/>
              <a:t>Pătratul magic </a:t>
            </a:r>
            <a:r>
              <a:rPr lang="en-GB" sz="4000" b="1" dirty="0"/>
              <a:t>Luo Shu</a:t>
            </a:r>
            <a:r>
              <a:rPr lang="ro-RO" sz="4000" b="1" dirty="0"/>
              <a:t>,</a:t>
            </a:r>
            <a:br>
              <a:rPr lang="en-GB" sz="4000" b="1" dirty="0"/>
            </a:br>
            <a:r>
              <a:rPr lang="ro-RO" sz="4000" b="1" dirty="0"/>
              <a:t>scăzând 5 de la fiecare număr</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4707166"/>
              </p:ext>
            </p:extLst>
          </p:nvPr>
        </p:nvGraphicFramePr>
        <p:xfrm>
          <a:off x="1577341" y="2089778"/>
          <a:ext cx="6827070" cy="2993211"/>
        </p:xfrm>
        <a:graphic>
          <a:graphicData uri="http://schemas.openxmlformats.org/drawingml/2006/table">
            <a:tbl>
              <a:tblPr firstRow="1" bandRow="1">
                <a:tableStyleId>{D113A9D2-9D6B-4929-AA2D-F23B5EE8CBE7}</a:tableStyleId>
              </a:tblPr>
              <a:tblGrid>
                <a:gridCol w="2275690">
                  <a:extLst>
                    <a:ext uri="{9D8B030D-6E8A-4147-A177-3AD203B41FA5}">
                      <a16:colId xmlns:a16="http://schemas.microsoft.com/office/drawing/2014/main" val="20000"/>
                    </a:ext>
                  </a:extLst>
                </a:gridCol>
                <a:gridCol w="2275690">
                  <a:extLst>
                    <a:ext uri="{9D8B030D-6E8A-4147-A177-3AD203B41FA5}">
                      <a16:colId xmlns:a16="http://schemas.microsoft.com/office/drawing/2014/main" val="20001"/>
                    </a:ext>
                  </a:extLst>
                </a:gridCol>
                <a:gridCol w="2275690">
                  <a:extLst>
                    <a:ext uri="{9D8B030D-6E8A-4147-A177-3AD203B41FA5}">
                      <a16:colId xmlns:a16="http://schemas.microsoft.com/office/drawing/2014/main" val="20002"/>
                    </a:ext>
                  </a:extLst>
                </a:gridCol>
              </a:tblGrid>
              <a:tr h="997737">
                <a:tc>
                  <a:txBody>
                    <a:bodyPr/>
                    <a:lstStyle/>
                    <a:p>
                      <a:pPr algn="ctr"/>
                      <a:r>
                        <a:rPr lang="en-US" sz="4400" dirty="0"/>
                        <a:t>-1</a:t>
                      </a:r>
                    </a:p>
                  </a:txBody>
                  <a:tcPr marL="74295" marR="74295" anchor="ctr"/>
                </a:tc>
                <a:tc>
                  <a:txBody>
                    <a:bodyPr/>
                    <a:lstStyle/>
                    <a:p>
                      <a:pPr algn="ctr"/>
                      <a:r>
                        <a:rPr lang="en-US" sz="4400" dirty="0">
                          <a:solidFill>
                            <a:schemeClr val="tx1"/>
                          </a:solidFill>
                        </a:rPr>
                        <a:t>+4</a:t>
                      </a:r>
                    </a:p>
                  </a:txBody>
                  <a:tcPr marL="74295" marR="74295" anchor="ctr"/>
                </a:tc>
                <a:tc>
                  <a:txBody>
                    <a:bodyPr/>
                    <a:lstStyle/>
                    <a:p>
                      <a:pPr algn="ctr"/>
                      <a:r>
                        <a:rPr lang="en-US" sz="4400" dirty="0">
                          <a:solidFill>
                            <a:srgbClr val="FF0000"/>
                          </a:solidFill>
                        </a:rPr>
                        <a:t>-3</a:t>
                      </a:r>
                    </a:p>
                  </a:txBody>
                  <a:tcPr marL="74295" marR="74295" anchor="ctr"/>
                </a:tc>
                <a:extLst>
                  <a:ext uri="{0D108BD9-81ED-4DB2-BD59-A6C34878D82A}">
                    <a16:rowId xmlns:a16="http://schemas.microsoft.com/office/drawing/2014/main" val="10000"/>
                  </a:ext>
                </a:extLst>
              </a:tr>
              <a:tr h="997737">
                <a:tc>
                  <a:txBody>
                    <a:bodyPr/>
                    <a:lstStyle/>
                    <a:p>
                      <a:pPr algn="ctr"/>
                      <a:r>
                        <a:rPr lang="en-US" sz="4400" b="1" dirty="0">
                          <a:solidFill>
                            <a:schemeClr val="accent6">
                              <a:lumMod val="50000"/>
                            </a:schemeClr>
                          </a:solidFill>
                        </a:rPr>
                        <a:t>-2</a:t>
                      </a:r>
                    </a:p>
                  </a:txBody>
                  <a:tcPr marL="74295" marR="74295" anchor="ctr"/>
                </a:tc>
                <a:tc>
                  <a:txBody>
                    <a:bodyPr/>
                    <a:lstStyle/>
                    <a:p>
                      <a:pPr algn="ctr"/>
                      <a:r>
                        <a:rPr lang="en-US" sz="4400" b="1" dirty="0">
                          <a:solidFill>
                            <a:srgbClr val="FFC000"/>
                          </a:solidFill>
                        </a:rPr>
                        <a:t>0</a:t>
                      </a:r>
                    </a:p>
                  </a:txBody>
                  <a:tcPr marL="74295" marR="74295" anchor="ctr"/>
                </a:tc>
                <a:tc>
                  <a:txBody>
                    <a:bodyPr/>
                    <a:lstStyle/>
                    <a:p>
                      <a:pPr algn="ctr"/>
                      <a:r>
                        <a:rPr lang="en-US" sz="4400" b="1" dirty="0">
                          <a:solidFill>
                            <a:schemeClr val="accent6">
                              <a:lumMod val="50000"/>
                            </a:schemeClr>
                          </a:solidFill>
                        </a:rPr>
                        <a:t>+2</a:t>
                      </a:r>
                    </a:p>
                  </a:txBody>
                  <a:tcPr marL="74295" marR="74295" anchor="ctr"/>
                </a:tc>
                <a:extLst>
                  <a:ext uri="{0D108BD9-81ED-4DB2-BD59-A6C34878D82A}">
                    <a16:rowId xmlns:a16="http://schemas.microsoft.com/office/drawing/2014/main" val="10001"/>
                  </a:ext>
                </a:extLst>
              </a:tr>
              <a:tr h="997737">
                <a:tc>
                  <a:txBody>
                    <a:bodyPr/>
                    <a:lstStyle/>
                    <a:p>
                      <a:pPr algn="ctr"/>
                      <a:r>
                        <a:rPr lang="en-US" sz="4400" b="1" dirty="0">
                          <a:solidFill>
                            <a:srgbClr val="FF0000"/>
                          </a:solidFill>
                        </a:rPr>
                        <a:t>+3</a:t>
                      </a:r>
                    </a:p>
                  </a:txBody>
                  <a:tcPr marL="74295" marR="74295" anchor="ctr"/>
                </a:tc>
                <a:tc>
                  <a:txBody>
                    <a:bodyPr/>
                    <a:lstStyle/>
                    <a:p>
                      <a:pPr algn="ctr"/>
                      <a:r>
                        <a:rPr lang="en-US" sz="4400" b="1" dirty="0">
                          <a:solidFill>
                            <a:schemeClr val="tx1"/>
                          </a:solidFill>
                        </a:rPr>
                        <a:t>-4</a:t>
                      </a:r>
                    </a:p>
                  </a:txBody>
                  <a:tcPr marL="74295" marR="74295" anchor="ctr"/>
                </a:tc>
                <a:tc>
                  <a:txBody>
                    <a:bodyPr/>
                    <a:lstStyle/>
                    <a:p>
                      <a:pPr algn="ctr"/>
                      <a:r>
                        <a:rPr lang="en-US" sz="4400" b="1" dirty="0">
                          <a:solidFill>
                            <a:schemeClr val="bg1"/>
                          </a:solidFill>
                        </a:rPr>
                        <a:t>+1</a:t>
                      </a:r>
                    </a:p>
                  </a:txBody>
                  <a:tcPr marL="74295" marR="74295" anchor="ctr"/>
                </a:tc>
                <a:extLst>
                  <a:ext uri="{0D108BD9-81ED-4DB2-BD59-A6C34878D82A}">
                    <a16:rowId xmlns:a16="http://schemas.microsoft.com/office/drawing/2014/main" val="10002"/>
                  </a:ext>
                </a:extLst>
              </a:tr>
            </a:tbl>
          </a:graphicData>
        </a:graphic>
      </p:graphicFrame>
      <p:sp>
        <p:nvSpPr>
          <p:cNvPr id="5" name="Title 1"/>
          <p:cNvSpPr txBox="1">
            <a:spLocks/>
          </p:cNvSpPr>
          <p:nvPr/>
        </p:nvSpPr>
        <p:spPr>
          <a:xfrm>
            <a:off x="681038" y="5597526"/>
            <a:ext cx="8543925" cy="752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800" i="1" dirty="0"/>
              <a:t>Ce remarcați în privința acestui model?</a:t>
            </a:r>
            <a:endParaRPr lang="en-US" sz="2800" i="1" dirty="0"/>
          </a:p>
        </p:txBody>
      </p:sp>
      <p:sp>
        <p:nvSpPr>
          <p:cNvPr id="6" name="Slide Number Placeholder 5">
            <a:extLst>
              <a:ext uri="{FF2B5EF4-FFF2-40B4-BE49-F238E27FC236}">
                <a16:creationId xmlns:a16="http://schemas.microsoft.com/office/drawing/2014/main" id="{FE95826C-9521-42BC-AA2A-E9020BD587F1}"/>
              </a:ext>
            </a:extLst>
          </p:cNvPr>
          <p:cNvSpPr>
            <a:spLocks noGrp="1"/>
          </p:cNvSpPr>
          <p:nvPr>
            <p:ph type="sldNum" sz="quarter" idx="12"/>
          </p:nvPr>
        </p:nvSpPr>
        <p:spPr/>
        <p:txBody>
          <a:bodyPr/>
          <a:lstStyle/>
          <a:p>
            <a:fld id="{77DC6420-9A8E-694A-8D06-3321B40299E5}" type="slidenum">
              <a:rPr lang="en-US" smtClean="0"/>
              <a:pPr/>
              <a:t>7</a:t>
            </a:fld>
            <a:endParaRPr lang="en-US"/>
          </a:p>
        </p:txBody>
      </p:sp>
    </p:spTree>
    <p:extLst>
      <p:ext uri="{BB962C8B-B14F-4D97-AF65-F5344CB8AC3E}">
        <p14:creationId xmlns:p14="http://schemas.microsoft.com/office/powerpoint/2010/main" val="204196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99" y="5511799"/>
            <a:ext cx="8814368" cy="837142"/>
          </a:xfrm>
        </p:spPr>
        <p:txBody>
          <a:bodyPr>
            <a:noAutofit/>
          </a:bodyPr>
          <a:lstStyle/>
          <a:p>
            <a:pPr algn="ctr"/>
            <a:r>
              <a:rPr lang="ro-RO" sz="2800" i="1" dirty="0">
                <a:latin typeface="+mn-lt"/>
              </a:rPr>
              <a:t>Ce tipare pot fi găsite în pătratul </a:t>
            </a:r>
            <a:r>
              <a:rPr lang="en-US" sz="2800" i="1" dirty="0">
                <a:latin typeface="+mn-lt"/>
              </a:rPr>
              <a:t>Luo Shu?</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5637" y="340933"/>
            <a:ext cx="2043113" cy="31012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66557" y="340933"/>
            <a:ext cx="2811138" cy="4903408"/>
          </a:xfrm>
          <a:prstGeom prst="rect">
            <a:avLst/>
          </a:prstGeom>
        </p:spPr>
      </p:pic>
      <p:sp>
        <p:nvSpPr>
          <p:cNvPr id="4" name="Slide Number Placeholder 3">
            <a:extLst>
              <a:ext uri="{FF2B5EF4-FFF2-40B4-BE49-F238E27FC236}">
                <a16:creationId xmlns:a16="http://schemas.microsoft.com/office/drawing/2014/main" id="{447B1E98-83B4-4192-BA60-43F386408A67}"/>
              </a:ext>
            </a:extLst>
          </p:cNvPr>
          <p:cNvSpPr>
            <a:spLocks noGrp="1"/>
          </p:cNvSpPr>
          <p:nvPr>
            <p:ph type="sldNum" sz="quarter" idx="12"/>
          </p:nvPr>
        </p:nvSpPr>
        <p:spPr/>
        <p:txBody>
          <a:bodyPr/>
          <a:lstStyle/>
          <a:p>
            <a:fld id="{77DC6420-9A8E-694A-8D06-3321B40299E5}" type="slidenum">
              <a:rPr lang="en-US" smtClean="0"/>
              <a:pPr/>
              <a:t>8</a:t>
            </a:fld>
            <a:endParaRPr lang="en-US"/>
          </a:p>
        </p:txBody>
      </p:sp>
    </p:spTree>
    <p:extLst>
      <p:ext uri="{BB962C8B-B14F-4D97-AF65-F5344CB8AC3E}">
        <p14:creationId xmlns:p14="http://schemas.microsoft.com/office/powerpoint/2010/main" val="7739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507E5DE-3C80-422F-AC7F-47D2F1E1E4F4}"/>
              </a:ext>
            </a:extLst>
          </p:cNvPr>
          <p:cNvGraphicFramePr>
            <a:graphicFrameLocks noGrp="1"/>
          </p:cNvGraphicFramePr>
          <p:nvPr>
            <p:ph idx="1"/>
            <p:extLst>
              <p:ext uri="{D42A27DB-BD31-4B8C-83A1-F6EECF244321}">
                <p14:modId xmlns:p14="http://schemas.microsoft.com/office/powerpoint/2010/main" val="1294720617"/>
              </p:ext>
            </p:extLst>
          </p:nvPr>
        </p:nvGraphicFramePr>
        <p:xfrm>
          <a:off x="2981049" y="1143000"/>
          <a:ext cx="3660873" cy="2286000"/>
        </p:xfrm>
        <a:graphic>
          <a:graphicData uri="http://schemas.openxmlformats.org/drawingml/2006/table">
            <a:tbl>
              <a:tblPr firstRow="1" bandRow="1">
                <a:tableStyleId>{D113A9D2-9D6B-4929-AA2D-F23B5EE8CBE7}</a:tableStyleId>
              </a:tblPr>
              <a:tblGrid>
                <a:gridCol w="1220291">
                  <a:extLst>
                    <a:ext uri="{9D8B030D-6E8A-4147-A177-3AD203B41FA5}">
                      <a16:colId xmlns:a16="http://schemas.microsoft.com/office/drawing/2014/main" val="20000"/>
                    </a:ext>
                  </a:extLst>
                </a:gridCol>
                <a:gridCol w="1220291">
                  <a:extLst>
                    <a:ext uri="{9D8B030D-6E8A-4147-A177-3AD203B41FA5}">
                      <a16:colId xmlns:a16="http://schemas.microsoft.com/office/drawing/2014/main" val="20001"/>
                    </a:ext>
                  </a:extLst>
                </a:gridCol>
                <a:gridCol w="1220291">
                  <a:extLst>
                    <a:ext uri="{9D8B030D-6E8A-4147-A177-3AD203B41FA5}">
                      <a16:colId xmlns:a16="http://schemas.microsoft.com/office/drawing/2014/main" val="20002"/>
                    </a:ext>
                  </a:extLst>
                </a:gridCol>
              </a:tblGrid>
              <a:tr h="745400">
                <a:tc>
                  <a:txBody>
                    <a:bodyPr/>
                    <a:lstStyle/>
                    <a:p>
                      <a:pPr algn="ctr"/>
                      <a:r>
                        <a:rPr lang="en-US" sz="4400" b="0" dirty="0">
                          <a:solidFill>
                            <a:schemeClr val="bg1">
                              <a:lumMod val="65000"/>
                            </a:schemeClr>
                          </a:solidFill>
                        </a:rPr>
                        <a:t>4</a:t>
                      </a:r>
                    </a:p>
                  </a:txBody>
                  <a:tcPr marL="74295" marR="74295">
                    <a:solidFill>
                      <a:schemeClr val="bg2"/>
                    </a:solidFill>
                  </a:tcPr>
                </a:tc>
                <a:tc>
                  <a:txBody>
                    <a:bodyPr/>
                    <a:lstStyle/>
                    <a:p>
                      <a:pPr algn="ctr"/>
                      <a:r>
                        <a:rPr lang="en-US" sz="4400" b="0" dirty="0">
                          <a:solidFill>
                            <a:schemeClr val="bg1">
                              <a:lumMod val="65000"/>
                            </a:schemeClr>
                          </a:solidFill>
                        </a:rPr>
                        <a:t>9</a:t>
                      </a:r>
                    </a:p>
                  </a:txBody>
                  <a:tcPr marL="74295" marR="74295">
                    <a:solidFill>
                      <a:schemeClr val="bg2"/>
                    </a:solidFill>
                  </a:tcPr>
                </a:tc>
                <a:tc>
                  <a:txBody>
                    <a:bodyPr/>
                    <a:lstStyle/>
                    <a:p>
                      <a:pPr algn="ctr"/>
                      <a:r>
                        <a:rPr lang="en-US" sz="4400" b="0" dirty="0">
                          <a:solidFill>
                            <a:schemeClr val="bg1">
                              <a:lumMod val="65000"/>
                            </a:schemeClr>
                          </a:solidFill>
                        </a:rPr>
                        <a:t>2</a:t>
                      </a:r>
                    </a:p>
                  </a:txBody>
                  <a:tcPr marL="74295" marR="74295">
                    <a:solidFill>
                      <a:schemeClr val="bg2"/>
                    </a:solidFill>
                  </a:tcPr>
                </a:tc>
                <a:extLst>
                  <a:ext uri="{0D108BD9-81ED-4DB2-BD59-A6C34878D82A}">
                    <a16:rowId xmlns:a16="http://schemas.microsoft.com/office/drawing/2014/main" val="10000"/>
                  </a:ext>
                </a:extLst>
              </a:tr>
              <a:tr h="745400">
                <a:tc>
                  <a:txBody>
                    <a:bodyPr/>
                    <a:lstStyle/>
                    <a:p>
                      <a:pPr algn="ctr"/>
                      <a:r>
                        <a:rPr lang="en-US" sz="4400" b="0" dirty="0">
                          <a:solidFill>
                            <a:schemeClr val="bg1">
                              <a:lumMod val="65000"/>
                            </a:schemeClr>
                          </a:solidFill>
                        </a:rPr>
                        <a:t>3</a:t>
                      </a:r>
                    </a:p>
                  </a:txBody>
                  <a:tcPr marL="74295" marR="74295">
                    <a:solidFill>
                      <a:schemeClr val="bg2"/>
                    </a:solidFill>
                  </a:tcPr>
                </a:tc>
                <a:tc>
                  <a:txBody>
                    <a:bodyPr/>
                    <a:lstStyle/>
                    <a:p>
                      <a:pPr algn="ctr"/>
                      <a:r>
                        <a:rPr lang="en-US" sz="4400" b="0" dirty="0">
                          <a:solidFill>
                            <a:schemeClr val="bg1">
                              <a:lumMod val="65000"/>
                            </a:schemeClr>
                          </a:solidFill>
                        </a:rPr>
                        <a:t>5</a:t>
                      </a:r>
                    </a:p>
                  </a:txBody>
                  <a:tcPr marL="74295" marR="74295">
                    <a:solidFill>
                      <a:schemeClr val="bg2"/>
                    </a:solidFill>
                  </a:tcPr>
                </a:tc>
                <a:tc>
                  <a:txBody>
                    <a:bodyPr/>
                    <a:lstStyle/>
                    <a:p>
                      <a:pPr algn="ctr"/>
                      <a:r>
                        <a:rPr lang="en-US" sz="4400" b="0" dirty="0">
                          <a:solidFill>
                            <a:schemeClr val="bg1">
                              <a:lumMod val="65000"/>
                            </a:schemeClr>
                          </a:solidFill>
                        </a:rPr>
                        <a:t>7</a:t>
                      </a:r>
                    </a:p>
                  </a:txBody>
                  <a:tcPr marL="74295" marR="74295">
                    <a:solidFill>
                      <a:schemeClr val="bg2"/>
                    </a:solidFill>
                  </a:tcPr>
                </a:tc>
                <a:extLst>
                  <a:ext uri="{0D108BD9-81ED-4DB2-BD59-A6C34878D82A}">
                    <a16:rowId xmlns:a16="http://schemas.microsoft.com/office/drawing/2014/main" val="10001"/>
                  </a:ext>
                </a:extLst>
              </a:tr>
              <a:tr h="745400">
                <a:tc>
                  <a:txBody>
                    <a:bodyPr/>
                    <a:lstStyle/>
                    <a:p>
                      <a:pPr algn="ctr"/>
                      <a:r>
                        <a:rPr lang="en-US" sz="4400" b="0" dirty="0">
                          <a:solidFill>
                            <a:schemeClr val="bg1">
                              <a:lumMod val="65000"/>
                            </a:schemeClr>
                          </a:solidFill>
                        </a:rPr>
                        <a:t>8</a:t>
                      </a:r>
                    </a:p>
                  </a:txBody>
                  <a:tcPr marL="74295" marR="74295">
                    <a:solidFill>
                      <a:schemeClr val="bg2"/>
                    </a:solidFill>
                  </a:tcPr>
                </a:tc>
                <a:tc>
                  <a:txBody>
                    <a:bodyPr/>
                    <a:lstStyle/>
                    <a:p>
                      <a:pPr algn="ctr"/>
                      <a:r>
                        <a:rPr lang="en-US" sz="4400" b="0" dirty="0">
                          <a:solidFill>
                            <a:schemeClr val="bg1">
                              <a:lumMod val="65000"/>
                            </a:schemeClr>
                          </a:solidFill>
                        </a:rPr>
                        <a:t>1</a:t>
                      </a:r>
                    </a:p>
                  </a:txBody>
                  <a:tcPr marL="74295" marR="74295">
                    <a:solidFill>
                      <a:schemeClr val="bg2"/>
                    </a:solidFill>
                  </a:tcPr>
                </a:tc>
                <a:tc>
                  <a:txBody>
                    <a:bodyPr/>
                    <a:lstStyle/>
                    <a:p>
                      <a:pPr algn="ctr"/>
                      <a:r>
                        <a:rPr lang="en-US" sz="4400" b="0" dirty="0">
                          <a:solidFill>
                            <a:schemeClr val="bg1">
                              <a:lumMod val="65000"/>
                            </a:schemeClr>
                          </a:solidFill>
                        </a:rPr>
                        <a:t>6</a:t>
                      </a:r>
                    </a:p>
                  </a:txBody>
                  <a:tcPr marL="74295" marR="74295">
                    <a:solidFill>
                      <a:schemeClr val="bg2"/>
                    </a:solid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E6AC631D-9252-4370-BE97-156868E68F93}"/>
              </a:ext>
            </a:extLst>
          </p:cNvPr>
          <p:cNvGraphicFramePr>
            <a:graphicFrameLocks noGrp="1"/>
          </p:cNvGraphicFramePr>
          <p:nvPr>
            <p:extLst>
              <p:ext uri="{D42A27DB-BD31-4B8C-83A1-F6EECF244321}">
                <p14:modId xmlns:p14="http://schemas.microsoft.com/office/powerpoint/2010/main" val="1243891721"/>
              </p:ext>
            </p:extLst>
          </p:nvPr>
        </p:nvGraphicFramePr>
        <p:xfrm>
          <a:off x="2981049" y="1143000"/>
          <a:ext cx="3660873" cy="2286000"/>
        </p:xfrm>
        <a:graphic>
          <a:graphicData uri="http://schemas.openxmlformats.org/drawingml/2006/table">
            <a:tbl>
              <a:tblPr firstRow="1" bandRow="1">
                <a:tableStyleId>{D113A9D2-9D6B-4929-AA2D-F23B5EE8CBE7}</a:tableStyleId>
              </a:tblPr>
              <a:tblGrid>
                <a:gridCol w="1220291">
                  <a:extLst>
                    <a:ext uri="{9D8B030D-6E8A-4147-A177-3AD203B41FA5}">
                      <a16:colId xmlns:a16="http://schemas.microsoft.com/office/drawing/2014/main" val="20000"/>
                    </a:ext>
                  </a:extLst>
                </a:gridCol>
                <a:gridCol w="1220291">
                  <a:extLst>
                    <a:ext uri="{9D8B030D-6E8A-4147-A177-3AD203B41FA5}">
                      <a16:colId xmlns:a16="http://schemas.microsoft.com/office/drawing/2014/main" val="20001"/>
                    </a:ext>
                  </a:extLst>
                </a:gridCol>
                <a:gridCol w="1220291">
                  <a:extLst>
                    <a:ext uri="{9D8B030D-6E8A-4147-A177-3AD203B41FA5}">
                      <a16:colId xmlns:a16="http://schemas.microsoft.com/office/drawing/2014/main" val="20002"/>
                    </a:ext>
                  </a:extLst>
                </a:gridCol>
              </a:tblGrid>
              <a:tr h="741892">
                <a:tc>
                  <a:txBody>
                    <a:bodyPr/>
                    <a:lstStyle/>
                    <a:p>
                      <a:pPr algn="ctr"/>
                      <a:r>
                        <a:rPr lang="en-US" sz="4400" b="0" dirty="0">
                          <a:solidFill>
                            <a:schemeClr val="bg1"/>
                          </a:solidFill>
                        </a:rPr>
                        <a:t>8</a:t>
                      </a:r>
                    </a:p>
                  </a:txBody>
                  <a:tcPr marL="74295" marR="74295">
                    <a:solidFill>
                      <a:schemeClr val="bg2"/>
                    </a:solidFill>
                  </a:tcPr>
                </a:tc>
                <a:tc>
                  <a:txBody>
                    <a:bodyPr/>
                    <a:lstStyle/>
                    <a:p>
                      <a:pPr algn="ctr"/>
                      <a:r>
                        <a:rPr lang="en-US" sz="4400" b="0" dirty="0">
                          <a:solidFill>
                            <a:schemeClr val="bg1"/>
                          </a:solidFill>
                        </a:rPr>
                        <a:t>3</a:t>
                      </a:r>
                    </a:p>
                  </a:txBody>
                  <a:tcPr marL="74295" marR="74295">
                    <a:solidFill>
                      <a:schemeClr val="bg2"/>
                    </a:solidFill>
                  </a:tcPr>
                </a:tc>
                <a:tc>
                  <a:txBody>
                    <a:bodyPr/>
                    <a:lstStyle/>
                    <a:p>
                      <a:pPr algn="ctr"/>
                      <a:r>
                        <a:rPr lang="en-US" sz="4400" b="0" dirty="0">
                          <a:solidFill>
                            <a:schemeClr val="bg1"/>
                          </a:solidFill>
                        </a:rPr>
                        <a:t>4</a:t>
                      </a:r>
                    </a:p>
                  </a:txBody>
                  <a:tcPr marL="74295" marR="74295">
                    <a:solidFill>
                      <a:schemeClr val="bg2"/>
                    </a:solidFill>
                  </a:tcPr>
                </a:tc>
                <a:extLst>
                  <a:ext uri="{0D108BD9-81ED-4DB2-BD59-A6C34878D82A}">
                    <a16:rowId xmlns:a16="http://schemas.microsoft.com/office/drawing/2014/main" val="10000"/>
                  </a:ext>
                </a:extLst>
              </a:tr>
              <a:tr h="745400">
                <a:tc>
                  <a:txBody>
                    <a:bodyPr/>
                    <a:lstStyle/>
                    <a:p>
                      <a:pPr algn="ctr"/>
                      <a:r>
                        <a:rPr lang="en-US" sz="4400" b="0" dirty="0">
                          <a:solidFill>
                            <a:schemeClr val="bg1"/>
                          </a:solidFill>
                        </a:rPr>
                        <a:t>1</a:t>
                      </a:r>
                    </a:p>
                  </a:txBody>
                  <a:tcPr marL="74295" marR="74295">
                    <a:solidFill>
                      <a:schemeClr val="bg2"/>
                    </a:solidFill>
                  </a:tcPr>
                </a:tc>
                <a:tc>
                  <a:txBody>
                    <a:bodyPr/>
                    <a:lstStyle/>
                    <a:p>
                      <a:pPr algn="ctr"/>
                      <a:r>
                        <a:rPr lang="en-US" sz="4400" b="0" dirty="0">
                          <a:solidFill>
                            <a:schemeClr val="bg1"/>
                          </a:solidFill>
                        </a:rPr>
                        <a:t>5</a:t>
                      </a:r>
                    </a:p>
                  </a:txBody>
                  <a:tcPr marL="74295" marR="74295">
                    <a:solidFill>
                      <a:schemeClr val="bg2"/>
                    </a:solidFill>
                  </a:tcPr>
                </a:tc>
                <a:tc>
                  <a:txBody>
                    <a:bodyPr/>
                    <a:lstStyle/>
                    <a:p>
                      <a:pPr algn="ctr"/>
                      <a:r>
                        <a:rPr lang="en-US" sz="4400" b="0" dirty="0">
                          <a:solidFill>
                            <a:schemeClr val="bg1"/>
                          </a:solidFill>
                        </a:rPr>
                        <a:t>9</a:t>
                      </a:r>
                    </a:p>
                  </a:txBody>
                  <a:tcPr marL="74295" marR="74295">
                    <a:solidFill>
                      <a:schemeClr val="bg2"/>
                    </a:solidFill>
                  </a:tcPr>
                </a:tc>
                <a:extLst>
                  <a:ext uri="{0D108BD9-81ED-4DB2-BD59-A6C34878D82A}">
                    <a16:rowId xmlns:a16="http://schemas.microsoft.com/office/drawing/2014/main" val="10001"/>
                  </a:ext>
                </a:extLst>
              </a:tr>
              <a:tr h="745400">
                <a:tc>
                  <a:txBody>
                    <a:bodyPr/>
                    <a:lstStyle/>
                    <a:p>
                      <a:pPr algn="ctr"/>
                      <a:r>
                        <a:rPr lang="en-US" sz="4400" b="0" dirty="0">
                          <a:solidFill>
                            <a:schemeClr val="bg1"/>
                          </a:solidFill>
                        </a:rPr>
                        <a:t>6</a:t>
                      </a:r>
                    </a:p>
                  </a:txBody>
                  <a:tcPr marL="74295" marR="74295">
                    <a:solidFill>
                      <a:schemeClr val="bg2"/>
                    </a:solidFill>
                  </a:tcPr>
                </a:tc>
                <a:tc>
                  <a:txBody>
                    <a:bodyPr/>
                    <a:lstStyle/>
                    <a:p>
                      <a:pPr algn="ctr"/>
                      <a:r>
                        <a:rPr lang="en-US" sz="4400" b="0" dirty="0">
                          <a:solidFill>
                            <a:schemeClr val="bg1"/>
                          </a:solidFill>
                        </a:rPr>
                        <a:t>7</a:t>
                      </a:r>
                    </a:p>
                  </a:txBody>
                  <a:tcPr marL="74295" marR="74295">
                    <a:solidFill>
                      <a:schemeClr val="bg2"/>
                    </a:solidFill>
                  </a:tcPr>
                </a:tc>
                <a:tc>
                  <a:txBody>
                    <a:bodyPr/>
                    <a:lstStyle/>
                    <a:p>
                      <a:pPr algn="ctr"/>
                      <a:r>
                        <a:rPr lang="en-US" sz="4400" b="0" dirty="0">
                          <a:solidFill>
                            <a:schemeClr val="bg1"/>
                          </a:solidFill>
                        </a:rPr>
                        <a:t>2</a:t>
                      </a:r>
                    </a:p>
                  </a:txBody>
                  <a:tcPr marL="74295" marR="74295">
                    <a:solidFill>
                      <a:schemeClr val="bg2"/>
                    </a:solidFill>
                  </a:tcPr>
                </a:tc>
                <a:extLst>
                  <a:ext uri="{0D108BD9-81ED-4DB2-BD59-A6C34878D82A}">
                    <a16:rowId xmlns:a16="http://schemas.microsoft.com/office/drawing/2014/main" val="10002"/>
                  </a:ext>
                </a:extLst>
              </a:tr>
            </a:tbl>
          </a:graphicData>
        </a:graphic>
      </p:graphicFrame>
      <p:grpSp>
        <p:nvGrpSpPr>
          <p:cNvPr id="6" name="Group 5">
            <a:extLst>
              <a:ext uri="{FF2B5EF4-FFF2-40B4-BE49-F238E27FC236}">
                <a16:creationId xmlns:a16="http://schemas.microsoft.com/office/drawing/2014/main" id="{CC5EB95D-426A-438E-A1B0-A73FDFF36727}"/>
              </a:ext>
            </a:extLst>
          </p:cNvPr>
          <p:cNvGrpSpPr/>
          <p:nvPr/>
        </p:nvGrpSpPr>
        <p:grpSpPr>
          <a:xfrm>
            <a:off x="3571658" y="1524001"/>
            <a:ext cx="2462742" cy="1568449"/>
            <a:chOff x="7924800" y="2849032"/>
            <a:chExt cx="3031067" cy="1568449"/>
          </a:xfrm>
        </p:grpSpPr>
        <p:cxnSp>
          <p:nvCxnSpPr>
            <p:cNvPr id="7" name="Straight Connector 6">
              <a:extLst>
                <a:ext uri="{FF2B5EF4-FFF2-40B4-BE49-F238E27FC236}">
                  <a16:creationId xmlns:a16="http://schemas.microsoft.com/office/drawing/2014/main" id="{955F4192-4C21-4D2B-A527-2A52924B13B3}"/>
                </a:ext>
              </a:extLst>
            </p:cNvPr>
            <p:cNvCxnSpPr/>
            <p:nvPr/>
          </p:nvCxnSpPr>
          <p:spPr>
            <a:xfrm>
              <a:off x="10955867" y="3611032"/>
              <a:ext cx="0" cy="80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9DDFEF-439B-4E7A-97A2-DEF13DEC1612}"/>
                </a:ext>
              </a:extLst>
            </p:cNvPr>
            <p:cNvCxnSpPr/>
            <p:nvPr/>
          </p:nvCxnSpPr>
          <p:spPr>
            <a:xfrm flipV="1">
              <a:off x="9450741" y="2878668"/>
              <a:ext cx="1505126" cy="1523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313B9B3-9E86-4619-B899-F6B6831BB473}"/>
                </a:ext>
              </a:extLst>
            </p:cNvPr>
            <p:cNvCxnSpPr/>
            <p:nvPr/>
          </p:nvCxnSpPr>
          <p:spPr>
            <a:xfrm flipH="1">
              <a:off x="7924800" y="2878667"/>
              <a:ext cx="3031067" cy="732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AE7855-5F0A-4587-8C0F-DFDBE3901DF8}"/>
                </a:ext>
              </a:extLst>
            </p:cNvPr>
            <p:cNvCxnSpPr/>
            <p:nvPr/>
          </p:nvCxnSpPr>
          <p:spPr>
            <a:xfrm>
              <a:off x="7941733" y="2878667"/>
              <a:ext cx="0" cy="732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BE87D30-5154-437F-9290-7C4FFAD4FD39}"/>
                </a:ext>
              </a:extLst>
            </p:cNvPr>
            <p:cNvCxnSpPr/>
            <p:nvPr/>
          </p:nvCxnSpPr>
          <p:spPr>
            <a:xfrm flipH="1" flipV="1">
              <a:off x="7924800" y="2878667"/>
              <a:ext cx="3031067"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4528CB-A5A3-452F-B1D9-1407D3265348}"/>
                </a:ext>
              </a:extLst>
            </p:cNvPr>
            <p:cNvCxnSpPr/>
            <p:nvPr/>
          </p:nvCxnSpPr>
          <p:spPr>
            <a:xfrm flipV="1">
              <a:off x="7924800" y="3611032"/>
              <a:ext cx="3031067" cy="791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7DF6CA-E68E-4948-B46C-F9AD70659C60}"/>
                </a:ext>
              </a:extLst>
            </p:cNvPr>
            <p:cNvCxnSpPr/>
            <p:nvPr/>
          </p:nvCxnSpPr>
          <p:spPr>
            <a:xfrm flipH="1">
              <a:off x="7924800" y="2849032"/>
              <a:ext cx="1525941" cy="156844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406A3B4-982A-4A13-BE13-FFEF61CEC777}"/>
              </a:ext>
            </a:extLst>
          </p:cNvPr>
          <p:cNvGrpSpPr/>
          <p:nvPr/>
        </p:nvGrpSpPr>
        <p:grpSpPr>
          <a:xfrm>
            <a:off x="3570082" y="1524000"/>
            <a:ext cx="2465894" cy="1598085"/>
            <a:chOff x="7922860" y="2849031"/>
            <a:chExt cx="3034947" cy="1598085"/>
          </a:xfrm>
        </p:grpSpPr>
        <p:cxnSp>
          <p:nvCxnSpPr>
            <p:cNvPr id="15" name="Straight Connector 14">
              <a:extLst>
                <a:ext uri="{FF2B5EF4-FFF2-40B4-BE49-F238E27FC236}">
                  <a16:creationId xmlns:a16="http://schemas.microsoft.com/office/drawing/2014/main" id="{4B011BCF-02D5-4584-88A6-454F168ED3EF}"/>
                </a:ext>
              </a:extLst>
            </p:cNvPr>
            <p:cNvCxnSpPr/>
            <p:nvPr/>
          </p:nvCxnSpPr>
          <p:spPr>
            <a:xfrm>
              <a:off x="7924800" y="3611032"/>
              <a:ext cx="3031067" cy="8064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B0EF1D-026F-4E61-B254-33169DA387EF}"/>
                </a:ext>
              </a:extLst>
            </p:cNvPr>
            <p:cNvCxnSpPr/>
            <p:nvPr/>
          </p:nvCxnSpPr>
          <p:spPr>
            <a:xfrm>
              <a:off x="9450741" y="2849031"/>
              <a:ext cx="1505126" cy="15980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7737F1-6300-42FD-B21A-CFD8FBE35C0A}"/>
                </a:ext>
              </a:extLst>
            </p:cNvPr>
            <p:cNvCxnSpPr/>
            <p:nvPr/>
          </p:nvCxnSpPr>
          <p:spPr>
            <a:xfrm flipH="1">
              <a:off x="9450741" y="2849032"/>
              <a:ext cx="150706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17EE2F-481C-459E-8FBE-536F491DA542}"/>
                </a:ext>
              </a:extLst>
            </p:cNvPr>
            <p:cNvCxnSpPr/>
            <p:nvPr/>
          </p:nvCxnSpPr>
          <p:spPr>
            <a:xfrm flipV="1">
              <a:off x="7924800" y="2849031"/>
              <a:ext cx="3031067" cy="15536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89527D-866F-4305-AE03-DABB6730A790}"/>
                </a:ext>
              </a:extLst>
            </p:cNvPr>
            <p:cNvCxnSpPr/>
            <p:nvPr/>
          </p:nvCxnSpPr>
          <p:spPr>
            <a:xfrm flipH="1">
              <a:off x="7924800" y="4402667"/>
              <a:ext cx="1515533" cy="148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CCAD13-3303-480E-993E-AD9B275D8F01}"/>
                </a:ext>
              </a:extLst>
            </p:cNvPr>
            <p:cNvCxnSpPr/>
            <p:nvPr/>
          </p:nvCxnSpPr>
          <p:spPr>
            <a:xfrm>
              <a:off x="7922860" y="2863853"/>
              <a:ext cx="1517473" cy="15536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E36BC3-CDE5-457C-81C6-211EB1B5038D}"/>
                </a:ext>
              </a:extLst>
            </p:cNvPr>
            <p:cNvCxnSpPr/>
            <p:nvPr/>
          </p:nvCxnSpPr>
          <p:spPr>
            <a:xfrm flipH="1" flipV="1">
              <a:off x="7922860" y="2878667"/>
              <a:ext cx="3021991" cy="7323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Slide Number Placeholder 21">
            <a:extLst>
              <a:ext uri="{FF2B5EF4-FFF2-40B4-BE49-F238E27FC236}">
                <a16:creationId xmlns:a16="http://schemas.microsoft.com/office/drawing/2014/main" id="{9AE85BEB-6AAA-4480-86C5-DADD27D9D8CA}"/>
              </a:ext>
            </a:extLst>
          </p:cNvPr>
          <p:cNvSpPr>
            <a:spLocks noGrp="1"/>
          </p:cNvSpPr>
          <p:nvPr>
            <p:ph type="sldNum" sz="quarter" idx="12"/>
          </p:nvPr>
        </p:nvSpPr>
        <p:spPr/>
        <p:txBody>
          <a:bodyPr/>
          <a:lstStyle/>
          <a:p>
            <a:fld id="{77DC6420-9A8E-694A-8D06-3321B40299E5}" type="slidenum">
              <a:rPr lang="en-US" smtClean="0"/>
              <a:pPr/>
              <a:t>9</a:t>
            </a:fld>
            <a:endParaRPr lang="en-US"/>
          </a:p>
        </p:txBody>
      </p:sp>
      <p:sp>
        <p:nvSpPr>
          <p:cNvPr id="23" name="Title 1">
            <a:extLst>
              <a:ext uri="{FF2B5EF4-FFF2-40B4-BE49-F238E27FC236}">
                <a16:creationId xmlns:a16="http://schemas.microsoft.com/office/drawing/2014/main" id="{86E5FB17-9B53-4B64-BEFB-7921C345AAA2}"/>
              </a:ext>
            </a:extLst>
          </p:cNvPr>
          <p:cNvSpPr txBox="1">
            <a:spLocks/>
          </p:cNvSpPr>
          <p:nvPr/>
        </p:nvSpPr>
        <p:spPr>
          <a:xfrm>
            <a:off x="569499" y="5511799"/>
            <a:ext cx="8814368" cy="83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800" i="1" dirty="0">
                <a:latin typeface="+mn-lt"/>
              </a:rPr>
              <a:t>Ce tipare pot fi găsite în pătratul </a:t>
            </a:r>
            <a:r>
              <a:rPr lang="en-US" sz="2800" i="1" dirty="0">
                <a:latin typeface="+mn-lt"/>
              </a:rPr>
              <a:t>Luo Shu?</a:t>
            </a:r>
          </a:p>
        </p:txBody>
      </p:sp>
    </p:spTree>
    <p:extLst>
      <p:ext uri="{BB962C8B-B14F-4D97-AF65-F5344CB8AC3E}">
        <p14:creationId xmlns:p14="http://schemas.microsoft.com/office/powerpoint/2010/main" val="35429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7178</TotalTime>
  <Words>5912</Words>
  <Application>Microsoft Office PowerPoint</Application>
  <PresentationFormat>A4 Paper (210x297 mm)</PresentationFormat>
  <Paragraphs>2706</Paragraphs>
  <Slides>50</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Bookman Old Style</vt:lpstr>
      <vt:lpstr>Calibri</vt:lpstr>
      <vt:lpstr>Calibri Light</vt:lpstr>
      <vt:lpstr>Malayalam Sangam MN</vt:lpstr>
      <vt:lpstr>Papyrus</vt:lpstr>
      <vt:lpstr>Verdana</vt:lpstr>
      <vt:lpstr>Office Theme</vt:lpstr>
      <vt:lpstr>Fair &amp; Square                         Care este secretul  pătratelor magice, latine și vedice?</vt:lpstr>
      <vt:lpstr>PowerPoint Presentation</vt:lpstr>
      <vt:lpstr>Pătrate latine cu 4, 5 și 6</vt:lpstr>
      <vt:lpstr>PowerPoint Presentation</vt:lpstr>
      <vt:lpstr>În câte moduri puteți aranja numerele astfel încât  liniile, coloanele și diagonalele să însumeze 15?  (15 este cunoscut drept „constanta magică”)</vt:lpstr>
      <vt:lpstr>Ce remarcați în privința acestor variații?</vt:lpstr>
      <vt:lpstr>Pătratul magic Luo Shu, scăzând 5 de la fiecare număr</vt:lpstr>
      <vt:lpstr>Ce tipare pot fi găsite în pătratul Luo Shu?</vt:lpstr>
      <vt:lpstr>PowerPoint Presentation</vt:lpstr>
      <vt:lpstr>Punerea unui pătrat magic în echilibru –  e posibilă?</vt:lpstr>
      <vt:lpstr>Feng Shui Bagua  Rotiți hârtia până când focul e îndreptat spre sud. Uitați-vă la octogonul Bagua și la sala de clasă. Observați corespondențe? Bagua mai semnifică și echilibrarea a 8 domenii diferite ale vieții. </vt:lpstr>
      <vt:lpstr>Pătratul Jaina, vechi de 1.000 de ani, din templul Parshvanatha de la Madhya Pradesh, în India.  Recunoașteți vreunul dintre numere?</vt:lpstr>
      <vt:lpstr>Un pătrat magic islamic, din cartea de magie Shams al-Ma'arif, scrisă de Ahmed al-Buni, anul 1225 era noastră.   Recunoașteți vreunul dintre numerele din pătrat?</vt:lpstr>
      <vt:lpstr>Ce numerale erau utilizate în Europa în acea perioadă?</vt:lpstr>
      <vt:lpstr>Cum au ajuns în Europa numerele pe care le utilizăm    Fibonacci, din Pisa (care acum e în Italia), a petrecut un timp în nordul Africii, unde a aflat cât de eficient era sistemul de numere utilizat de arabi. La origine, cifrele provin din India. El a publicat o carte, în 1202, iar sistemul de notație „arab” a fost treptat preluat în Europa. </vt:lpstr>
      <vt:lpstr>Srinivasa Ramanujan  (1887 – 1920) </vt:lpstr>
      <vt:lpstr>PowerPoint Presentation</vt:lpstr>
      <vt:lpstr>PowerPoint Presentation</vt:lpstr>
      <vt:lpstr>PowerPoint Presentation</vt:lpstr>
      <vt:lpstr>Câte alte moduri puteți găsi pentru a ajunge la 139 în pătratul magic al lui Ramanujan? </vt:lpstr>
      <vt:lpstr>Ce remarcați la tiparul cuvintelor în această inscripție romană?   Urmează regula unui pătrat magic?</vt:lpstr>
      <vt:lpstr>Pătrat latin</vt:lpstr>
      <vt:lpstr>PowerPoint Presentation</vt:lpstr>
      <vt:lpstr>Uitați-vă la propriul orar. Remarcați că funcționează ca un pătrat latin (cu fiecare disciplină apărând o singură dată într-un interval orar al unei zile).</vt:lpstr>
      <vt:lpstr>Sudoku 2    Puteți umple această grilă 9x9 cu numere astfel încât fiecare linie, fiecare coloană și fiecare secțiune 3x3 (marcată cu gri sau alb) să conțină toate cifrele de la 1 la 9?</vt:lpstr>
      <vt:lpstr>Ce observați la numerele din acest pătrat?</vt:lpstr>
      <vt:lpstr>Pătrat vedic</vt:lpstr>
      <vt:lpstr>Realizarea de modele utilizând Pătratul vedic   Uniți toate cifrele 1, utilizând linii drepte. Încercați cu celelalte cifre, utilizând culori diferite. Ce modele se obțin? </vt:lpstr>
      <vt:lpstr>PowerPoint Presentation</vt:lpstr>
      <vt:lpstr>Magia pătratelor magice</vt:lpstr>
      <vt:lpstr>De mii de ani, oamenii din diferite culturi din întreaga lume au încercat să înțeleagă tiparele în natură, anotimpuri, climă. Cunoașterea modelului ciclic al naturii permite oamenilor să știe când este cel mai bine să planteze sau să se pregătească pentru iarnă. Chiar și unde să trăiești și cum să trăiești. Au folosit numere, uneori aranjate în structuri cum ar fi Pătratele magice. Le-au sculptat în temple, unii chiar i-au purtat în jurul gâtului. Chiar dacă le-au înțeles în moduri diferite, au crezut că asta le-a conferit putere.   Iată câteva desene ale misionarilor iezuiți europeni în China, în 1668, care încercau să înțeleagă Pătratul magic Luo Shu prin alăturarea numerelor în diferite moduri.</vt:lpstr>
      <vt:lpstr>Investigații suplimentare cu Pătrate magice.   Acesta este un Pătrat magic 9x9 – în pătratul de jos, aveți rădăcinile sale numerice (așa cum se utilizează în Pătratele vedice)  Ce observați la modelele de numere?</vt:lpstr>
      <vt:lpstr>Atunci când Pătrate magice precum acesta sunt „împăturite”, creează o formă de gogoașă cunoscută sub numele de toroid.   Transformatoarele electrice de înaltă calitate sunt fabricate în aceste forme. Forma "armonioasă" este foarte eficientă pentru a ne asigura că energia electrică nu este irosită.</vt:lpstr>
      <vt:lpstr>PowerPoint Presentation</vt:lpstr>
      <vt:lpstr>Ce remarcați la aceste numere?  Ce credeți că reprezintă? </vt:lpstr>
      <vt:lpstr>În 587, Varahamihira, din India, a descris un pătrat magic pentru crearea de parfumuri. Fiecare celulă din pătrat reprezintă un ingredient diferit și fiecare număr dă proporția ingredientului.   Un parfum diferit este creat adăugând volumul dat al fiecăruia dintre cele patru ingrediente, împreună de-a lungul fiecărui rând, coloană sau diagonală.   Care va fi volumul fiecărui parfum?</vt:lpstr>
      <vt:lpstr>Aici avem un pătrat magic 27x27 cu un număr egal de pătrate colorate în negru.    Ce tipar sau model remarcați? </vt:lpstr>
      <vt:lpstr>Acest model a fost creat în pătrat magic începând din stânga sus și colorând în galben celulele numerelor care sunt în secvența corectă (1, 4, 5 etc.). Celulele cu numere care cresc în direcția opusă (din dreapta jos la stânga sus) sunt colorate cu violet.   Încercați cu unul dintre pătratele magice 4x4 din dreapta. </vt:lpstr>
      <vt:lpstr>Acum încercați același lucru cu acest pătrat magic 8x8.</vt:lpstr>
      <vt:lpstr>Acum încercați același lucru cu unul dintre aceste pătrate magice 6x6.  De data aceasta, veți avea nevoie de patru culori diferite și veți începe din fiecare colț.</vt:lpstr>
      <vt:lpstr>Alte modele pot fi create când numărul din centrul unui Pătrat magic (cu un număr impar de linii și coloane) este redus la 0 (cum am făcut cu Pătratul magic Luo Shu, în slide-ul 6).   Ce remarcați?</vt:lpstr>
      <vt:lpstr>Urmăriți acest scurt film cu modele acustice</vt:lpstr>
      <vt:lpstr>Puteți găsi asemănări între oricare dintre modelele din pătratele magice și modelele de rezonanță a plăcilor metalice din dreapta?</vt:lpstr>
      <vt:lpstr>Dacă un pătrat magic este transpus într-o construcție Lego cu piese mai înalte pentru numere mai mari, apoi este turnată apă pe ea, ce credeți că se va întâmpla?</vt:lpstr>
      <vt:lpstr>Video pentru o activitate P4C (filosofie pentru copii):   https://www.youtube.com/watch?v=Y8SA0gtSBNs      Oamenii încă mai încearcă să înțeleagă Pătratele magice.  Acest film arată modelele create pornind de la Pătratul magic Luo Shu, utilizând grafică 3D.   Pe măsură ce îl urmăriți, gândiți-vă la ce ați învățat despre pătrate magice și încercați să formulați unele întrebări filosofice.</vt:lpstr>
      <vt:lpstr>Dar dacă am extinde Pătratele magice  și în a treia dimensiune?</vt:lpstr>
      <vt:lpstr>PowerPoint Presentation</vt:lpstr>
      <vt:lpstr>Un mod rapid de a crea un Pătrat magic Luo Shu</vt:lpstr>
      <vt:lpstr>Așa se utilizează metoda pentru a crea Pătrate magice impare mai mari.</vt:lpstr>
      <vt:lpstr>Formula pentru Numărul Magic (Constanta Magică) a Pătratului Magic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Olimpius Istrate</cp:lastModifiedBy>
  <cp:revision>290</cp:revision>
  <cp:lastPrinted>2018-06-05T18:34:34Z</cp:lastPrinted>
  <dcterms:created xsi:type="dcterms:W3CDTF">2018-08-17T18:25:57Z</dcterms:created>
  <dcterms:modified xsi:type="dcterms:W3CDTF">2019-04-12T04:12:42Z</dcterms:modified>
</cp:coreProperties>
</file>